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6"/>
  </p:notesMasterIdLst>
  <p:sldIdLst>
    <p:sldId id="559" r:id="rId2"/>
    <p:sldId id="560" r:id="rId3"/>
    <p:sldId id="279" r:id="rId4"/>
    <p:sldId id="280" r:id="rId5"/>
    <p:sldId id="281" r:id="rId6"/>
    <p:sldId id="282" r:id="rId7"/>
    <p:sldId id="283" r:id="rId8"/>
    <p:sldId id="285" r:id="rId9"/>
    <p:sldId id="286" r:id="rId10"/>
    <p:sldId id="561" r:id="rId11"/>
    <p:sldId id="293" r:id="rId12"/>
    <p:sldId id="294" r:id="rId13"/>
    <p:sldId id="295" r:id="rId14"/>
    <p:sldId id="296" r:id="rId15"/>
    <p:sldId id="297" r:id="rId16"/>
    <p:sldId id="299" r:id="rId17"/>
    <p:sldId id="300" r:id="rId18"/>
    <p:sldId id="301" r:id="rId19"/>
    <p:sldId id="303" r:id="rId20"/>
    <p:sldId id="305" r:id="rId21"/>
    <p:sldId id="310" r:id="rId22"/>
    <p:sldId id="314" r:id="rId23"/>
    <p:sldId id="317" r:id="rId24"/>
    <p:sldId id="318" r:id="rId25"/>
    <p:sldId id="319" r:id="rId26"/>
    <p:sldId id="321" r:id="rId27"/>
    <p:sldId id="322" r:id="rId28"/>
    <p:sldId id="323" r:id="rId29"/>
    <p:sldId id="324" r:id="rId30"/>
    <p:sldId id="325" r:id="rId31"/>
    <p:sldId id="326" r:id="rId32"/>
    <p:sldId id="327" r:id="rId33"/>
    <p:sldId id="328" r:id="rId34"/>
    <p:sldId id="329" r:id="rId35"/>
    <p:sldId id="330" r:id="rId36"/>
    <p:sldId id="331" r:id="rId37"/>
    <p:sldId id="332" r:id="rId38"/>
    <p:sldId id="333" r:id="rId39"/>
    <p:sldId id="334" r:id="rId40"/>
    <p:sldId id="335" r:id="rId41"/>
    <p:sldId id="336" r:id="rId42"/>
    <p:sldId id="337" r:id="rId43"/>
    <p:sldId id="338" r:id="rId44"/>
    <p:sldId id="339" r:id="rId45"/>
    <p:sldId id="340" r:id="rId46"/>
    <p:sldId id="341" r:id="rId47"/>
    <p:sldId id="342" r:id="rId48"/>
    <p:sldId id="343" r:id="rId49"/>
    <p:sldId id="344" r:id="rId50"/>
    <p:sldId id="345" r:id="rId51"/>
    <p:sldId id="346" r:id="rId52"/>
    <p:sldId id="347" r:id="rId53"/>
    <p:sldId id="348" r:id="rId54"/>
    <p:sldId id="349" r:id="rId55"/>
    <p:sldId id="350" r:id="rId56"/>
    <p:sldId id="351" r:id="rId57"/>
    <p:sldId id="352" r:id="rId58"/>
    <p:sldId id="353" r:id="rId59"/>
    <p:sldId id="354" r:id="rId60"/>
    <p:sldId id="355" r:id="rId61"/>
    <p:sldId id="356" r:id="rId62"/>
    <p:sldId id="357" r:id="rId63"/>
    <p:sldId id="358" r:id="rId64"/>
    <p:sldId id="359" r:id="rId65"/>
    <p:sldId id="367" r:id="rId66"/>
    <p:sldId id="368" r:id="rId67"/>
    <p:sldId id="369" r:id="rId68"/>
    <p:sldId id="371" r:id="rId69"/>
    <p:sldId id="373" r:id="rId70"/>
    <p:sldId id="376" r:id="rId71"/>
    <p:sldId id="377" r:id="rId72"/>
    <p:sldId id="378" r:id="rId73"/>
    <p:sldId id="379" r:id="rId74"/>
    <p:sldId id="380" r:id="rId75"/>
    <p:sldId id="390" r:id="rId76"/>
    <p:sldId id="391" r:id="rId77"/>
    <p:sldId id="392" r:id="rId78"/>
    <p:sldId id="393" r:id="rId79"/>
    <p:sldId id="394" r:id="rId80"/>
    <p:sldId id="395" r:id="rId81"/>
    <p:sldId id="396" r:id="rId82"/>
    <p:sldId id="397" r:id="rId83"/>
    <p:sldId id="398" r:id="rId84"/>
    <p:sldId id="399" r:id="rId85"/>
    <p:sldId id="400" r:id="rId86"/>
    <p:sldId id="401" r:id="rId87"/>
    <p:sldId id="402" r:id="rId88"/>
    <p:sldId id="403" r:id="rId89"/>
    <p:sldId id="407" r:id="rId90"/>
    <p:sldId id="408" r:id="rId91"/>
    <p:sldId id="409" r:id="rId92"/>
    <p:sldId id="410" r:id="rId93"/>
    <p:sldId id="411" r:id="rId94"/>
    <p:sldId id="412" r:id="rId95"/>
    <p:sldId id="413" r:id="rId96"/>
    <p:sldId id="414" r:id="rId97"/>
    <p:sldId id="415" r:id="rId98"/>
    <p:sldId id="416" r:id="rId99"/>
    <p:sldId id="417" r:id="rId100"/>
    <p:sldId id="418" r:id="rId101"/>
    <p:sldId id="419" r:id="rId102"/>
    <p:sldId id="420" r:id="rId103"/>
    <p:sldId id="421" r:id="rId104"/>
    <p:sldId id="422" r:id="rId105"/>
    <p:sldId id="423" r:id="rId106"/>
    <p:sldId id="424" r:id="rId107"/>
    <p:sldId id="425" r:id="rId108"/>
    <p:sldId id="426" r:id="rId109"/>
    <p:sldId id="427" r:id="rId110"/>
    <p:sldId id="428" r:id="rId111"/>
    <p:sldId id="429" r:id="rId112"/>
    <p:sldId id="430" r:id="rId113"/>
    <p:sldId id="431" r:id="rId114"/>
    <p:sldId id="432" r:id="rId115"/>
    <p:sldId id="433" r:id="rId116"/>
    <p:sldId id="434" r:id="rId117"/>
    <p:sldId id="435" r:id="rId118"/>
    <p:sldId id="436" r:id="rId119"/>
    <p:sldId id="437" r:id="rId120"/>
    <p:sldId id="438" r:id="rId121"/>
    <p:sldId id="439" r:id="rId122"/>
    <p:sldId id="440" r:id="rId123"/>
    <p:sldId id="441" r:id="rId124"/>
    <p:sldId id="442" r:id="rId125"/>
    <p:sldId id="443" r:id="rId126"/>
    <p:sldId id="444" r:id="rId127"/>
    <p:sldId id="445" r:id="rId128"/>
    <p:sldId id="446" r:id="rId129"/>
    <p:sldId id="451" r:id="rId130"/>
    <p:sldId id="452" r:id="rId131"/>
    <p:sldId id="453" r:id="rId132"/>
    <p:sldId id="454" r:id="rId133"/>
    <p:sldId id="455" r:id="rId134"/>
    <p:sldId id="456" r:id="rId135"/>
    <p:sldId id="457" r:id="rId136"/>
    <p:sldId id="458" r:id="rId137"/>
    <p:sldId id="459" r:id="rId138"/>
    <p:sldId id="460" r:id="rId139"/>
    <p:sldId id="461" r:id="rId140"/>
    <p:sldId id="462" r:id="rId141"/>
    <p:sldId id="463" r:id="rId142"/>
    <p:sldId id="464" r:id="rId143"/>
    <p:sldId id="465" r:id="rId144"/>
    <p:sldId id="466" r:id="rId145"/>
    <p:sldId id="467" r:id="rId146"/>
    <p:sldId id="468" r:id="rId147"/>
    <p:sldId id="469" r:id="rId148"/>
    <p:sldId id="471" r:id="rId149"/>
    <p:sldId id="612" r:id="rId150"/>
    <p:sldId id="614" r:id="rId151"/>
    <p:sldId id="615" r:id="rId152"/>
    <p:sldId id="472" r:id="rId153"/>
    <p:sldId id="474" r:id="rId154"/>
    <p:sldId id="475" r:id="rId155"/>
    <p:sldId id="476" r:id="rId156"/>
    <p:sldId id="477" r:id="rId157"/>
    <p:sldId id="480" r:id="rId158"/>
    <p:sldId id="481" r:id="rId159"/>
    <p:sldId id="482" r:id="rId160"/>
    <p:sldId id="485" r:id="rId161"/>
    <p:sldId id="486" r:id="rId162"/>
    <p:sldId id="487" r:id="rId163"/>
    <p:sldId id="488" r:id="rId164"/>
    <p:sldId id="493" r:id="rId165"/>
    <p:sldId id="494" r:id="rId166"/>
    <p:sldId id="495" r:id="rId167"/>
    <p:sldId id="496" r:id="rId168"/>
    <p:sldId id="497" r:id="rId169"/>
    <p:sldId id="498" r:id="rId170"/>
    <p:sldId id="499" r:id="rId171"/>
    <p:sldId id="500" r:id="rId172"/>
    <p:sldId id="501" r:id="rId173"/>
    <p:sldId id="502" r:id="rId174"/>
    <p:sldId id="505" r:id="rId175"/>
    <p:sldId id="506" r:id="rId176"/>
    <p:sldId id="507" r:id="rId177"/>
    <p:sldId id="508" r:id="rId178"/>
    <p:sldId id="510" r:id="rId179"/>
    <p:sldId id="514" r:id="rId180"/>
    <p:sldId id="515" r:id="rId181"/>
    <p:sldId id="516" r:id="rId182"/>
    <p:sldId id="517" r:id="rId183"/>
    <p:sldId id="519" r:id="rId184"/>
    <p:sldId id="520" r:id="rId185"/>
    <p:sldId id="521" r:id="rId186"/>
    <p:sldId id="522" r:id="rId187"/>
    <p:sldId id="523" r:id="rId188"/>
    <p:sldId id="524" r:id="rId189"/>
    <p:sldId id="525" r:id="rId190"/>
    <p:sldId id="526" r:id="rId191"/>
    <p:sldId id="528" r:id="rId192"/>
    <p:sldId id="532" r:id="rId193"/>
    <p:sldId id="533" r:id="rId194"/>
    <p:sldId id="534" r:id="rId195"/>
    <p:sldId id="536" r:id="rId196"/>
    <p:sldId id="537" r:id="rId197"/>
    <p:sldId id="538" r:id="rId198"/>
    <p:sldId id="539" r:id="rId199"/>
    <p:sldId id="540" r:id="rId200"/>
    <p:sldId id="544" r:id="rId201"/>
    <p:sldId id="550" r:id="rId202"/>
    <p:sldId id="551" r:id="rId203"/>
    <p:sldId id="618" r:id="rId204"/>
    <p:sldId id="553" r:id="rId205"/>
    <p:sldId id="554" r:id="rId206"/>
    <p:sldId id="557" r:id="rId207"/>
    <p:sldId id="619" r:id="rId208"/>
    <p:sldId id="624" r:id="rId209"/>
    <p:sldId id="625" r:id="rId210"/>
    <p:sldId id="626" r:id="rId211"/>
    <p:sldId id="627" r:id="rId212"/>
    <p:sldId id="628" r:id="rId213"/>
    <p:sldId id="633" r:id="rId214"/>
    <p:sldId id="558" r:id="rId2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a:srgbClr val="27A400"/>
    <a:srgbClr val="FF0000"/>
    <a:srgbClr val="FF0066"/>
    <a:srgbClr val="D7D200"/>
    <a:srgbClr val="EBE600"/>
    <a:srgbClr val="37E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86355" autoAdjust="0"/>
  </p:normalViewPr>
  <p:slideViewPr>
    <p:cSldViewPr>
      <p:cViewPr varScale="1">
        <p:scale>
          <a:sx n="64" d="100"/>
          <a:sy n="64" d="100"/>
        </p:scale>
        <p:origin x="1506" y="72"/>
      </p:cViewPr>
      <p:guideLst>
        <p:guide orient="horz" pos="2160"/>
        <p:guide pos="2880"/>
      </p:guideLst>
    </p:cSldViewPr>
  </p:slideViewPr>
  <p:outlineViewPr>
    <p:cViewPr>
      <p:scale>
        <a:sx n="33" d="100"/>
        <a:sy n="33" d="100"/>
      </p:scale>
      <p:origin x="0" y="-231726"/>
    </p:cViewPr>
  </p:outlineViewPr>
  <p:notesTextViewPr>
    <p:cViewPr>
      <p:scale>
        <a:sx n="100" d="100"/>
        <a:sy n="100" d="100"/>
      </p:scale>
      <p:origin x="0" y="0"/>
    </p:cViewPr>
  </p:notesTextViewPr>
  <p:sorterViewPr>
    <p:cViewPr>
      <p:scale>
        <a:sx n="100" d="100"/>
        <a:sy n="100" d="100"/>
      </p:scale>
      <p:origin x="0" y="-7503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16" Type="http://schemas.openxmlformats.org/officeDocument/2006/relationships/notesMaster" Target="notesMasters/notesMaster1.xml"/><Relationship Id="rId211" Type="http://schemas.openxmlformats.org/officeDocument/2006/relationships/slide" Target="slides/slide21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theme" Target="theme/theme1.xml"/><Relationship Id="rId3" Type="http://schemas.openxmlformats.org/officeDocument/2006/relationships/slide" Target="slides/slide2.xml"/><Relationship Id="rId214" Type="http://schemas.openxmlformats.org/officeDocument/2006/relationships/slide" Target="slides/slide213.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AEC85C9-2B8A-45FE-8704-AF95533EDDC5}" type="slidenum">
              <a:rPr lang="en-US"/>
              <a:pPr>
                <a:defRPr/>
              </a:pPr>
              <a:t>‹#›</a:t>
            </a:fld>
            <a:endParaRPr lang="en-US"/>
          </a:p>
        </p:txBody>
      </p:sp>
    </p:spTree>
    <p:extLst>
      <p:ext uri="{BB962C8B-B14F-4D97-AF65-F5344CB8AC3E}">
        <p14:creationId xmlns:p14="http://schemas.microsoft.com/office/powerpoint/2010/main" val="13983572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BB49BB-3F95-4211-BF5D-9869933AD38E}" type="slidenum">
              <a:rPr lang="en-US" altLang="en-US" smtClean="0"/>
              <a:pPr/>
              <a:t>1</a:t>
            </a:fld>
            <a:endParaRPr lang="en-US" altLang="en-US" smtClean="0"/>
          </a:p>
        </p:txBody>
      </p:sp>
    </p:spTree>
    <p:extLst>
      <p:ext uri="{BB962C8B-B14F-4D97-AF65-F5344CB8AC3E}">
        <p14:creationId xmlns:p14="http://schemas.microsoft.com/office/powerpoint/2010/main" val="24925934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3DAE409-6AC8-40AB-B438-5A2B408DA253}" type="slidenum">
              <a:rPr lang="en-US" altLang="en-US" smtClean="0">
                <a:solidFill>
                  <a:srgbClr val="000000"/>
                </a:solidFill>
              </a:rPr>
              <a:pPr/>
              <a:t>26</a:t>
            </a:fld>
            <a:endParaRPr lang="en-US" altLang="en-US" smtClean="0">
              <a:solidFill>
                <a:srgbClr val="000000"/>
              </a:solidFill>
            </a:endParaRPr>
          </a:p>
        </p:txBody>
      </p:sp>
      <p:sp>
        <p:nvSpPr>
          <p:cNvPr id="62467" name="Rectangle 2"/>
          <p:cNvSpPr>
            <a:spLocks noGrp="1" noRot="1" noChangeAspect="1" noChangeArrowheads="1" noTextEdit="1"/>
          </p:cNvSpPr>
          <p:nvPr>
            <p:ph type="sldImg"/>
          </p:nvPr>
        </p:nvSpPr>
        <p:spPr>
          <a:xfrm>
            <a:off x="1104900" y="695325"/>
            <a:ext cx="4649788" cy="3487738"/>
          </a:xfrm>
          <a:ln/>
        </p:spPr>
      </p:sp>
      <p:sp>
        <p:nvSpPr>
          <p:cNvPr id="62468" name="Rectangle 3"/>
          <p:cNvSpPr>
            <a:spLocks noGrp="1" noChangeArrowheads="1"/>
          </p:cNvSpPr>
          <p:nvPr>
            <p:ph type="body" idx="1"/>
          </p:nvPr>
        </p:nvSpPr>
        <p:spPr>
          <a:xfrm>
            <a:off x="685800" y="4416425"/>
            <a:ext cx="5486400" cy="4184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537847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A884DC-D208-491D-9AFA-A4953836F8F0}" type="slidenum">
              <a:rPr lang="en-US" altLang="en-US" smtClean="0"/>
              <a:pPr/>
              <a:t>28</a:t>
            </a:fld>
            <a:endParaRPr lang="en-US" altLang="en-US" smtClean="0"/>
          </a:p>
        </p:txBody>
      </p:sp>
    </p:spTree>
    <p:extLst>
      <p:ext uri="{BB962C8B-B14F-4D97-AF65-F5344CB8AC3E}">
        <p14:creationId xmlns:p14="http://schemas.microsoft.com/office/powerpoint/2010/main" val="3063923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AAC709-7065-4452-8126-4D8E388F3BFA}" type="slidenum">
              <a:rPr lang="en-US" altLang="en-US" smtClean="0">
                <a:solidFill>
                  <a:srgbClr val="000000"/>
                </a:solidFill>
              </a:rPr>
              <a:pPr/>
              <a:t>46</a:t>
            </a:fld>
            <a:endParaRPr lang="en-US" altLang="en-US" smtClean="0">
              <a:solidFill>
                <a:srgbClr val="000000"/>
              </a:solidFill>
            </a:endParaRPr>
          </a:p>
        </p:txBody>
      </p:sp>
      <p:sp>
        <p:nvSpPr>
          <p:cNvPr id="84995" name="Rectangle 2"/>
          <p:cNvSpPr>
            <a:spLocks noGrp="1" noRot="1" noChangeAspect="1" noChangeArrowheads="1" noTextEdit="1"/>
          </p:cNvSpPr>
          <p:nvPr>
            <p:ph type="sldImg"/>
          </p:nvPr>
        </p:nvSpPr>
        <p:spPr>
          <a:xfrm>
            <a:off x="1104900" y="695325"/>
            <a:ext cx="4649788" cy="3487738"/>
          </a:xfrm>
          <a:ln/>
        </p:spPr>
      </p:sp>
      <p:sp>
        <p:nvSpPr>
          <p:cNvPr id="84996" name="Rectangle 3"/>
          <p:cNvSpPr>
            <a:spLocks noGrp="1" noChangeArrowheads="1"/>
          </p:cNvSpPr>
          <p:nvPr>
            <p:ph type="body" idx="1"/>
          </p:nvPr>
        </p:nvSpPr>
        <p:spPr>
          <a:xfrm>
            <a:off x="685800" y="4416425"/>
            <a:ext cx="5486400" cy="4184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25921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ABA41A3-5D6B-4949-AC73-2FBD8F6DE33D}" type="slidenum">
              <a:rPr lang="en-US" altLang="en-US" smtClean="0">
                <a:solidFill>
                  <a:srgbClr val="000000"/>
                </a:solidFill>
              </a:rPr>
              <a:pPr/>
              <a:t>47</a:t>
            </a:fld>
            <a:endParaRPr lang="en-US" altLang="en-US" smtClean="0">
              <a:solidFill>
                <a:srgbClr val="000000"/>
              </a:solidFill>
            </a:endParaRPr>
          </a:p>
        </p:txBody>
      </p:sp>
      <p:sp>
        <p:nvSpPr>
          <p:cNvPr id="87043" name="Rectangle 2"/>
          <p:cNvSpPr>
            <a:spLocks noGrp="1" noRot="1" noChangeAspect="1" noChangeArrowheads="1" noTextEdit="1"/>
          </p:cNvSpPr>
          <p:nvPr>
            <p:ph type="sldImg"/>
          </p:nvPr>
        </p:nvSpPr>
        <p:spPr>
          <a:xfrm>
            <a:off x="1104900" y="695325"/>
            <a:ext cx="4649788" cy="3487738"/>
          </a:xfrm>
          <a:ln/>
        </p:spPr>
      </p:sp>
      <p:sp>
        <p:nvSpPr>
          <p:cNvPr id="87044" name="Rectangle 3"/>
          <p:cNvSpPr>
            <a:spLocks noGrp="1" noChangeArrowheads="1"/>
          </p:cNvSpPr>
          <p:nvPr>
            <p:ph type="body" idx="1"/>
          </p:nvPr>
        </p:nvSpPr>
        <p:spPr>
          <a:xfrm>
            <a:off x="685800" y="4416425"/>
            <a:ext cx="5486400" cy="4184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47558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993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6D1311C-0683-4B37-A61B-19992BD7FA1F}" type="slidenum">
              <a:rPr lang="en-US" altLang="en-US" smtClean="0"/>
              <a:pPr/>
              <a:t>58</a:t>
            </a:fld>
            <a:endParaRPr lang="en-US" altLang="en-US" smtClean="0"/>
          </a:p>
        </p:txBody>
      </p:sp>
    </p:spTree>
    <p:extLst>
      <p:ext uri="{BB962C8B-B14F-4D97-AF65-F5344CB8AC3E}">
        <p14:creationId xmlns:p14="http://schemas.microsoft.com/office/powerpoint/2010/main" val="816475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a:ln/>
        </p:spPr>
      </p:sp>
      <p:sp>
        <p:nvSpPr>
          <p:cNvPr id="277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277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9E660C2-AD69-4A2F-9058-7C65637E6CAE}" type="slidenum">
              <a:rPr lang="en-US" altLang="en-US" smtClean="0"/>
              <a:pPr/>
              <a:t>192</a:t>
            </a:fld>
            <a:endParaRPr lang="en-US" altLang="en-US" smtClean="0"/>
          </a:p>
        </p:txBody>
      </p:sp>
    </p:spTree>
    <p:extLst>
      <p:ext uri="{BB962C8B-B14F-4D97-AF65-F5344CB8AC3E}">
        <p14:creationId xmlns:p14="http://schemas.microsoft.com/office/powerpoint/2010/main" val="2119914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FB401D-F1CC-4074-AB32-183D043EABE6}" type="slidenum">
              <a:rPr lang="en-US" altLang="en-US" smtClean="0">
                <a:solidFill>
                  <a:srgbClr val="000000"/>
                </a:solidFill>
              </a:rPr>
              <a:pPr/>
              <a:t>2</a:t>
            </a:fld>
            <a:endParaRPr lang="en-US" altLang="en-US" smtClean="0">
              <a:solidFill>
                <a:srgbClr val="000000"/>
              </a:solidFill>
            </a:endParaRPr>
          </a:p>
        </p:txBody>
      </p:sp>
    </p:spTree>
    <p:extLst>
      <p:ext uri="{BB962C8B-B14F-4D97-AF65-F5344CB8AC3E}">
        <p14:creationId xmlns:p14="http://schemas.microsoft.com/office/powerpoint/2010/main" val="2056319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0D8F6F4-BBF3-4005-A50E-387B7C3F70D2}" type="slidenum">
              <a:rPr lang="en-US" altLang="en-US" smtClean="0"/>
              <a:pPr/>
              <a:t>3</a:t>
            </a:fld>
            <a:endParaRPr lang="en-US" altLang="en-US" smtClean="0"/>
          </a:p>
        </p:txBody>
      </p:sp>
    </p:spTree>
    <p:extLst>
      <p:ext uri="{BB962C8B-B14F-4D97-AF65-F5344CB8AC3E}">
        <p14:creationId xmlns:p14="http://schemas.microsoft.com/office/powerpoint/2010/main" val="3419108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CD46DA5-010E-4E40-86B7-40C27EB9F844}" type="slidenum">
              <a:rPr lang="en-US" altLang="en-US" smtClean="0"/>
              <a:pPr/>
              <a:t>4</a:t>
            </a:fld>
            <a:endParaRPr lang="en-US" altLang="en-US" smtClean="0"/>
          </a:p>
        </p:txBody>
      </p:sp>
    </p:spTree>
    <p:extLst>
      <p:ext uri="{BB962C8B-B14F-4D97-AF65-F5344CB8AC3E}">
        <p14:creationId xmlns:p14="http://schemas.microsoft.com/office/powerpoint/2010/main" val="174942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846DDE4-093A-4FDB-9346-9B35C12D4280}" type="slidenum">
              <a:rPr lang="en-US" altLang="en-US" smtClean="0"/>
              <a:pPr/>
              <a:t>6</a:t>
            </a:fld>
            <a:endParaRPr lang="en-US" altLang="en-US" smtClean="0"/>
          </a:p>
        </p:txBody>
      </p:sp>
    </p:spTree>
    <p:extLst>
      <p:ext uri="{BB962C8B-B14F-4D97-AF65-F5344CB8AC3E}">
        <p14:creationId xmlns:p14="http://schemas.microsoft.com/office/powerpoint/2010/main" val="1593752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106B3C2-3257-4922-9AD3-CB384B4B3B27}" type="slidenum">
              <a:rPr lang="en-US" altLang="en-US" smtClean="0"/>
              <a:pPr/>
              <a:t>7</a:t>
            </a:fld>
            <a:endParaRPr lang="en-US" altLang="en-US" smtClean="0"/>
          </a:p>
        </p:txBody>
      </p:sp>
    </p:spTree>
    <p:extLst>
      <p:ext uri="{BB962C8B-B14F-4D97-AF65-F5344CB8AC3E}">
        <p14:creationId xmlns:p14="http://schemas.microsoft.com/office/powerpoint/2010/main" val="3838486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3AC486-0D75-45DF-BA23-532EC028C17B}" type="slidenum">
              <a:rPr lang="en-US" altLang="en-US" smtClean="0">
                <a:solidFill>
                  <a:srgbClr val="000000"/>
                </a:solidFill>
              </a:rPr>
              <a:pPr/>
              <a:t>15</a:t>
            </a:fld>
            <a:endParaRPr lang="en-US" altLang="en-US" smtClean="0">
              <a:solidFill>
                <a:srgbClr val="000000"/>
              </a:solidFill>
            </a:endParaRPr>
          </a:p>
        </p:txBody>
      </p:sp>
      <p:sp>
        <p:nvSpPr>
          <p:cNvPr id="32771" name="Rectangle 2"/>
          <p:cNvSpPr>
            <a:spLocks noGrp="1" noRot="1" noChangeAspect="1" noChangeArrowheads="1" noTextEdit="1"/>
          </p:cNvSpPr>
          <p:nvPr>
            <p:ph type="sldImg"/>
          </p:nvPr>
        </p:nvSpPr>
        <p:spPr>
          <a:xfrm>
            <a:off x="1106488" y="696913"/>
            <a:ext cx="4648200" cy="3486150"/>
          </a:xfrm>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151833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A31761-CF5D-42BA-AC11-0DCAFFF72FD8}" type="slidenum">
              <a:rPr lang="en-US" altLang="en-US" smtClean="0"/>
              <a:pPr/>
              <a:t>17</a:t>
            </a:fld>
            <a:endParaRPr lang="en-US" altLang="en-US" smtClean="0"/>
          </a:p>
        </p:txBody>
      </p:sp>
    </p:spTree>
    <p:extLst>
      <p:ext uri="{BB962C8B-B14F-4D97-AF65-F5344CB8AC3E}">
        <p14:creationId xmlns:p14="http://schemas.microsoft.com/office/powerpoint/2010/main" val="2827751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SG" altLang="en-US" smtClean="0">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03B936-5E99-45FB-A352-D29FAC2F861D}" type="slidenum">
              <a:rPr lang="en-US" altLang="en-US" smtClean="0"/>
              <a:pPr/>
              <a:t>23</a:t>
            </a:fld>
            <a:endParaRPr lang="en-US" altLang="en-US" smtClean="0"/>
          </a:p>
        </p:txBody>
      </p:sp>
    </p:spTree>
    <p:extLst>
      <p:ext uri="{BB962C8B-B14F-4D97-AF65-F5344CB8AC3E}">
        <p14:creationId xmlns:p14="http://schemas.microsoft.com/office/powerpoint/2010/main" val="2673026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6" name="Rectangle 6"/>
          <p:cNvSpPr>
            <a:spLocks noGrp="1" noChangeArrowheads="1"/>
          </p:cNvSpPr>
          <p:nvPr>
            <p:ph type="sldNum" sz="quarter" idx="12"/>
          </p:nvPr>
        </p:nvSpPr>
        <p:spPr>
          <a:ln/>
        </p:spPr>
        <p:txBody>
          <a:bodyPr/>
          <a:lstStyle>
            <a:lvl1pPr>
              <a:defRPr/>
            </a:lvl1pPr>
          </a:lstStyle>
          <a:p>
            <a:pPr>
              <a:defRPr/>
            </a:pPr>
            <a:fld id="{3E8492BF-0C4D-4942-81B3-2F949EE810B3}" type="slidenum">
              <a:rPr lang="en-US"/>
              <a:pPr>
                <a:defRPr/>
              </a:pPr>
              <a:t>‹#›</a:t>
            </a:fld>
            <a:endParaRPr lang="en-US"/>
          </a:p>
        </p:txBody>
      </p:sp>
    </p:spTree>
    <p:extLst>
      <p:ext uri="{BB962C8B-B14F-4D97-AF65-F5344CB8AC3E}">
        <p14:creationId xmlns:p14="http://schemas.microsoft.com/office/powerpoint/2010/main" val="1494889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6" name="Rectangle 6"/>
          <p:cNvSpPr>
            <a:spLocks noGrp="1" noChangeArrowheads="1"/>
          </p:cNvSpPr>
          <p:nvPr>
            <p:ph type="sldNum" sz="quarter" idx="12"/>
          </p:nvPr>
        </p:nvSpPr>
        <p:spPr>
          <a:ln/>
        </p:spPr>
        <p:txBody>
          <a:bodyPr/>
          <a:lstStyle>
            <a:lvl1pPr>
              <a:defRPr/>
            </a:lvl1pPr>
          </a:lstStyle>
          <a:p>
            <a:pPr>
              <a:defRPr/>
            </a:pPr>
            <a:fld id="{BF7D3984-3522-4952-9279-4A18C89C6E07}" type="slidenum">
              <a:rPr lang="en-US"/>
              <a:pPr>
                <a:defRPr/>
              </a:pPr>
              <a:t>‹#›</a:t>
            </a:fld>
            <a:endParaRPr lang="en-US"/>
          </a:p>
        </p:txBody>
      </p:sp>
    </p:spTree>
    <p:extLst>
      <p:ext uri="{BB962C8B-B14F-4D97-AF65-F5344CB8AC3E}">
        <p14:creationId xmlns:p14="http://schemas.microsoft.com/office/powerpoint/2010/main" val="339652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6" name="Rectangle 6"/>
          <p:cNvSpPr>
            <a:spLocks noGrp="1" noChangeArrowheads="1"/>
          </p:cNvSpPr>
          <p:nvPr>
            <p:ph type="sldNum" sz="quarter" idx="12"/>
          </p:nvPr>
        </p:nvSpPr>
        <p:spPr>
          <a:ln/>
        </p:spPr>
        <p:txBody>
          <a:bodyPr/>
          <a:lstStyle>
            <a:lvl1pPr>
              <a:defRPr/>
            </a:lvl1pPr>
          </a:lstStyle>
          <a:p>
            <a:pPr>
              <a:defRPr/>
            </a:pPr>
            <a:fld id="{2A14435F-3C08-4039-B771-1A4DC0C83CF3}" type="slidenum">
              <a:rPr lang="en-US"/>
              <a:pPr>
                <a:defRPr/>
              </a:pPr>
              <a:t>‹#›</a:t>
            </a:fld>
            <a:endParaRPr lang="en-US"/>
          </a:p>
        </p:txBody>
      </p:sp>
    </p:spTree>
    <p:extLst>
      <p:ext uri="{BB962C8B-B14F-4D97-AF65-F5344CB8AC3E}">
        <p14:creationId xmlns:p14="http://schemas.microsoft.com/office/powerpoint/2010/main" val="2400523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solidFill>
                  <a:srgbClr val="FFFFFF"/>
                </a:solidFill>
              </a:defRPr>
            </a:lvl1pPr>
          </a:lstStyle>
          <a:p>
            <a:pPr>
              <a:defRPr/>
            </a:pPr>
            <a:endParaRPr lang="en-US"/>
          </a:p>
        </p:txBody>
      </p:sp>
      <p:sp>
        <p:nvSpPr>
          <p:cNvPr id="6" name="Footer Placeholder 5"/>
          <p:cNvSpPr>
            <a:spLocks noGrp="1"/>
          </p:cNvSpPr>
          <p:nvPr>
            <p:ph type="ftr" sz="quarter" idx="11"/>
          </p:nvPr>
        </p:nvSpPr>
        <p:spPr/>
        <p:txBody>
          <a:bodyPr/>
          <a:lstStyle>
            <a:lvl1pPr>
              <a:defRPr>
                <a:solidFill>
                  <a:srgbClr val="FFFFFF"/>
                </a:solidFill>
              </a:defRPr>
            </a:lvl1pPr>
          </a:lstStyle>
          <a:p>
            <a:pPr>
              <a:defRPr/>
            </a:pPr>
            <a:r>
              <a:rPr lang="en-US"/>
              <a:t>Presented by K.S.Srinivas, MBA(HRM),LLB, JS (Retd), TGTRANSCO</a:t>
            </a: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35784A50-0DE0-408A-B5F6-289FD0453A4C}" type="slidenum">
              <a:rPr lang="en-US"/>
              <a:pPr>
                <a:defRPr/>
              </a:pPr>
              <a:t>‹#›</a:t>
            </a:fld>
            <a:endParaRPr lang="en-US"/>
          </a:p>
        </p:txBody>
      </p:sp>
    </p:spTree>
    <p:extLst>
      <p:ext uri="{BB962C8B-B14F-4D97-AF65-F5344CB8AC3E}">
        <p14:creationId xmlns:p14="http://schemas.microsoft.com/office/powerpoint/2010/main" val="1089165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pPr lvl="0"/>
            <a:endParaRPr lang="en-US" noProof="0" smtClean="0"/>
          </a:p>
        </p:txBody>
      </p:sp>
      <p:sp>
        <p:nvSpPr>
          <p:cNvPr id="5" name="Rectangle 44"/>
          <p:cNvSpPr>
            <a:spLocks noGrp="1" noChangeArrowheads="1"/>
          </p:cNvSpPr>
          <p:nvPr>
            <p:ph type="dt" sz="half" idx="10"/>
          </p:nvPr>
        </p:nvSpPr>
        <p:spPr/>
        <p:txBody>
          <a:bodyPr/>
          <a:lstStyle>
            <a:lvl1pPr>
              <a:defRPr>
                <a:solidFill>
                  <a:srgbClr val="FFFFFF"/>
                </a:solidFill>
              </a:defRPr>
            </a:lvl1pPr>
          </a:lstStyle>
          <a:p>
            <a:pPr>
              <a:defRPr/>
            </a:pPr>
            <a:endParaRPr lang="en-US"/>
          </a:p>
        </p:txBody>
      </p:sp>
      <p:sp>
        <p:nvSpPr>
          <p:cNvPr id="6" name="Rectangle 45"/>
          <p:cNvSpPr>
            <a:spLocks noGrp="1" noChangeArrowheads="1"/>
          </p:cNvSpPr>
          <p:nvPr>
            <p:ph type="ftr" sz="quarter" idx="11"/>
          </p:nvPr>
        </p:nvSpPr>
        <p:spPr/>
        <p:txBody>
          <a:bodyPr/>
          <a:lstStyle>
            <a:lvl1pPr>
              <a:defRPr>
                <a:solidFill>
                  <a:srgbClr val="FFFFFF"/>
                </a:solidFill>
              </a:defRPr>
            </a:lvl1pPr>
          </a:lstStyle>
          <a:p>
            <a:pPr>
              <a:defRPr/>
            </a:pPr>
            <a:r>
              <a:rPr lang="en-US"/>
              <a:t>Presented by K.S.Srinivas, MBA(HRM),LLB, JS (Retd), TGTRANSCO</a:t>
            </a:r>
          </a:p>
        </p:txBody>
      </p:sp>
      <p:sp>
        <p:nvSpPr>
          <p:cNvPr id="7" name="Rectangle 46"/>
          <p:cNvSpPr>
            <a:spLocks noGrp="1" noChangeArrowheads="1"/>
          </p:cNvSpPr>
          <p:nvPr>
            <p:ph type="sldNum" sz="quarter" idx="12"/>
          </p:nvPr>
        </p:nvSpPr>
        <p:spPr/>
        <p:txBody>
          <a:bodyPr/>
          <a:lstStyle>
            <a:lvl1pPr>
              <a:defRPr>
                <a:solidFill>
                  <a:srgbClr val="FFFFFF"/>
                </a:solidFill>
              </a:defRPr>
            </a:lvl1pPr>
          </a:lstStyle>
          <a:p>
            <a:pPr>
              <a:defRPr/>
            </a:pPr>
            <a:fld id="{06302397-B7E3-4613-A005-82EC3F704DD3}" type="slidenum">
              <a:rPr lang="en-US"/>
              <a:pPr>
                <a:defRPr/>
              </a:pPr>
              <a:t>‹#›</a:t>
            </a:fld>
            <a:endParaRPr lang="en-US"/>
          </a:p>
        </p:txBody>
      </p:sp>
    </p:spTree>
    <p:extLst>
      <p:ext uri="{BB962C8B-B14F-4D97-AF65-F5344CB8AC3E}">
        <p14:creationId xmlns:p14="http://schemas.microsoft.com/office/powerpoint/2010/main" val="250318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6" name="Rectangle 6"/>
          <p:cNvSpPr>
            <a:spLocks noGrp="1" noChangeArrowheads="1"/>
          </p:cNvSpPr>
          <p:nvPr>
            <p:ph type="sldNum" sz="quarter" idx="12"/>
          </p:nvPr>
        </p:nvSpPr>
        <p:spPr>
          <a:ln/>
        </p:spPr>
        <p:txBody>
          <a:bodyPr/>
          <a:lstStyle>
            <a:lvl1pPr>
              <a:defRPr/>
            </a:lvl1pPr>
          </a:lstStyle>
          <a:p>
            <a:pPr>
              <a:defRPr/>
            </a:pPr>
            <a:fld id="{AF60D8D5-B22E-433D-90B6-7421451D6603}" type="slidenum">
              <a:rPr lang="en-US"/>
              <a:pPr>
                <a:defRPr/>
              </a:pPr>
              <a:t>‹#›</a:t>
            </a:fld>
            <a:endParaRPr lang="en-US"/>
          </a:p>
        </p:txBody>
      </p:sp>
    </p:spTree>
    <p:extLst>
      <p:ext uri="{BB962C8B-B14F-4D97-AF65-F5344CB8AC3E}">
        <p14:creationId xmlns:p14="http://schemas.microsoft.com/office/powerpoint/2010/main" val="2157713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6" name="Rectangle 6"/>
          <p:cNvSpPr>
            <a:spLocks noGrp="1" noChangeArrowheads="1"/>
          </p:cNvSpPr>
          <p:nvPr>
            <p:ph type="sldNum" sz="quarter" idx="12"/>
          </p:nvPr>
        </p:nvSpPr>
        <p:spPr>
          <a:ln/>
        </p:spPr>
        <p:txBody>
          <a:bodyPr/>
          <a:lstStyle>
            <a:lvl1pPr>
              <a:defRPr/>
            </a:lvl1pPr>
          </a:lstStyle>
          <a:p>
            <a:pPr>
              <a:defRPr/>
            </a:pPr>
            <a:fld id="{03B15CFB-C09E-41AB-9E0D-80DFA11DF58B}" type="slidenum">
              <a:rPr lang="en-US"/>
              <a:pPr>
                <a:defRPr/>
              </a:pPr>
              <a:t>‹#›</a:t>
            </a:fld>
            <a:endParaRPr lang="en-US"/>
          </a:p>
        </p:txBody>
      </p:sp>
    </p:spTree>
    <p:extLst>
      <p:ext uri="{BB962C8B-B14F-4D97-AF65-F5344CB8AC3E}">
        <p14:creationId xmlns:p14="http://schemas.microsoft.com/office/powerpoint/2010/main" val="174637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7" name="Rectangle 6"/>
          <p:cNvSpPr>
            <a:spLocks noGrp="1" noChangeArrowheads="1"/>
          </p:cNvSpPr>
          <p:nvPr>
            <p:ph type="sldNum" sz="quarter" idx="12"/>
          </p:nvPr>
        </p:nvSpPr>
        <p:spPr>
          <a:ln/>
        </p:spPr>
        <p:txBody>
          <a:bodyPr/>
          <a:lstStyle>
            <a:lvl1pPr>
              <a:defRPr/>
            </a:lvl1pPr>
          </a:lstStyle>
          <a:p>
            <a:pPr>
              <a:defRPr/>
            </a:pPr>
            <a:fld id="{96E1B832-0292-45E4-B99B-F49DF1F9D809}" type="slidenum">
              <a:rPr lang="en-US"/>
              <a:pPr>
                <a:defRPr/>
              </a:pPr>
              <a:t>‹#›</a:t>
            </a:fld>
            <a:endParaRPr lang="en-US"/>
          </a:p>
        </p:txBody>
      </p:sp>
    </p:spTree>
    <p:extLst>
      <p:ext uri="{BB962C8B-B14F-4D97-AF65-F5344CB8AC3E}">
        <p14:creationId xmlns:p14="http://schemas.microsoft.com/office/powerpoint/2010/main" val="3996795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9" name="Rectangle 6"/>
          <p:cNvSpPr>
            <a:spLocks noGrp="1" noChangeArrowheads="1"/>
          </p:cNvSpPr>
          <p:nvPr>
            <p:ph type="sldNum" sz="quarter" idx="12"/>
          </p:nvPr>
        </p:nvSpPr>
        <p:spPr>
          <a:ln/>
        </p:spPr>
        <p:txBody>
          <a:bodyPr/>
          <a:lstStyle>
            <a:lvl1pPr>
              <a:defRPr/>
            </a:lvl1pPr>
          </a:lstStyle>
          <a:p>
            <a:pPr>
              <a:defRPr/>
            </a:pPr>
            <a:fld id="{A73AA52B-FEBA-4634-A820-88A2E1E10608}" type="slidenum">
              <a:rPr lang="en-US"/>
              <a:pPr>
                <a:defRPr/>
              </a:pPr>
              <a:t>‹#›</a:t>
            </a:fld>
            <a:endParaRPr lang="en-US"/>
          </a:p>
        </p:txBody>
      </p:sp>
    </p:spTree>
    <p:extLst>
      <p:ext uri="{BB962C8B-B14F-4D97-AF65-F5344CB8AC3E}">
        <p14:creationId xmlns:p14="http://schemas.microsoft.com/office/powerpoint/2010/main" val="3040459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5" name="Rectangle 6"/>
          <p:cNvSpPr>
            <a:spLocks noGrp="1" noChangeArrowheads="1"/>
          </p:cNvSpPr>
          <p:nvPr>
            <p:ph type="sldNum" sz="quarter" idx="12"/>
          </p:nvPr>
        </p:nvSpPr>
        <p:spPr>
          <a:ln/>
        </p:spPr>
        <p:txBody>
          <a:bodyPr/>
          <a:lstStyle>
            <a:lvl1pPr>
              <a:defRPr/>
            </a:lvl1pPr>
          </a:lstStyle>
          <a:p>
            <a:pPr>
              <a:defRPr/>
            </a:pPr>
            <a:fld id="{F62D7FD8-3DB9-4098-99CB-A58BD38E2C48}" type="slidenum">
              <a:rPr lang="en-US"/>
              <a:pPr>
                <a:defRPr/>
              </a:pPr>
              <a:t>‹#›</a:t>
            </a:fld>
            <a:endParaRPr lang="en-US"/>
          </a:p>
        </p:txBody>
      </p:sp>
    </p:spTree>
    <p:extLst>
      <p:ext uri="{BB962C8B-B14F-4D97-AF65-F5344CB8AC3E}">
        <p14:creationId xmlns:p14="http://schemas.microsoft.com/office/powerpoint/2010/main" val="156235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4" name="Rectangle 6"/>
          <p:cNvSpPr>
            <a:spLocks noGrp="1" noChangeArrowheads="1"/>
          </p:cNvSpPr>
          <p:nvPr>
            <p:ph type="sldNum" sz="quarter" idx="12"/>
          </p:nvPr>
        </p:nvSpPr>
        <p:spPr>
          <a:ln/>
        </p:spPr>
        <p:txBody>
          <a:bodyPr/>
          <a:lstStyle>
            <a:lvl1pPr>
              <a:defRPr/>
            </a:lvl1pPr>
          </a:lstStyle>
          <a:p>
            <a:pPr>
              <a:defRPr/>
            </a:pPr>
            <a:fld id="{9A7C242D-DD5A-4B72-9F65-16F9C484FDD3}" type="slidenum">
              <a:rPr lang="en-US"/>
              <a:pPr>
                <a:defRPr/>
              </a:pPr>
              <a:t>‹#›</a:t>
            </a:fld>
            <a:endParaRPr lang="en-US"/>
          </a:p>
        </p:txBody>
      </p:sp>
    </p:spTree>
    <p:extLst>
      <p:ext uri="{BB962C8B-B14F-4D97-AF65-F5344CB8AC3E}">
        <p14:creationId xmlns:p14="http://schemas.microsoft.com/office/powerpoint/2010/main" val="328713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7" name="Rectangle 6"/>
          <p:cNvSpPr>
            <a:spLocks noGrp="1" noChangeArrowheads="1"/>
          </p:cNvSpPr>
          <p:nvPr>
            <p:ph type="sldNum" sz="quarter" idx="12"/>
          </p:nvPr>
        </p:nvSpPr>
        <p:spPr>
          <a:ln/>
        </p:spPr>
        <p:txBody>
          <a:bodyPr/>
          <a:lstStyle>
            <a:lvl1pPr>
              <a:defRPr/>
            </a:lvl1pPr>
          </a:lstStyle>
          <a:p>
            <a:pPr>
              <a:defRPr/>
            </a:pPr>
            <a:fld id="{5C64B345-44E0-4618-9447-86BFF48988A2}" type="slidenum">
              <a:rPr lang="en-US"/>
              <a:pPr>
                <a:defRPr/>
              </a:pPr>
              <a:t>‹#›</a:t>
            </a:fld>
            <a:endParaRPr lang="en-US"/>
          </a:p>
        </p:txBody>
      </p:sp>
    </p:spTree>
    <p:extLst>
      <p:ext uri="{BB962C8B-B14F-4D97-AF65-F5344CB8AC3E}">
        <p14:creationId xmlns:p14="http://schemas.microsoft.com/office/powerpoint/2010/main" val="2552616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Presented by K.S.Srinivas, MBA(HRM),LLB, JS (Retd), TGTRANSCO</a:t>
            </a:r>
          </a:p>
        </p:txBody>
      </p:sp>
      <p:sp>
        <p:nvSpPr>
          <p:cNvPr id="7" name="Rectangle 6"/>
          <p:cNvSpPr>
            <a:spLocks noGrp="1" noChangeArrowheads="1"/>
          </p:cNvSpPr>
          <p:nvPr>
            <p:ph type="sldNum" sz="quarter" idx="12"/>
          </p:nvPr>
        </p:nvSpPr>
        <p:spPr>
          <a:ln/>
        </p:spPr>
        <p:txBody>
          <a:bodyPr/>
          <a:lstStyle>
            <a:lvl1pPr>
              <a:defRPr/>
            </a:lvl1pPr>
          </a:lstStyle>
          <a:p>
            <a:pPr>
              <a:defRPr/>
            </a:pPr>
            <a:fld id="{AA7B9631-D3C5-45D7-B486-B77D3004595A}" type="slidenum">
              <a:rPr lang="en-US"/>
              <a:pPr>
                <a:defRPr/>
              </a:pPr>
              <a:t>‹#›</a:t>
            </a:fld>
            <a:endParaRPr lang="en-US"/>
          </a:p>
        </p:txBody>
      </p:sp>
    </p:spTree>
    <p:extLst>
      <p:ext uri="{BB962C8B-B14F-4D97-AF65-F5344CB8AC3E}">
        <p14:creationId xmlns:p14="http://schemas.microsoft.com/office/powerpoint/2010/main" val="6326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r>
              <a:rPr lang="en-US"/>
              <a:t>Presented by K.S.Srinivas, MBA(HRM),LLB, JS (Retd), TGTRANSCO</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0BB2A94-3A88-41AA-AA41-A6F886C831D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 id="2147483929" r:id="rId12"/>
    <p:sldLayoutId id="2147483930"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hyperlink" Target="http://rtiindia.org/wiki/pages/rti-act#section-8exemption-from-disclosure-of-information" TargetMode="Externa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hyperlink" Target="http://www.rtiindia.org/wiki/pages/rti-act/" TargetMode="Externa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hyperlink" Target="http://www.rtiindia.org/wiki/pages/rti-act" TargetMode="Externa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hyperlink" Target="http://www.rti.india.gov.in/cic_decisions/CIC_AD_A_2013_001326-SA_M_134065.pdf" TargetMode="Externa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hyperlink" Target="http://www.rtiindia.org/law/no-right-to-repeat/2745/" TargetMode="Externa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hyperlink" Target="http://www.rtiindia.org/wiki/pages/rti-act"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hyperlink" Target="http://www.rti.india.gov.in/cic_decisions/CIC_LS_C_2012_000860-SA_M_134945.pdf" TargetMode="Externa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hyperlink" Target="http://righttoinformation.wiki/explanations/privacy" TargetMode="Externa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3" Type="http://schemas.openxmlformats.org/officeDocument/2006/relationships/hyperlink" Target="http://righttoinformation.wiki/act#section-11third-party-information" TargetMode="External"/><Relationship Id="rId2" Type="http://schemas.openxmlformats.org/officeDocument/2006/relationships/hyperlink" Target="http://righttoinformation.wiki/act#section-8exemption-from-disclosure-of-information" TargetMode="Externa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hyperlink" Target="http://www.rtiindia.org/wiki/pages/rti-act#section-7disposal-of-request" TargetMode="Externa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hyperlink" Target="http://www.rti.india.gov.in/cic_decisions/CIC_DS_A_2013_001039-YA_M_138506.pdf" TargetMode="External"/><Relationship Id="rId2" Type="http://schemas.openxmlformats.org/officeDocument/2006/relationships/hyperlink" Target="http://www.rtiindia.org/wiki/pages/rti-act/" TargetMode="Externa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hyperlink" Target="http://www.rtiindia.org/wiki/pages/rti-act#section-19appeal" TargetMode="Externa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hyperlink" Target="http://www.rti.india.gov.in/cic_decisions/CIC_AD_A_2013_001721-SA_M_134938.pdf" TargetMode="Externa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hyperlink" Target="http://www.rtiindia.org/wiki/rti-act/" TargetMode="Externa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hyperlink" Target="http://www.rtiindia.org/forum/docs/court-judgements-rti-issues/459-bihar-public-service-commn-vs-saiyed-hussain" TargetMode="Externa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hyperlink" Target="http://rtiindia.org/wiki/important-decisions/court-case-laws/privacy-rights-of-public-servants" TargetMode="Externa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hyperlink" Target="http://www.rti.india.gov.in/cic_decisions/CIC_AD_A_2013_001675-SA_M_135578.pdf" TargetMode="External"/><Relationship Id="rId2" Type="http://schemas.openxmlformats.org/officeDocument/2006/relationships/hyperlink" Target="http://rtiindia.org/wiki/explanations/third-part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263525"/>
            <a:ext cx="8686800" cy="6122988"/>
          </a:xfrm>
        </p:spPr>
        <p:txBody>
          <a:bodyPr/>
          <a:lstStyle/>
          <a:p>
            <a:r>
              <a:rPr lang="en-US" altLang="en-US" sz="4800" dirty="0" smtClean="0"/>
              <a:t>Presentation </a:t>
            </a:r>
            <a:br>
              <a:rPr lang="en-US" altLang="en-US" sz="4800" dirty="0" smtClean="0"/>
            </a:br>
            <a:r>
              <a:rPr lang="en-US" altLang="en-US" sz="4800" dirty="0" smtClean="0"/>
              <a:t>on</a:t>
            </a:r>
            <a:br>
              <a:rPr lang="en-US" altLang="en-US" sz="4800" dirty="0" smtClean="0"/>
            </a:br>
            <a:r>
              <a:rPr lang="en-US" altLang="en-US" sz="4000" dirty="0" smtClean="0">
                <a:solidFill>
                  <a:srgbClr val="FF0000"/>
                </a:solidFill>
              </a:rPr>
              <a:t>The Right to Information Act  2005</a:t>
            </a:r>
            <a:r>
              <a:rPr lang="en-US" altLang="en-US" dirty="0" smtClean="0">
                <a:solidFill>
                  <a:srgbClr val="D7D200"/>
                </a:solidFill>
              </a:rPr>
              <a:t/>
            </a:r>
            <a:br>
              <a:rPr lang="en-US" altLang="en-US" dirty="0" smtClean="0">
                <a:solidFill>
                  <a:srgbClr val="D7D200"/>
                </a:solidFill>
              </a:rPr>
            </a:br>
            <a:r>
              <a:rPr lang="en-US" altLang="en-US" dirty="0" smtClean="0">
                <a:solidFill>
                  <a:schemeClr val="tx1"/>
                </a:solidFill>
              </a:rPr>
              <a:t>by</a:t>
            </a:r>
            <a:r>
              <a:rPr lang="en-US" altLang="en-US" dirty="0" smtClean="0">
                <a:solidFill>
                  <a:srgbClr val="D7D200"/>
                </a:solidFill>
              </a:rPr>
              <a:t/>
            </a:r>
            <a:br>
              <a:rPr lang="en-US" altLang="en-US" dirty="0" smtClean="0">
                <a:solidFill>
                  <a:srgbClr val="D7D200"/>
                </a:solidFill>
              </a:rPr>
            </a:br>
            <a:r>
              <a:rPr lang="en-US" altLang="en-US" dirty="0" err="1" smtClean="0">
                <a:solidFill>
                  <a:srgbClr val="0000FF"/>
                </a:solidFill>
              </a:rPr>
              <a:t>K.S.Srinivas</a:t>
            </a:r>
            <a:r>
              <a:rPr lang="en-US" altLang="en-US" dirty="0" smtClean="0">
                <a:solidFill>
                  <a:srgbClr val="0000FF"/>
                </a:solidFill>
              </a:rPr>
              <a:t>, </a:t>
            </a:r>
            <a:r>
              <a:rPr lang="en-US" altLang="en-US" sz="4000" dirty="0" smtClean="0">
                <a:solidFill>
                  <a:srgbClr val="0000FF"/>
                </a:solidFill>
              </a:rPr>
              <a:t>MBA (HRM), LLB</a:t>
            </a:r>
            <a:br>
              <a:rPr lang="en-US" altLang="en-US" sz="4000" dirty="0" smtClean="0">
                <a:solidFill>
                  <a:srgbClr val="0000FF"/>
                </a:solidFill>
              </a:rPr>
            </a:br>
            <a:r>
              <a:rPr lang="en-US" altLang="en-US" dirty="0" smtClean="0">
                <a:solidFill>
                  <a:srgbClr val="FF0066"/>
                </a:solidFill>
              </a:rPr>
              <a:t>Joint Secretary (Retired) </a:t>
            </a:r>
            <a:r>
              <a:rPr lang="en-US" altLang="en-US" dirty="0" smtClean="0">
                <a:solidFill>
                  <a:srgbClr val="00B050"/>
                </a:solidFill>
              </a:rPr>
              <a:t>TGTRANSCO</a:t>
            </a:r>
          </a:p>
        </p:txBody>
      </p:sp>
      <p:sp>
        <p:nvSpPr>
          <p:cNvPr id="5123"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E040957-8E05-4B11-A3F5-104985F32A23}" type="slidenum">
              <a:rPr lang="en-US" altLang="en-US" sz="1400" smtClean="0"/>
              <a:pPr>
                <a:spcBef>
                  <a:spcPct val="0"/>
                </a:spcBef>
                <a:buFontTx/>
                <a:buNone/>
              </a:pPr>
              <a:t>1</a:t>
            </a:fld>
            <a:endParaRPr lang="en-US" altLang="en-US" sz="1400" smtClean="0"/>
          </a:p>
        </p:txBody>
      </p:sp>
      <p:sp>
        <p:nvSpPr>
          <p:cNvPr id="5124" name="Footer Placeholder 1"/>
          <p:cNvSpPr>
            <a:spLocks noGrp="1"/>
          </p:cNvSpPr>
          <p:nvPr>
            <p:ph type="ftr" sz="quarter" idx="11"/>
          </p:nvPr>
        </p:nvSpPr>
        <p:spPr>
          <a:xfrm>
            <a:off x="1676400" y="6148388"/>
            <a:ext cx="5791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dirty="0" smtClean="0"/>
              <a:t>Presented by </a:t>
            </a:r>
            <a:r>
              <a:rPr lang="en-US" altLang="en-US" sz="1400" dirty="0" err="1" smtClean="0"/>
              <a:t>K.S.Srinivas</a:t>
            </a:r>
            <a:r>
              <a:rPr lang="en-US" altLang="en-US" sz="1400" dirty="0" smtClean="0"/>
              <a:t>, MBA(HRM),LLB, JS (</a:t>
            </a:r>
            <a:r>
              <a:rPr lang="en-US" altLang="en-US" sz="1400" dirty="0" err="1" smtClean="0"/>
              <a:t>Retd</a:t>
            </a:r>
            <a:r>
              <a:rPr lang="en-US" altLang="en-US" sz="1400" dirty="0" smtClean="0"/>
              <a:t>), TGTRANSCO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eaLnBrk="1" hangingPunct="1">
              <a:buNone/>
              <a:defRPr/>
            </a:pPr>
            <a:r>
              <a:rPr lang="en-US" dirty="0" smtClean="0"/>
              <a:t>Public </a:t>
            </a:r>
            <a:r>
              <a:rPr lang="en-US" dirty="0" err="1" smtClean="0"/>
              <a:t>Authorithy</a:t>
            </a:r>
            <a:r>
              <a:rPr lang="en-US" dirty="0" smtClean="0"/>
              <a:t> </a:t>
            </a:r>
          </a:p>
          <a:p>
            <a:pPr marL="742950" indent="-742950" eaLnBrk="1" hangingPunct="1">
              <a:buFont typeface="Wingdings" panose="05000000000000000000" pitchFamily="2" charset="2"/>
              <a:buAutoNum type="romanLcParenBoth"/>
              <a:defRPr/>
            </a:pPr>
            <a:r>
              <a:rPr lang="en-US" dirty="0" smtClean="0">
                <a:solidFill>
                  <a:srgbClr val="FF9900"/>
                </a:solidFill>
              </a:rPr>
              <a:t>body</a:t>
            </a:r>
            <a:r>
              <a:rPr lang="en-US" dirty="0" smtClean="0"/>
              <a:t> </a:t>
            </a:r>
            <a:r>
              <a:rPr lang="en-US" dirty="0" smtClean="0">
                <a:solidFill>
                  <a:srgbClr val="FF0000"/>
                </a:solidFill>
              </a:rPr>
              <a:t>owned, controlled or substantially financed; </a:t>
            </a:r>
          </a:p>
          <a:p>
            <a:pPr marL="0" indent="0" eaLnBrk="1" hangingPunct="1">
              <a:buFontTx/>
              <a:buNone/>
              <a:defRPr/>
            </a:pPr>
            <a:r>
              <a:rPr lang="en-US" dirty="0" smtClean="0"/>
              <a:t>(ii) </a:t>
            </a:r>
            <a:r>
              <a:rPr lang="en-US" dirty="0" smtClean="0">
                <a:solidFill>
                  <a:srgbClr val="FF9900"/>
                </a:solidFill>
              </a:rPr>
              <a:t>non-Government </a:t>
            </a:r>
            <a:r>
              <a:rPr lang="en-US" dirty="0" err="1" smtClean="0">
                <a:solidFill>
                  <a:srgbClr val="FF9900"/>
                </a:solidFill>
              </a:rPr>
              <a:t>organisation</a:t>
            </a:r>
            <a:r>
              <a:rPr lang="en-US" dirty="0" smtClean="0"/>
              <a:t> </a:t>
            </a:r>
            <a:r>
              <a:rPr lang="en-US" dirty="0" smtClean="0">
                <a:solidFill>
                  <a:srgbClr val="FF0000"/>
                </a:solidFill>
              </a:rPr>
              <a:t>substantially financed, </a:t>
            </a:r>
            <a:r>
              <a:rPr lang="en-US" dirty="0" smtClean="0">
                <a:solidFill>
                  <a:srgbClr val="0000FF"/>
                </a:solidFill>
              </a:rPr>
              <a:t>directly or indirectly by funds provided by the appropriate Government;</a:t>
            </a:r>
          </a:p>
          <a:p>
            <a:pPr marL="0" indent="0" eaLnBrk="1" hangingPunct="1">
              <a:buFontTx/>
              <a:buNone/>
              <a:defRPr/>
            </a:pPr>
            <a:r>
              <a:rPr lang="en-US" dirty="0" smtClean="0"/>
              <a:t>	s.2 (h)</a:t>
            </a:r>
          </a:p>
          <a:p>
            <a:pPr>
              <a:defRPr/>
            </a:pPr>
            <a:endParaRPr lang="en-SG" dirty="0"/>
          </a:p>
        </p:txBody>
      </p:sp>
      <p:sp>
        <p:nvSpPr>
          <p:cNvPr id="26627" name="Footer Placeholder 3"/>
          <p:cNvSpPr>
            <a:spLocks noGrp="1"/>
          </p:cNvSpPr>
          <p:nvPr>
            <p:ph type="ftr" sz="quarter" idx="11"/>
          </p:nvPr>
        </p:nvSpPr>
        <p:spPr>
          <a:xfrm>
            <a:off x="26670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
        <p:nvSpPr>
          <p:cNvPr id="266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87ADFDD-D61C-4996-8F0E-7D465E729067}" type="slidenum">
              <a:rPr lang="en-US" altLang="en-US" sz="1400" smtClean="0"/>
              <a:pPr>
                <a:spcBef>
                  <a:spcPct val="0"/>
                </a:spcBef>
                <a:buFontTx/>
                <a:buNone/>
              </a:pPr>
              <a:t>10</a:t>
            </a:fld>
            <a:endParaRPr lang="en-US" altLang="en-US" sz="1400" smtClean="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457200" y="304800"/>
            <a:ext cx="8229600" cy="1371600"/>
          </a:xfrm>
        </p:spPr>
        <p:txBody>
          <a:bodyPr/>
          <a:lstStyle/>
          <a:p>
            <a:pPr eaLnBrk="1" hangingPunct="1"/>
            <a:r>
              <a:rPr lang="en-US" altLang="en-US" sz="4000" b="1" smtClean="0"/>
              <a:t>Medical details of the spouse of an officer is personal information</a:t>
            </a:r>
            <a:br>
              <a:rPr lang="en-US" altLang="en-US" sz="4000" b="1" smtClean="0"/>
            </a:br>
            <a:endParaRPr lang="en-US" altLang="en-US" sz="4000" b="1" smtClean="0"/>
          </a:p>
        </p:txBody>
      </p:sp>
      <p:sp>
        <p:nvSpPr>
          <p:cNvPr id="155651" name="Rectangle 3"/>
          <p:cNvSpPr>
            <a:spLocks noGrp="1" noChangeArrowheads="1"/>
          </p:cNvSpPr>
          <p:nvPr>
            <p:ph idx="1"/>
          </p:nvPr>
        </p:nvSpPr>
        <p:spPr>
          <a:xfrm>
            <a:off x="533400" y="1676400"/>
            <a:ext cx="8229600" cy="4530725"/>
          </a:xfrm>
        </p:spPr>
        <p:txBody>
          <a:bodyPr/>
          <a:lstStyle/>
          <a:p>
            <a:pPr eaLnBrk="1" hangingPunct="1"/>
            <a:r>
              <a:rPr lang="en-US" altLang="en-US" sz="4000" smtClean="0"/>
              <a:t>The CIC in its decision stated that medical details of the </a:t>
            </a:r>
            <a:r>
              <a:rPr lang="en-US" altLang="en-US" sz="4000" smtClean="0">
                <a:solidFill>
                  <a:srgbClr val="0000FF"/>
                </a:solidFill>
              </a:rPr>
              <a:t>spouse of concerned officer are personal in nature</a:t>
            </a:r>
            <a:r>
              <a:rPr lang="en-US" altLang="en-US" sz="4000" smtClean="0"/>
              <a:t> and </a:t>
            </a:r>
            <a:r>
              <a:rPr lang="en-US" altLang="en-US" sz="4000" smtClean="0">
                <a:solidFill>
                  <a:srgbClr val="FF3300"/>
                </a:solidFill>
              </a:rPr>
              <a:t>revelation thereof shall cause unwarranted invasion of the privacy.</a:t>
            </a:r>
          </a:p>
        </p:txBody>
      </p:sp>
      <p:sp>
        <p:nvSpPr>
          <p:cNvPr id="1556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9B8698-7999-483F-B754-EB998F4D1C21}" type="slidenum">
              <a:rPr lang="en-US" altLang="en-US" sz="1400" smtClean="0"/>
              <a:pPr>
                <a:spcBef>
                  <a:spcPct val="0"/>
                </a:spcBef>
                <a:buFontTx/>
                <a:buNone/>
              </a:pPr>
              <a:t>100</a:t>
            </a:fld>
            <a:endParaRPr lang="en-US" altLang="en-US" sz="1400" smtClean="0"/>
          </a:p>
        </p:txBody>
      </p:sp>
      <p:sp>
        <p:nvSpPr>
          <p:cNvPr id="15565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481013" y="228600"/>
            <a:ext cx="8229600" cy="1219200"/>
          </a:xfrm>
        </p:spPr>
        <p:txBody>
          <a:bodyPr/>
          <a:lstStyle/>
          <a:p>
            <a:pPr eaLnBrk="1" hangingPunct="1"/>
            <a:r>
              <a:rPr lang="en-US" altLang="en-US" sz="4000" b="1" i="1" smtClean="0"/>
              <a:t/>
            </a:r>
            <a:br>
              <a:rPr lang="en-US" altLang="en-US" sz="4000" b="1" i="1" smtClean="0"/>
            </a:br>
            <a:r>
              <a:rPr lang="en-US" altLang="en-US" sz="4000" b="1" i="1" smtClean="0"/>
              <a:t>Disclosure of objections of the third-party is a right</a:t>
            </a:r>
            <a:br>
              <a:rPr lang="en-US" altLang="en-US" sz="4000" b="1" i="1" smtClean="0"/>
            </a:br>
            <a:endParaRPr lang="en-US" altLang="en-US" sz="4000" b="1" i="1" smtClean="0"/>
          </a:p>
        </p:txBody>
      </p:sp>
      <p:sp>
        <p:nvSpPr>
          <p:cNvPr id="166915" name="Rectangle 3"/>
          <p:cNvSpPr>
            <a:spLocks noGrp="1" noChangeArrowheads="1"/>
          </p:cNvSpPr>
          <p:nvPr>
            <p:ph idx="1"/>
          </p:nvPr>
        </p:nvSpPr>
        <p:spPr>
          <a:xfrm>
            <a:off x="481013" y="1600200"/>
            <a:ext cx="8229600" cy="4724400"/>
          </a:xfrm>
        </p:spPr>
        <p:txBody>
          <a:bodyPr/>
          <a:lstStyle/>
          <a:p>
            <a:pPr eaLnBrk="1" hangingPunct="1">
              <a:lnSpc>
                <a:spcPct val="80000"/>
              </a:lnSpc>
              <a:defRPr/>
            </a:pPr>
            <a:r>
              <a:rPr lang="en-US" dirty="0" smtClean="0"/>
              <a:t>CIC noted that:</a:t>
            </a:r>
          </a:p>
          <a:p>
            <a:pPr eaLnBrk="1" hangingPunct="1">
              <a:lnSpc>
                <a:spcPct val="80000"/>
              </a:lnSpc>
              <a:buFont typeface="Wingdings" panose="05000000000000000000" pitchFamily="2" charset="2"/>
              <a:buNone/>
              <a:defRPr/>
            </a:pPr>
            <a:r>
              <a:rPr lang="en-US" dirty="0" smtClean="0"/>
              <a:t>   </a:t>
            </a:r>
            <a:r>
              <a:rPr lang="en-US" dirty="0" smtClean="0">
                <a:solidFill>
                  <a:srgbClr val="FF3300"/>
                </a:solidFill>
              </a:rPr>
              <a:t>The petitioner has every right to question the decision of the CPIO or the AA </a:t>
            </a:r>
            <a:r>
              <a:rPr lang="en-US" dirty="0" smtClean="0">
                <a:solidFill>
                  <a:srgbClr val="0000FF"/>
                </a:solidFill>
              </a:rPr>
              <a:t>about not disclosing a third-party related information ―</a:t>
            </a:r>
            <a:r>
              <a:rPr lang="en-US" dirty="0" smtClean="0"/>
              <a:t> </a:t>
            </a:r>
            <a:r>
              <a:rPr lang="en-US" dirty="0" smtClean="0">
                <a:solidFill>
                  <a:srgbClr val="FF3300"/>
                </a:solidFill>
              </a:rPr>
              <a:t>a right which cannot be discharged </a:t>
            </a:r>
            <a:r>
              <a:rPr lang="en-US" dirty="0" smtClean="0">
                <a:solidFill>
                  <a:srgbClr val="0000FF"/>
                </a:solidFill>
              </a:rPr>
              <a:t>unless the full facts about the reason for objection by the third-party is disclosed to the petitioner.</a:t>
            </a:r>
          </a:p>
          <a:p>
            <a:pPr marL="0" indent="0" eaLnBrk="1" hangingPunct="1">
              <a:lnSpc>
                <a:spcPct val="80000"/>
              </a:lnSpc>
              <a:buFontTx/>
              <a:buNone/>
              <a:defRPr/>
            </a:pPr>
            <a:endParaRPr lang="en-US" dirty="0" smtClean="0"/>
          </a:p>
          <a:p>
            <a:pPr eaLnBrk="1" hangingPunct="1">
              <a:lnSpc>
                <a:spcPct val="80000"/>
              </a:lnSpc>
              <a:buFont typeface="Wingdings" panose="05000000000000000000" pitchFamily="2" charset="2"/>
              <a:buNone/>
              <a:defRPr/>
            </a:pPr>
            <a:r>
              <a:rPr lang="en-US" sz="2800" dirty="0" smtClean="0"/>
              <a:t>    </a:t>
            </a:r>
            <a:r>
              <a:rPr lang="en-US" sz="2800" b="1" dirty="0" err="1" smtClean="0"/>
              <a:t>F.No.CIC</a:t>
            </a:r>
            <a:r>
              <a:rPr lang="en-US" sz="2800" b="1" dirty="0" smtClean="0"/>
              <a:t>/AT/A/2007/01297, Dated, the 29th February, 2008.</a:t>
            </a:r>
            <a:r>
              <a:rPr lang="en-US" sz="2800" dirty="0" smtClean="0"/>
              <a:t> </a:t>
            </a:r>
          </a:p>
        </p:txBody>
      </p:sp>
      <p:sp>
        <p:nvSpPr>
          <p:cNvPr id="1566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F85308A-7E07-47AD-B239-49C023AD4A17}" type="slidenum">
              <a:rPr lang="en-US" altLang="en-US" sz="1400" smtClean="0"/>
              <a:pPr>
                <a:spcBef>
                  <a:spcPct val="0"/>
                </a:spcBef>
                <a:buFontTx/>
                <a:buNone/>
              </a:pPr>
              <a:t>101</a:t>
            </a:fld>
            <a:endParaRPr lang="en-US" altLang="en-US" sz="1400" smtClean="0"/>
          </a:p>
        </p:txBody>
      </p:sp>
      <p:sp>
        <p:nvSpPr>
          <p:cNvPr id="156677" name="Footer Placeholder 4"/>
          <p:cNvSpPr>
            <a:spLocks noGrp="1"/>
          </p:cNvSpPr>
          <p:nvPr>
            <p:ph type="ftr" sz="quarter" idx="11"/>
          </p:nvPr>
        </p:nvSpPr>
        <p:spPr>
          <a:xfrm>
            <a:off x="3124200" y="6477000"/>
            <a:ext cx="34290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eaLnBrk="1" hangingPunct="1"/>
            <a:r>
              <a:rPr lang="en-US" altLang="en-US" sz="4000" smtClean="0">
                <a:solidFill>
                  <a:srgbClr val="0000FF"/>
                </a:solidFill>
              </a:rPr>
              <a:t>Copy of the leave application is a personal information</a:t>
            </a:r>
          </a:p>
        </p:txBody>
      </p:sp>
      <p:pic>
        <p:nvPicPr>
          <p:cNvPr id="157699" name="Picture 4" descr="Copy of leave applica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1597025"/>
            <a:ext cx="6324600" cy="4648200"/>
          </a:xfrm>
          <a:noFill/>
        </p:spPr>
      </p:pic>
      <p:sp>
        <p:nvSpPr>
          <p:cNvPr id="15770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F5AE018-E8D2-45B2-92AA-542C19E5A48F}" type="slidenum">
              <a:rPr lang="en-US" altLang="en-US" sz="1400" smtClean="0"/>
              <a:pPr>
                <a:spcBef>
                  <a:spcPct val="0"/>
                </a:spcBef>
                <a:buFontTx/>
                <a:buNone/>
              </a:pPr>
              <a:t>102</a:t>
            </a:fld>
            <a:endParaRPr lang="en-US" altLang="en-US" sz="1400" smtClean="0"/>
          </a:p>
        </p:txBody>
      </p:sp>
      <p:sp>
        <p:nvSpPr>
          <p:cNvPr id="157701" name="Footer Placeholder 4"/>
          <p:cNvSpPr>
            <a:spLocks noGrp="1"/>
          </p:cNvSpPr>
          <p:nvPr>
            <p:ph type="ftr" sz="quarter" idx="11"/>
          </p:nvPr>
        </p:nvSpPr>
        <p:spPr>
          <a:xfrm>
            <a:off x="3124200" y="6424613"/>
            <a:ext cx="3429000" cy="2968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58723" name="Rectangle 3"/>
          <p:cNvSpPr>
            <a:spLocks noGrp="1" noChangeArrowheads="1"/>
          </p:cNvSpPr>
          <p:nvPr>
            <p:ph idx="1"/>
          </p:nvPr>
        </p:nvSpPr>
        <p:spPr>
          <a:xfrm>
            <a:off x="457200" y="1143000"/>
            <a:ext cx="8229600" cy="4987925"/>
          </a:xfrm>
        </p:spPr>
        <p:txBody>
          <a:bodyPr/>
          <a:lstStyle/>
          <a:p>
            <a:pPr eaLnBrk="1" hangingPunct="1"/>
            <a:r>
              <a:rPr lang="en-US" altLang="en-US" smtClean="0"/>
              <a:t>On one hand you can obtain the details of dates and nature of leave taken by the Government servants during his tenure but </a:t>
            </a:r>
            <a:r>
              <a:rPr lang="en-US" altLang="en-US" b="1" smtClean="0">
                <a:solidFill>
                  <a:srgbClr val="FF3300"/>
                </a:solidFill>
              </a:rPr>
              <a:t>copy of the leave application and sanction memos would affect the privacy of the concerned individual and therefore exempt under clause </a:t>
            </a:r>
            <a:r>
              <a:rPr lang="en-US" altLang="en-US" b="1" smtClean="0">
                <a:solidFill>
                  <a:srgbClr val="FF3300"/>
                </a:solidFill>
                <a:hlinkClick r:id="rId2" tooltip="Section 8 (1) (j)"/>
              </a:rPr>
              <a:t>Section 8 (1) (j) </a:t>
            </a:r>
            <a:r>
              <a:rPr lang="en-US" altLang="en-US" b="1" smtClean="0">
                <a:solidFill>
                  <a:srgbClr val="FF3300"/>
                </a:solidFill>
              </a:rPr>
              <a:t>of the RTI Act. </a:t>
            </a:r>
          </a:p>
        </p:txBody>
      </p:sp>
      <p:sp>
        <p:nvSpPr>
          <p:cNvPr id="15872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0C8E54-1485-498A-96A2-0B6AC48692BF}" type="slidenum">
              <a:rPr lang="en-US" altLang="en-US" sz="1400" smtClean="0"/>
              <a:pPr>
                <a:spcBef>
                  <a:spcPct val="0"/>
                </a:spcBef>
                <a:buFontTx/>
                <a:buNone/>
              </a:pPr>
              <a:t>103</a:t>
            </a:fld>
            <a:endParaRPr lang="en-US" altLang="en-US" sz="1400" smtClean="0"/>
          </a:p>
        </p:txBody>
      </p:sp>
      <p:sp>
        <p:nvSpPr>
          <p:cNvPr id="15872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59747" name="Rectangle 3"/>
          <p:cNvSpPr>
            <a:spLocks noGrp="1" noChangeArrowheads="1"/>
          </p:cNvSpPr>
          <p:nvPr>
            <p:ph idx="1"/>
          </p:nvPr>
        </p:nvSpPr>
        <p:spPr>
          <a:xfrm>
            <a:off x="533400" y="838200"/>
            <a:ext cx="8229600" cy="5715000"/>
          </a:xfrm>
        </p:spPr>
        <p:txBody>
          <a:bodyPr/>
          <a:lstStyle/>
          <a:p>
            <a:pPr eaLnBrk="1" hangingPunct="1">
              <a:lnSpc>
                <a:spcPct val="90000"/>
              </a:lnSpc>
            </a:pPr>
            <a:r>
              <a:rPr lang="en-US" altLang="en-US" sz="2800" smtClean="0"/>
              <a:t>Central Information Commission recorded in the case where RTI applicant sought information on </a:t>
            </a:r>
            <a:r>
              <a:rPr lang="en-US" altLang="en-US" sz="2800" b="1" smtClean="0">
                <a:solidFill>
                  <a:srgbClr val="FF3300"/>
                </a:solidFill>
              </a:rPr>
              <a:t>three points</a:t>
            </a:r>
            <a:r>
              <a:rPr lang="en-US" altLang="en-US" sz="2800" smtClean="0"/>
              <a:t> regarding the </a:t>
            </a:r>
            <a:r>
              <a:rPr lang="en-US" altLang="en-US" sz="2800" b="1" u="sng" smtClean="0">
                <a:solidFill>
                  <a:srgbClr val="FF3300"/>
                </a:solidFill>
              </a:rPr>
              <a:t>leave record,</a:t>
            </a:r>
            <a:r>
              <a:rPr lang="en-US" altLang="en-US" sz="2800" b="1" smtClean="0">
                <a:solidFill>
                  <a:srgbClr val="FF3300"/>
                </a:solidFill>
              </a:rPr>
              <a:t> </a:t>
            </a:r>
            <a:r>
              <a:rPr lang="en-US" altLang="en-US" sz="2800" b="1" u="sng" smtClean="0">
                <a:solidFill>
                  <a:srgbClr val="0000FF"/>
                </a:solidFill>
              </a:rPr>
              <a:t>leave applications</a:t>
            </a:r>
            <a:r>
              <a:rPr lang="en-US" altLang="en-US" sz="2800" b="1" smtClean="0">
                <a:solidFill>
                  <a:srgbClr val="0000FF"/>
                </a:solidFill>
              </a:rPr>
              <a:t> </a:t>
            </a:r>
            <a:r>
              <a:rPr lang="en-US" altLang="en-US" sz="2800" b="1" smtClean="0"/>
              <a:t>and</a:t>
            </a:r>
            <a:r>
              <a:rPr lang="en-US" altLang="en-US" sz="2800" b="1" smtClean="0">
                <a:solidFill>
                  <a:srgbClr val="FF3300"/>
                </a:solidFill>
              </a:rPr>
              <a:t> </a:t>
            </a:r>
            <a:r>
              <a:rPr lang="en-US" altLang="en-US" sz="2800" b="1" u="sng" smtClean="0">
                <a:solidFill>
                  <a:srgbClr val="FF3300"/>
                </a:solidFill>
              </a:rPr>
              <a:t>leave sanction memos</a:t>
            </a:r>
            <a:r>
              <a:rPr lang="en-US" altLang="en-US" sz="2800" smtClean="0"/>
              <a:t> in respect of a Branch Manager of the bank. In this context, CIC noted that </a:t>
            </a:r>
            <a:r>
              <a:rPr lang="en-US" altLang="en-US" sz="2800" b="1" smtClean="0">
                <a:solidFill>
                  <a:srgbClr val="FF3300"/>
                </a:solidFill>
              </a:rPr>
              <a:t>“</a:t>
            </a:r>
            <a:r>
              <a:rPr lang="en-US" altLang="en-US" sz="2800" b="1" i="1" smtClean="0">
                <a:solidFill>
                  <a:srgbClr val="FF3300"/>
                </a:solidFill>
              </a:rPr>
              <a:t>records such as leave applications and sanction memos could contain information regarding the concerned Branch Manager, </a:t>
            </a:r>
            <a:r>
              <a:rPr lang="en-US" altLang="en-US" sz="2800" b="1" i="1" smtClean="0">
                <a:solidFill>
                  <a:srgbClr val="0000FF"/>
                </a:solidFill>
              </a:rPr>
              <a:t>which is of a personal nature. Information regarding the dates and nature of leave has already been provided to the Appellant.</a:t>
            </a:r>
            <a:r>
              <a:rPr lang="en-US" altLang="en-US" sz="2800" b="1" smtClean="0">
                <a:solidFill>
                  <a:srgbClr val="0000FF"/>
                </a:solidFill>
              </a:rPr>
              <a:t>” </a:t>
            </a:r>
          </a:p>
          <a:p>
            <a:pPr eaLnBrk="1" hangingPunct="1">
              <a:lnSpc>
                <a:spcPct val="90000"/>
              </a:lnSpc>
            </a:pPr>
            <a:r>
              <a:rPr lang="en-US" altLang="en-US" sz="2800" smtClean="0"/>
              <a:t>CIC decision: File No. CIC/VS/A/ 2013/001334/SH, dated 26</a:t>
            </a:r>
            <a:r>
              <a:rPr lang="en-US" altLang="en-US" sz="2800" baseline="30000" smtClean="0"/>
              <a:t>th</a:t>
            </a:r>
            <a:r>
              <a:rPr lang="en-US" altLang="en-US" sz="2800" smtClean="0"/>
              <a:t> June, 2014.</a:t>
            </a:r>
          </a:p>
        </p:txBody>
      </p:sp>
      <p:sp>
        <p:nvSpPr>
          <p:cNvPr id="15974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E364497-A21A-4E0A-A970-BCA273CAA13D}" type="slidenum">
              <a:rPr lang="en-US" altLang="en-US" sz="1400" smtClean="0"/>
              <a:pPr>
                <a:spcBef>
                  <a:spcPct val="0"/>
                </a:spcBef>
                <a:buFontTx/>
                <a:buNone/>
              </a:pPr>
              <a:t>104</a:t>
            </a:fld>
            <a:endParaRPr lang="en-US" altLang="en-US" sz="1400" smtClean="0"/>
          </a:p>
        </p:txBody>
      </p:sp>
      <p:sp>
        <p:nvSpPr>
          <p:cNvPr id="159749"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457200" y="152400"/>
            <a:ext cx="8305800" cy="1143000"/>
          </a:xfrm>
        </p:spPr>
        <p:txBody>
          <a:bodyPr/>
          <a:lstStyle/>
          <a:p>
            <a:pPr eaLnBrk="1" hangingPunct="1"/>
            <a:r>
              <a:rPr lang="en-US" altLang="en-US" sz="4000" smtClean="0"/>
              <a:t/>
            </a:r>
            <a:br>
              <a:rPr lang="en-US" altLang="en-US" sz="4000" smtClean="0"/>
            </a:br>
            <a:r>
              <a:rPr lang="en-US" altLang="en-US" sz="3600" smtClean="0"/>
              <a:t>No Right to Repeat: Citizen has right to information only once- Rules CIC</a:t>
            </a:r>
            <a:r>
              <a:rPr lang="en-US" altLang="en-US" sz="4000" smtClean="0"/>
              <a:t/>
            </a:r>
            <a:br>
              <a:rPr lang="en-US" altLang="en-US" sz="4000" smtClean="0"/>
            </a:br>
            <a:endParaRPr lang="en-US" altLang="en-US" sz="4000" smtClean="0"/>
          </a:p>
        </p:txBody>
      </p:sp>
      <p:sp>
        <p:nvSpPr>
          <p:cNvPr id="160771" name="Rectangle 3"/>
          <p:cNvSpPr>
            <a:spLocks noGrp="1" noChangeArrowheads="1"/>
          </p:cNvSpPr>
          <p:nvPr>
            <p:ph idx="1"/>
          </p:nvPr>
        </p:nvSpPr>
        <p:spPr>
          <a:xfrm>
            <a:off x="427038" y="1527175"/>
            <a:ext cx="8229600" cy="4495800"/>
          </a:xfrm>
        </p:spPr>
        <p:txBody>
          <a:bodyPr/>
          <a:lstStyle/>
          <a:p>
            <a:pPr eaLnBrk="1" hangingPunct="1">
              <a:lnSpc>
                <a:spcPct val="80000"/>
              </a:lnSpc>
            </a:pPr>
            <a:r>
              <a:rPr lang="en-US" altLang="en-US" sz="2800" smtClean="0"/>
              <a:t>In a significant decision, CIC ruled that </a:t>
            </a:r>
            <a:r>
              <a:rPr lang="en-US" altLang="en-US" sz="2800" b="1" smtClean="0">
                <a:solidFill>
                  <a:srgbClr val="FF3300"/>
                </a:solidFill>
              </a:rPr>
              <a:t>citizens do not have right to repeat their RTI Application.</a:t>
            </a:r>
            <a:r>
              <a:rPr lang="en-US" altLang="en-US" sz="2800" smtClean="0"/>
              <a:t> </a:t>
            </a:r>
            <a:r>
              <a:rPr lang="en-US" altLang="en-US" sz="2800" b="1" smtClean="0"/>
              <a:t>CIC recorded that every repetition of RTI application is an obstruction of flow of information and defeats the purpose of the RTI Act.</a:t>
            </a:r>
            <a:r>
              <a:rPr lang="en-US" altLang="en-US" sz="2800" smtClean="0"/>
              <a:t> Though RTI Act, did not specifically provide this as a ground of refusing the information, it is implied from the various provisions of </a:t>
            </a:r>
            <a:r>
              <a:rPr lang="en-US" altLang="en-US" sz="2800" smtClean="0">
                <a:hlinkClick r:id="rId2" tooltip="RTI Act 2005"/>
              </a:rPr>
              <a:t>RTI Act</a:t>
            </a:r>
            <a:r>
              <a:rPr lang="en-US" altLang="en-US" sz="2800" smtClean="0"/>
              <a:t>, that </a:t>
            </a:r>
            <a:r>
              <a:rPr lang="en-US" altLang="en-US" sz="2800" b="1" smtClean="0">
                <a:solidFill>
                  <a:srgbClr val="FF3300"/>
                </a:solidFill>
              </a:rPr>
              <a:t>any citizen has right to information only once and not repeatedly</a:t>
            </a:r>
            <a:r>
              <a:rPr lang="en-US" altLang="en-US" sz="2800" smtClean="0">
                <a:solidFill>
                  <a:srgbClr val="FF3300"/>
                </a:solidFill>
              </a:rPr>
              <a:t>.</a:t>
            </a:r>
            <a:r>
              <a:rPr lang="en-US" altLang="en-US" sz="2800" smtClean="0"/>
              <a:t> </a:t>
            </a:r>
            <a:r>
              <a:rPr lang="en-US" altLang="en-US" sz="2800" b="1" smtClean="0"/>
              <a:t>Once information is given, applicant </a:t>
            </a:r>
            <a:r>
              <a:rPr lang="en-US" altLang="en-US" sz="2800" b="1" u="sng" smtClean="0"/>
              <a:t>shall not seek the same once again. </a:t>
            </a:r>
          </a:p>
        </p:txBody>
      </p:sp>
      <p:sp>
        <p:nvSpPr>
          <p:cNvPr id="16077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52DF60D-021A-4B92-AE38-F23F550D3EFA}" type="slidenum">
              <a:rPr lang="en-US" altLang="en-US" sz="1400" smtClean="0"/>
              <a:pPr>
                <a:spcBef>
                  <a:spcPct val="0"/>
                </a:spcBef>
                <a:buFontTx/>
                <a:buNone/>
              </a:pPr>
              <a:t>105</a:t>
            </a:fld>
            <a:endParaRPr lang="en-US" altLang="en-US" sz="1400" smtClean="0"/>
          </a:p>
        </p:txBody>
      </p:sp>
      <p:sp>
        <p:nvSpPr>
          <p:cNvPr id="160773"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868362"/>
          </a:xfrm>
        </p:spPr>
        <p:txBody>
          <a:bodyPr/>
          <a:lstStyle/>
          <a:p>
            <a:pPr eaLnBrk="1" hangingPunct="1"/>
            <a:r>
              <a:rPr lang="en-US" altLang="en-US" sz="3200" smtClean="0"/>
              <a:t>Here are the summary recommendations of No Right to Repeat</a:t>
            </a:r>
            <a:r>
              <a:rPr lang="en-US" altLang="en-US" sz="4000" smtClean="0"/>
              <a:t> </a:t>
            </a:r>
          </a:p>
        </p:txBody>
      </p:sp>
      <p:sp>
        <p:nvSpPr>
          <p:cNvPr id="161795" name="Rectangle 3"/>
          <p:cNvSpPr>
            <a:spLocks noGrp="1" noChangeArrowheads="1"/>
          </p:cNvSpPr>
          <p:nvPr>
            <p:ph idx="1"/>
          </p:nvPr>
        </p:nvSpPr>
        <p:spPr>
          <a:xfrm>
            <a:off x="457200" y="1295400"/>
            <a:ext cx="8229600" cy="5029200"/>
          </a:xfrm>
        </p:spPr>
        <p:txBody>
          <a:bodyPr/>
          <a:lstStyle/>
          <a:p>
            <a:pPr marL="609600" indent="-609600" eaLnBrk="1" hangingPunct="1">
              <a:lnSpc>
                <a:spcPct val="80000"/>
              </a:lnSpc>
              <a:buFont typeface="Wingdings" panose="05000000000000000000" pitchFamily="2" charset="2"/>
              <a:buAutoNum type="arabicPeriod"/>
            </a:pPr>
            <a:r>
              <a:rPr lang="en-US" altLang="en-US" sz="2800" smtClean="0"/>
              <a:t>Citizen has </a:t>
            </a:r>
            <a:r>
              <a:rPr lang="en-US" altLang="en-US" sz="2800" b="1" smtClean="0">
                <a:solidFill>
                  <a:srgbClr val="FF3300"/>
                </a:solidFill>
              </a:rPr>
              <a:t>no Right to Repeat under </a:t>
            </a:r>
            <a:r>
              <a:rPr lang="en-US" altLang="en-US" sz="2800" b="1" smtClean="0">
                <a:solidFill>
                  <a:srgbClr val="FF3300"/>
                </a:solidFill>
                <a:hlinkClick r:id="rId2" tooltip="RTI Act 2005"/>
              </a:rPr>
              <a:t>RTI Act</a:t>
            </a:r>
            <a:r>
              <a:rPr lang="en-US" altLang="en-US" sz="2800" smtClean="0">
                <a:solidFill>
                  <a:srgbClr val="FF3300"/>
                </a:solidFill>
              </a:rPr>
              <a:t> </a:t>
            </a:r>
          </a:p>
          <a:p>
            <a:pPr marL="609600" indent="-609600" eaLnBrk="1" hangingPunct="1">
              <a:lnSpc>
                <a:spcPct val="80000"/>
              </a:lnSpc>
              <a:buFont typeface="Wingdings" panose="05000000000000000000" pitchFamily="2" charset="2"/>
              <a:buAutoNum type="arabicPeriod"/>
            </a:pPr>
            <a:r>
              <a:rPr lang="en-US" altLang="en-US" sz="2800" smtClean="0"/>
              <a:t>Every repetition of RTI application is an </a:t>
            </a:r>
            <a:r>
              <a:rPr lang="en-US" altLang="en-US" sz="2800" b="1" smtClean="0">
                <a:solidFill>
                  <a:srgbClr val="FF3300"/>
                </a:solidFill>
              </a:rPr>
              <a:t>obstruction of flow of information &amp; Waste of public time</a:t>
            </a:r>
            <a:r>
              <a:rPr lang="en-US" altLang="en-US" sz="2800" smtClean="0">
                <a:solidFill>
                  <a:srgbClr val="FF3300"/>
                </a:solidFill>
              </a:rPr>
              <a:t> </a:t>
            </a:r>
          </a:p>
          <a:p>
            <a:pPr marL="609600" indent="-609600" eaLnBrk="1" hangingPunct="1">
              <a:lnSpc>
                <a:spcPct val="80000"/>
              </a:lnSpc>
              <a:buFont typeface="Wingdings" panose="05000000000000000000" pitchFamily="2" charset="2"/>
              <a:buAutoNum type="arabicPeriod"/>
            </a:pPr>
            <a:r>
              <a:rPr lang="en-US" altLang="en-US" sz="2800" smtClean="0"/>
              <a:t>RTI is </a:t>
            </a:r>
            <a:r>
              <a:rPr lang="en-US" altLang="en-US" sz="2800" b="1" smtClean="0">
                <a:solidFill>
                  <a:srgbClr val="FF3300"/>
                </a:solidFill>
              </a:rPr>
              <a:t>not a rendezvous of disgruntled elements</a:t>
            </a:r>
            <a:r>
              <a:rPr lang="en-US" altLang="en-US" sz="2800" smtClean="0"/>
              <a:t> </a:t>
            </a:r>
          </a:p>
          <a:p>
            <a:pPr marL="609600" indent="-609600" eaLnBrk="1" hangingPunct="1">
              <a:lnSpc>
                <a:spcPct val="80000"/>
              </a:lnSpc>
              <a:buFont typeface="Wingdings" panose="05000000000000000000" pitchFamily="2" charset="2"/>
              <a:buAutoNum type="arabicPeriod"/>
            </a:pPr>
            <a:r>
              <a:rPr lang="en-US" altLang="en-US" sz="2800" smtClean="0"/>
              <a:t>Repetitive use of RTI </a:t>
            </a:r>
            <a:r>
              <a:rPr lang="en-US" altLang="en-US" sz="2800" b="1" smtClean="0">
                <a:solidFill>
                  <a:srgbClr val="FF3300"/>
                </a:solidFill>
              </a:rPr>
              <a:t>an ABUSE</a:t>
            </a:r>
            <a:r>
              <a:rPr lang="en-US" altLang="en-US" sz="2800" smtClean="0">
                <a:solidFill>
                  <a:srgbClr val="FF3300"/>
                </a:solidFill>
              </a:rPr>
              <a:t> </a:t>
            </a:r>
          </a:p>
          <a:p>
            <a:pPr marL="609600" indent="-609600" eaLnBrk="1" hangingPunct="1">
              <a:lnSpc>
                <a:spcPct val="80000"/>
              </a:lnSpc>
              <a:buFont typeface="Wingdings" panose="05000000000000000000" pitchFamily="2" charset="2"/>
              <a:buAutoNum type="arabicPeriod"/>
            </a:pPr>
            <a:r>
              <a:rPr lang="en-US" altLang="en-US" sz="2800" smtClean="0"/>
              <a:t>Repetition shall be </a:t>
            </a:r>
            <a:r>
              <a:rPr lang="en-US" altLang="en-US" sz="2800" b="1" smtClean="0">
                <a:solidFill>
                  <a:srgbClr val="FF3300"/>
                </a:solidFill>
              </a:rPr>
              <a:t>ground of refusal and Appeals can be rejected</a:t>
            </a:r>
            <a:r>
              <a:rPr lang="en-US" altLang="en-US" sz="2800" smtClean="0"/>
              <a:t> </a:t>
            </a:r>
          </a:p>
          <a:p>
            <a:pPr marL="609600" indent="-609600" eaLnBrk="1" hangingPunct="1">
              <a:lnSpc>
                <a:spcPct val="80000"/>
              </a:lnSpc>
              <a:buFont typeface="Wingdings" panose="05000000000000000000" pitchFamily="2" charset="2"/>
              <a:buAutoNum type="arabicPeriod"/>
            </a:pPr>
            <a:r>
              <a:rPr lang="en-US" altLang="en-US" sz="2800" smtClean="0"/>
              <a:t>Placing </a:t>
            </a:r>
            <a:r>
              <a:rPr lang="en-US" altLang="en-US" sz="2800" b="1" smtClean="0">
                <a:solidFill>
                  <a:srgbClr val="FF3300"/>
                </a:solidFill>
              </a:rPr>
              <a:t>RTI abusers information in public domain</a:t>
            </a:r>
            <a:r>
              <a:rPr lang="en-US" altLang="en-US" sz="2800" b="1" smtClean="0"/>
              <a:t> &amp; </a:t>
            </a:r>
            <a:r>
              <a:rPr lang="en-US" altLang="en-US" sz="2800" smtClean="0"/>
              <a:t>Commission shall </a:t>
            </a:r>
            <a:r>
              <a:rPr lang="en-US" altLang="en-US" sz="2800" b="1" smtClean="0">
                <a:solidFill>
                  <a:srgbClr val="FF3300"/>
                </a:solidFill>
              </a:rPr>
              <a:t>record ABUSE, admonish ABUSER</a:t>
            </a:r>
            <a:r>
              <a:rPr lang="en-US" altLang="en-US" sz="2800" smtClean="0">
                <a:solidFill>
                  <a:srgbClr val="FF3300"/>
                </a:solidFill>
              </a:rPr>
              <a:t> </a:t>
            </a:r>
          </a:p>
        </p:txBody>
      </p:sp>
      <p:sp>
        <p:nvSpPr>
          <p:cNvPr id="16179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608CC8E-3B43-4443-82C3-CF34E4C716A1}" type="slidenum">
              <a:rPr lang="en-US" altLang="en-US" sz="1400" smtClean="0"/>
              <a:pPr>
                <a:spcBef>
                  <a:spcPct val="0"/>
                </a:spcBef>
                <a:buFontTx/>
                <a:buNone/>
              </a:pPr>
              <a:t>106</a:t>
            </a:fld>
            <a:endParaRPr lang="en-US" altLang="en-US" sz="1400" smtClean="0"/>
          </a:p>
        </p:txBody>
      </p:sp>
      <p:sp>
        <p:nvSpPr>
          <p:cNvPr id="161797" name="Footer Placeholder 6"/>
          <p:cNvSpPr>
            <a:spLocks noGrp="1"/>
          </p:cNvSpPr>
          <p:nvPr>
            <p:ph type="ftr" sz="quarter" idx="11"/>
          </p:nvPr>
        </p:nvSpPr>
        <p:spPr>
          <a:xfrm>
            <a:off x="3124200" y="6324600"/>
            <a:ext cx="34290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162819" name="Rectangle 3"/>
          <p:cNvSpPr>
            <a:spLocks noGrp="1" noChangeArrowheads="1"/>
          </p:cNvSpPr>
          <p:nvPr>
            <p:ph idx="1"/>
          </p:nvPr>
        </p:nvSpPr>
        <p:spPr>
          <a:xfrm>
            <a:off x="457200" y="914400"/>
            <a:ext cx="8382000" cy="5791200"/>
          </a:xfrm>
        </p:spPr>
        <p:txBody>
          <a:bodyPr/>
          <a:lstStyle/>
          <a:p>
            <a:pPr eaLnBrk="1" hangingPunct="1">
              <a:lnSpc>
                <a:spcPct val="90000"/>
              </a:lnSpc>
            </a:pPr>
            <a:r>
              <a:rPr lang="en-US" altLang="en-US" sz="2800" b="1" smtClean="0"/>
              <a:t>The Commission also noted an atmosphere of fear and worry was spread in the offices and officers started hesitating to take action against erring staff members for fear of facing flood of questions under RTI.</a:t>
            </a:r>
            <a:r>
              <a:rPr lang="en-US" altLang="en-US" sz="2800" smtClean="0"/>
              <a:t> </a:t>
            </a:r>
          </a:p>
          <a:p>
            <a:pPr eaLnBrk="1" hangingPunct="1">
              <a:lnSpc>
                <a:spcPct val="90000"/>
              </a:lnSpc>
            </a:pPr>
            <a:r>
              <a:rPr lang="en-US" altLang="en-US" sz="2800" smtClean="0"/>
              <a:t>Therefore, CIC directed to PIO that </a:t>
            </a:r>
            <a:r>
              <a:rPr lang="en-US" altLang="en-US" sz="2800" smtClean="0">
                <a:solidFill>
                  <a:srgbClr val="FF3300"/>
                </a:solidFill>
              </a:rPr>
              <a:t>the documents given by the Public authority, </a:t>
            </a:r>
            <a:r>
              <a:rPr lang="en-US" altLang="en-US" sz="2800" b="1" smtClean="0">
                <a:solidFill>
                  <a:srgbClr val="FF3300"/>
                </a:solidFill>
              </a:rPr>
              <a:t>the private interest of the appellants, lack of public interest in the said RTI applications, etc.</a:t>
            </a:r>
            <a:r>
              <a:rPr lang="en-US" altLang="en-US" sz="2800" b="1" smtClean="0"/>
              <a:t> </a:t>
            </a:r>
            <a:r>
              <a:rPr lang="en-US" altLang="en-US" sz="2800" smtClean="0"/>
              <a:t>should be kept in the public domain, so that people do not resort to file repeated vexatious RTI applications, </a:t>
            </a:r>
            <a:r>
              <a:rPr lang="en-US" altLang="en-US" sz="2800" b="1" smtClean="0">
                <a:solidFill>
                  <a:srgbClr val="FF3300"/>
                </a:solidFill>
              </a:rPr>
              <a:t>clogging the public authority and depriving them of their valuable time to be spent on the performance of their duties. </a:t>
            </a:r>
          </a:p>
        </p:txBody>
      </p:sp>
      <p:sp>
        <p:nvSpPr>
          <p:cNvPr id="16282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85A47B0-FE21-48E7-A72A-13BF26ED5F88}" type="slidenum">
              <a:rPr lang="en-US" altLang="en-US" sz="1400" smtClean="0"/>
              <a:pPr>
                <a:spcBef>
                  <a:spcPct val="0"/>
                </a:spcBef>
                <a:buFontTx/>
                <a:buNone/>
              </a:pPr>
              <a:t>107</a:t>
            </a:fld>
            <a:endParaRPr lang="en-US" altLang="en-US" sz="1400" smtClean="0"/>
          </a:p>
        </p:txBody>
      </p:sp>
      <p:sp>
        <p:nvSpPr>
          <p:cNvPr id="162821" name="Footer Placeholder 6"/>
          <p:cNvSpPr>
            <a:spLocks noGrp="1"/>
          </p:cNvSpPr>
          <p:nvPr>
            <p:ph type="ftr" sz="quarter" idx="11"/>
          </p:nvPr>
        </p:nvSpPr>
        <p:spPr>
          <a:xfrm>
            <a:off x="3124200" y="6477000"/>
            <a:ext cx="34290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63843" name="Rectangle 3"/>
          <p:cNvSpPr>
            <a:spLocks noGrp="1" noChangeArrowheads="1"/>
          </p:cNvSpPr>
          <p:nvPr>
            <p:ph idx="1"/>
          </p:nvPr>
        </p:nvSpPr>
        <p:spPr>
          <a:xfrm>
            <a:off x="457200" y="609600"/>
            <a:ext cx="8229600" cy="6096000"/>
          </a:xfrm>
        </p:spPr>
        <p:txBody>
          <a:bodyPr/>
          <a:lstStyle/>
          <a:p>
            <a:pPr eaLnBrk="1" hangingPunct="1">
              <a:lnSpc>
                <a:spcPct val="90000"/>
              </a:lnSpc>
            </a:pPr>
            <a:r>
              <a:rPr lang="en-US" altLang="en-US" sz="2400" dirty="0" smtClean="0"/>
              <a:t>As there is </a:t>
            </a:r>
            <a:r>
              <a:rPr lang="en-US" altLang="en-US" sz="2400" b="1" dirty="0" smtClean="0">
                <a:solidFill>
                  <a:srgbClr val="FF3300"/>
                </a:solidFill>
              </a:rPr>
              <a:t>no provision</a:t>
            </a:r>
            <a:r>
              <a:rPr lang="en-US" altLang="en-US" sz="2400" dirty="0" smtClean="0"/>
              <a:t> in RTI Act, 2005 to penalize the applicant for abusing his right to information or clogging public office, Commission finds itself helpless with regard to penalizing them. </a:t>
            </a:r>
            <a:r>
              <a:rPr lang="en-US" altLang="en-US" sz="2400" b="1" dirty="0" smtClean="0">
                <a:solidFill>
                  <a:srgbClr val="FF3300"/>
                </a:solidFill>
              </a:rPr>
              <a:t>However the Commission believes that it can record the fact of abuse of RTI Act, 2005 and notify the admonition, direct/recommend applicants not to resort to abuse anymore and direct/recommend public authorities to refuse them.</a:t>
            </a:r>
            <a:r>
              <a:rPr lang="en-US" altLang="en-US" sz="2400" dirty="0" smtClean="0"/>
              <a:t> </a:t>
            </a:r>
            <a:r>
              <a:rPr lang="en-US" altLang="en-US" sz="2800" b="1" dirty="0" smtClean="0"/>
              <a:t>If any applicant resorts to three such repeated RTI applications, the Commission may even recommend </a:t>
            </a:r>
            <a:r>
              <a:rPr lang="en-US" altLang="en-US" sz="2800" b="1" u="sng" dirty="0" smtClean="0"/>
              <a:t>blocking</a:t>
            </a:r>
            <a:r>
              <a:rPr lang="en-US" altLang="en-US" sz="2800" b="1" dirty="0" smtClean="0"/>
              <a:t> of such abuse and direct the public authority </a:t>
            </a:r>
            <a:r>
              <a:rPr lang="en-US" altLang="en-US" sz="2800" b="1" dirty="0" smtClean="0">
                <a:solidFill>
                  <a:srgbClr val="FF0000"/>
                </a:solidFill>
              </a:rPr>
              <a:t>not to entertain the same applicant anymore</a:t>
            </a:r>
            <a:r>
              <a:rPr lang="en-US" altLang="en-US" sz="2800" b="1" dirty="0" smtClean="0"/>
              <a:t>, which has again to be notified. </a:t>
            </a:r>
          </a:p>
          <a:p>
            <a:pPr eaLnBrk="1" hangingPunct="1">
              <a:lnSpc>
                <a:spcPct val="90000"/>
              </a:lnSpc>
            </a:pPr>
            <a:r>
              <a:rPr lang="en-US" altLang="en-US" sz="2400" dirty="0" smtClean="0"/>
              <a:t>Citation: </a:t>
            </a:r>
            <a:r>
              <a:rPr lang="en-US" altLang="en-US" sz="2400" dirty="0" smtClean="0">
                <a:hlinkClick r:id="rId2" tooltip="No Right to Repeat"/>
              </a:rPr>
              <a:t>Mr. Ramesh Chand Jain Vs. DTC</a:t>
            </a:r>
            <a:r>
              <a:rPr lang="en-US" altLang="en-US" sz="2400" dirty="0" smtClean="0"/>
              <a:t>  File </a:t>
            </a:r>
            <a:r>
              <a:rPr lang="en-US" altLang="en-US" sz="2400" dirty="0" err="1" smtClean="0"/>
              <a:t>No.CIC</a:t>
            </a:r>
            <a:r>
              <a:rPr lang="en-US" altLang="en-US" sz="2400" dirty="0" smtClean="0"/>
              <a:t>/AD/A/2013/001326­SA dated 23­06­2014. </a:t>
            </a:r>
          </a:p>
        </p:txBody>
      </p:sp>
      <p:sp>
        <p:nvSpPr>
          <p:cNvPr id="16384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8FDFF95-38AF-4609-BCA6-E1A7EC88AEC4}" type="slidenum">
              <a:rPr lang="en-US" altLang="en-US" sz="1400" smtClean="0"/>
              <a:pPr>
                <a:spcBef>
                  <a:spcPct val="0"/>
                </a:spcBef>
                <a:buFontTx/>
                <a:buNone/>
              </a:pPr>
              <a:t>108</a:t>
            </a:fld>
            <a:endParaRPr lang="en-US" altLang="en-US" sz="1400" smtClean="0"/>
          </a:p>
        </p:txBody>
      </p:sp>
      <p:sp>
        <p:nvSpPr>
          <p:cNvPr id="163845" name="Footer Placeholder 6"/>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457200" y="533400"/>
            <a:ext cx="8229600" cy="1143000"/>
          </a:xfrm>
        </p:spPr>
        <p:txBody>
          <a:bodyPr/>
          <a:lstStyle/>
          <a:p>
            <a:pPr eaLnBrk="1" hangingPunct="1"/>
            <a:r>
              <a:rPr lang="en-US" altLang="en-US" sz="4000" b="1" smtClean="0"/>
              <a:t>Probe into the motive behind repeated RTI</a:t>
            </a:r>
            <a:br>
              <a:rPr lang="en-US" altLang="en-US" sz="4000" b="1" smtClean="0"/>
            </a:br>
            <a:endParaRPr lang="en-US" altLang="en-US" sz="4000" b="1" smtClean="0"/>
          </a:p>
        </p:txBody>
      </p:sp>
      <p:sp>
        <p:nvSpPr>
          <p:cNvPr id="164867" name="Rectangle 3"/>
          <p:cNvSpPr>
            <a:spLocks noGrp="1" noChangeArrowheads="1"/>
          </p:cNvSpPr>
          <p:nvPr>
            <p:ph idx="1"/>
          </p:nvPr>
        </p:nvSpPr>
        <p:spPr>
          <a:xfrm>
            <a:off x="571500" y="1673225"/>
            <a:ext cx="8229600" cy="4419600"/>
          </a:xfrm>
        </p:spPr>
        <p:txBody>
          <a:bodyPr/>
          <a:lstStyle/>
          <a:p>
            <a:pPr eaLnBrk="1" hangingPunct="1">
              <a:buFont typeface="Wingdings" panose="05000000000000000000" pitchFamily="2" charset="2"/>
              <a:buNone/>
            </a:pPr>
            <a:endParaRPr lang="en-US" altLang="en-US" smtClean="0"/>
          </a:p>
        </p:txBody>
      </p:sp>
      <p:pic>
        <p:nvPicPr>
          <p:cNvPr id="164868" name="Picture 5" descr="motive behind activi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73225"/>
            <a:ext cx="64770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8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6ADA9B8-B6E2-49AA-8CED-7F3331D54E48}" type="slidenum">
              <a:rPr lang="en-US" altLang="en-US" sz="1400" smtClean="0"/>
              <a:pPr>
                <a:spcBef>
                  <a:spcPct val="0"/>
                </a:spcBef>
                <a:buFontTx/>
                <a:buNone/>
              </a:pPr>
              <a:t>109</a:t>
            </a:fld>
            <a:endParaRPr lang="en-US" altLang="en-US" sz="1400" smtClean="0"/>
          </a:p>
        </p:txBody>
      </p:sp>
      <p:sp>
        <p:nvSpPr>
          <p:cNvPr id="164870" name="Footer Placeholder 6"/>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457200" y="304800"/>
            <a:ext cx="8229600" cy="5826125"/>
          </a:xfrm>
        </p:spPr>
        <p:txBody>
          <a:bodyPr/>
          <a:lstStyle/>
          <a:p>
            <a:pPr algn="ctr" eaLnBrk="1" hangingPunct="1">
              <a:lnSpc>
                <a:spcPct val="80000"/>
              </a:lnSpc>
              <a:buFont typeface="Wingdings" panose="05000000000000000000" pitchFamily="2" charset="2"/>
              <a:buNone/>
            </a:pPr>
            <a:r>
              <a:rPr lang="en-US" altLang="en-US" sz="2800" b="1" smtClean="0">
                <a:solidFill>
                  <a:srgbClr val="FF9900"/>
                </a:solidFill>
              </a:rPr>
              <a:t>information</a:t>
            </a:r>
            <a:r>
              <a:rPr lang="en-US" altLang="en-US" sz="2800" smtClean="0">
                <a:solidFill>
                  <a:srgbClr val="FF9900"/>
                </a:solidFill>
              </a:rPr>
              <a:t>  </a:t>
            </a:r>
            <a:r>
              <a:rPr lang="en-US" altLang="en-US" sz="2800" smtClean="0"/>
              <a:t> </a:t>
            </a:r>
          </a:p>
          <a:p>
            <a:pPr algn="ctr" eaLnBrk="1" hangingPunct="1">
              <a:lnSpc>
                <a:spcPct val="80000"/>
              </a:lnSpc>
              <a:buFont typeface="Wingdings" panose="05000000000000000000" pitchFamily="2" charset="2"/>
              <a:buNone/>
            </a:pPr>
            <a:r>
              <a:rPr lang="en-US" altLang="en-US" sz="2800" smtClean="0"/>
              <a:t>means- </a:t>
            </a:r>
          </a:p>
          <a:p>
            <a:pPr algn="ctr" eaLnBrk="1" hangingPunct="1">
              <a:lnSpc>
                <a:spcPct val="80000"/>
              </a:lnSpc>
              <a:buFont typeface="Wingdings" panose="05000000000000000000" pitchFamily="2" charset="2"/>
              <a:buNone/>
            </a:pPr>
            <a:r>
              <a:rPr lang="en-US" altLang="en-US" sz="2800" smtClean="0"/>
              <a:t>any material in any form, </a:t>
            </a:r>
          </a:p>
          <a:p>
            <a:pPr algn="ctr" eaLnBrk="1" hangingPunct="1">
              <a:lnSpc>
                <a:spcPct val="80000"/>
              </a:lnSpc>
              <a:buFont typeface="Wingdings" panose="05000000000000000000" pitchFamily="2" charset="2"/>
              <a:buNone/>
            </a:pPr>
            <a:r>
              <a:rPr lang="en-US" altLang="en-US" sz="2800" smtClean="0"/>
              <a:t>including </a:t>
            </a:r>
          </a:p>
          <a:p>
            <a:pPr algn="ctr" eaLnBrk="1" hangingPunct="1">
              <a:lnSpc>
                <a:spcPct val="80000"/>
              </a:lnSpc>
              <a:buFont typeface="Arial" panose="020B0604020202020204" pitchFamily="34" charset="0"/>
              <a:buChar char="●"/>
            </a:pPr>
            <a:endParaRPr lang="en-US" altLang="en-US" sz="2800" smtClean="0"/>
          </a:p>
          <a:p>
            <a:pPr lvl="3" eaLnBrk="1" hangingPunct="1">
              <a:lnSpc>
                <a:spcPct val="80000"/>
              </a:lnSpc>
              <a:buFont typeface="Arial" panose="020B0604020202020204" pitchFamily="34" charset="0"/>
              <a:buChar char="●"/>
            </a:pPr>
            <a:r>
              <a:rPr lang="en-US" altLang="en-US" sz="2800" smtClean="0"/>
              <a:t>records </a:t>
            </a:r>
          </a:p>
          <a:p>
            <a:pPr lvl="3" eaLnBrk="1" hangingPunct="1">
              <a:lnSpc>
                <a:spcPct val="80000"/>
              </a:lnSpc>
              <a:buFont typeface="Arial" panose="020B0604020202020204" pitchFamily="34" charset="0"/>
              <a:buChar char="●"/>
            </a:pPr>
            <a:r>
              <a:rPr lang="en-US" altLang="en-US" sz="2800" smtClean="0"/>
              <a:t>documents</a:t>
            </a:r>
          </a:p>
          <a:p>
            <a:pPr lvl="3" eaLnBrk="1" hangingPunct="1">
              <a:lnSpc>
                <a:spcPct val="80000"/>
              </a:lnSpc>
              <a:buFont typeface="Arial" panose="020B0604020202020204" pitchFamily="34" charset="0"/>
              <a:buChar char="●"/>
            </a:pPr>
            <a:r>
              <a:rPr lang="en-US" altLang="en-US" sz="2800" smtClean="0"/>
              <a:t>memos</a:t>
            </a:r>
          </a:p>
          <a:p>
            <a:pPr lvl="3" eaLnBrk="1" hangingPunct="1">
              <a:lnSpc>
                <a:spcPct val="80000"/>
              </a:lnSpc>
              <a:buFont typeface="Arial" panose="020B0604020202020204" pitchFamily="34" charset="0"/>
              <a:buChar char="●"/>
            </a:pPr>
            <a:r>
              <a:rPr lang="en-US" altLang="en-US" sz="2800" smtClean="0"/>
              <a:t>e-mails</a:t>
            </a:r>
          </a:p>
          <a:p>
            <a:pPr lvl="3" eaLnBrk="1" hangingPunct="1">
              <a:lnSpc>
                <a:spcPct val="80000"/>
              </a:lnSpc>
              <a:buFont typeface="Arial" panose="020B0604020202020204" pitchFamily="34" charset="0"/>
              <a:buChar char="●"/>
            </a:pPr>
            <a:r>
              <a:rPr lang="en-US" altLang="en-US" sz="2800" smtClean="0"/>
              <a:t>opinions</a:t>
            </a:r>
          </a:p>
          <a:p>
            <a:pPr lvl="3" eaLnBrk="1" hangingPunct="1">
              <a:lnSpc>
                <a:spcPct val="80000"/>
              </a:lnSpc>
              <a:buFont typeface="Arial" panose="020B0604020202020204" pitchFamily="34" charset="0"/>
              <a:buChar char="●"/>
            </a:pPr>
            <a:r>
              <a:rPr lang="en-US" altLang="en-US" sz="2800" smtClean="0"/>
              <a:t>advices </a:t>
            </a:r>
          </a:p>
          <a:p>
            <a:pPr lvl="3" eaLnBrk="1" hangingPunct="1">
              <a:lnSpc>
                <a:spcPct val="80000"/>
              </a:lnSpc>
              <a:buFont typeface="Arial" panose="020B0604020202020204" pitchFamily="34" charset="0"/>
              <a:buChar char="●"/>
            </a:pPr>
            <a:r>
              <a:rPr lang="en-US" altLang="en-US" sz="2800" smtClean="0"/>
              <a:t>press releases                                        					s.2(f) </a:t>
            </a:r>
          </a:p>
        </p:txBody>
      </p:sp>
      <p:sp>
        <p:nvSpPr>
          <p:cNvPr id="2765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7A8F746-D878-4B72-B11C-38A438A02FA9}" type="slidenum">
              <a:rPr lang="en-US" altLang="en-US" sz="1400" smtClean="0"/>
              <a:pPr>
                <a:spcBef>
                  <a:spcPct val="0"/>
                </a:spcBef>
                <a:buFontTx/>
                <a:buNone/>
              </a:pPr>
              <a:t>11</a:t>
            </a:fld>
            <a:endParaRPr lang="en-US" altLang="en-US" sz="1400" smtClean="0"/>
          </a:p>
        </p:txBody>
      </p:sp>
      <p:sp>
        <p:nvSpPr>
          <p:cNvPr id="2765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457200" y="457200"/>
            <a:ext cx="8229600" cy="1143000"/>
          </a:xfrm>
        </p:spPr>
        <p:txBody>
          <a:bodyPr/>
          <a:lstStyle/>
          <a:p>
            <a:pPr eaLnBrk="1" hangingPunct="1"/>
            <a:r>
              <a:rPr lang="en-US" altLang="en-US" sz="4000" b="1" smtClean="0"/>
              <a:t>Probe into the motive behind repeated RTI</a:t>
            </a:r>
            <a:br>
              <a:rPr lang="en-US" altLang="en-US" sz="4000" b="1" smtClean="0"/>
            </a:br>
            <a:endParaRPr lang="en-US" altLang="en-US" sz="4000" b="1" smtClean="0"/>
          </a:p>
        </p:txBody>
      </p:sp>
      <p:sp>
        <p:nvSpPr>
          <p:cNvPr id="165891" name="Rectangle 3"/>
          <p:cNvSpPr>
            <a:spLocks noGrp="1" noChangeArrowheads="1"/>
          </p:cNvSpPr>
          <p:nvPr>
            <p:ph idx="1"/>
          </p:nvPr>
        </p:nvSpPr>
        <p:spPr>
          <a:xfrm>
            <a:off x="457200" y="1828800"/>
            <a:ext cx="8382000" cy="4800600"/>
          </a:xfrm>
        </p:spPr>
        <p:txBody>
          <a:bodyPr/>
          <a:lstStyle/>
          <a:p>
            <a:pPr eaLnBrk="1" hangingPunct="1">
              <a:lnSpc>
                <a:spcPct val="90000"/>
              </a:lnSpc>
            </a:pPr>
            <a:r>
              <a:rPr lang="en-US" altLang="en-US" smtClean="0"/>
              <a:t>Continuing their earlier decision of ‘</a:t>
            </a:r>
            <a:r>
              <a:rPr lang="en-US" altLang="en-US" smtClean="0">
                <a:hlinkClick r:id="rId2" tooltip="No Right to Repeat"/>
              </a:rPr>
              <a:t>No Right to Repeat</a:t>
            </a:r>
            <a:r>
              <a:rPr lang="en-US" altLang="en-US" smtClean="0"/>
              <a:t>‘, now Central Information commission has gone a step ahead and </a:t>
            </a:r>
            <a:r>
              <a:rPr lang="en-US" altLang="en-US" smtClean="0">
                <a:solidFill>
                  <a:srgbClr val="FF3300"/>
                </a:solidFill>
              </a:rPr>
              <a:t>directed to seek a </a:t>
            </a:r>
            <a:r>
              <a:rPr lang="en-US" altLang="en-US" b="1" smtClean="0">
                <a:solidFill>
                  <a:srgbClr val="FF3300"/>
                </a:solidFill>
              </a:rPr>
              <a:t>probe by an appropriate authority into the motive behind the RTI applicant repeated RTI questions in such a reckless manner</a:t>
            </a:r>
            <a:r>
              <a:rPr lang="en-US" altLang="en-US" smtClean="0">
                <a:solidFill>
                  <a:srgbClr val="FF3300"/>
                </a:solidFill>
              </a:rPr>
              <a:t>.</a:t>
            </a:r>
            <a:r>
              <a:rPr lang="en-US" altLang="en-US" smtClean="0"/>
              <a:t> This probe is intended for Public Authority to know whether repeated questions are guided by public interest or private interest! </a:t>
            </a:r>
          </a:p>
        </p:txBody>
      </p:sp>
      <p:sp>
        <p:nvSpPr>
          <p:cNvPr id="16589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633075A-025D-466D-9674-DCC430B77385}" type="slidenum">
              <a:rPr lang="en-US" altLang="en-US" sz="1400" smtClean="0"/>
              <a:pPr>
                <a:spcBef>
                  <a:spcPct val="0"/>
                </a:spcBef>
                <a:buFontTx/>
                <a:buNone/>
              </a:pPr>
              <a:t>110</a:t>
            </a:fld>
            <a:endParaRPr lang="en-US" altLang="en-US" sz="1400" smtClean="0"/>
          </a:p>
        </p:txBody>
      </p:sp>
      <p:sp>
        <p:nvSpPr>
          <p:cNvPr id="165893" name="Footer Placeholder 6"/>
          <p:cNvSpPr>
            <a:spLocks noGrp="1"/>
          </p:cNvSpPr>
          <p:nvPr>
            <p:ph type="ftr" sz="quarter" idx="11"/>
          </p:nvPr>
        </p:nvSpPr>
        <p:spPr>
          <a:xfrm>
            <a:off x="3124200" y="6477000"/>
            <a:ext cx="34290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457200" y="277813"/>
            <a:ext cx="8229600" cy="560387"/>
          </a:xfrm>
        </p:spPr>
        <p:txBody>
          <a:bodyPr/>
          <a:lstStyle/>
          <a:p>
            <a:pPr eaLnBrk="1" hangingPunct="1"/>
            <a:endParaRPr lang="en-US" altLang="en-US" sz="4000" smtClean="0"/>
          </a:p>
        </p:txBody>
      </p:sp>
      <p:sp>
        <p:nvSpPr>
          <p:cNvPr id="166915" name="Rectangle 3"/>
          <p:cNvSpPr>
            <a:spLocks noGrp="1" noChangeArrowheads="1"/>
          </p:cNvSpPr>
          <p:nvPr>
            <p:ph idx="1"/>
          </p:nvPr>
        </p:nvSpPr>
        <p:spPr/>
        <p:txBody>
          <a:bodyPr/>
          <a:lstStyle/>
          <a:p>
            <a:pPr eaLnBrk="1" hangingPunct="1"/>
            <a:r>
              <a:rPr lang="en-US" altLang="en-US" smtClean="0"/>
              <a:t>The appellant Mr. Nitesh Kumar Tripathi has filed the above </a:t>
            </a:r>
            <a:r>
              <a:rPr lang="en-US" altLang="en-US" b="1" smtClean="0">
                <a:solidFill>
                  <a:srgbClr val="FF3300"/>
                </a:solidFill>
              </a:rPr>
              <a:t>13 RTI applications against different Hospitals controlled by the same Public Authority,</a:t>
            </a:r>
            <a:r>
              <a:rPr lang="en-US" altLang="en-US" smtClean="0"/>
              <a:t> i.e. Department of Health &amp; Family Welfare, Govt. of NCT of Delhi. </a:t>
            </a:r>
          </a:p>
          <a:p>
            <a:pPr eaLnBrk="1" hangingPunct="1"/>
            <a:endParaRPr lang="en-US" altLang="en-US" smtClean="0"/>
          </a:p>
        </p:txBody>
      </p:sp>
      <p:sp>
        <p:nvSpPr>
          <p:cNvPr id="16691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24ED8A-460F-4F9D-B408-4888F0DC63FE}" type="slidenum">
              <a:rPr lang="en-US" altLang="en-US" sz="1400" smtClean="0"/>
              <a:pPr>
                <a:spcBef>
                  <a:spcPct val="0"/>
                </a:spcBef>
                <a:buFontTx/>
                <a:buNone/>
              </a:pPr>
              <a:t>111</a:t>
            </a:fld>
            <a:endParaRPr lang="en-US" altLang="en-US" sz="1400" smtClean="0"/>
          </a:p>
        </p:txBody>
      </p:sp>
      <p:sp>
        <p:nvSpPr>
          <p:cNvPr id="166917" name="Footer Placeholder 6"/>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167939" name="Rectangle 3"/>
          <p:cNvSpPr>
            <a:spLocks noGrp="1" noChangeArrowheads="1"/>
          </p:cNvSpPr>
          <p:nvPr>
            <p:ph idx="1"/>
          </p:nvPr>
        </p:nvSpPr>
        <p:spPr>
          <a:xfrm>
            <a:off x="609600" y="838200"/>
            <a:ext cx="8229600" cy="5715000"/>
          </a:xfrm>
        </p:spPr>
        <p:txBody>
          <a:bodyPr/>
          <a:lstStyle/>
          <a:p>
            <a:pPr eaLnBrk="1" hangingPunct="1">
              <a:lnSpc>
                <a:spcPct val="80000"/>
              </a:lnSpc>
            </a:pPr>
            <a:r>
              <a:rPr lang="en-US" altLang="en-US" sz="2800" smtClean="0"/>
              <a:t>The Commission observes that </a:t>
            </a:r>
            <a:r>
              <a:rPr lang="en-US" altLang="en-US" sz="2800" b="1" smtClean="0">
                <a:solidFill>
                  <a:srgbClr val="FF3300"/>
                </a:solidFill>
              </a:rPr>
              <a:t>the RTI questions asked by the appellant are wide­ ranging; require lot of effort on the part of the Public Authority to collect documents.</a:t>
            </a:r>
            <a:r>
              <a:rPr lang="en-US" altLang="en-US" sz="2800" smtClean="0"/>
              <a:t> </a:t>
            </a:r>
            <a:r>
              <a:rPr lang="en-US" altLang="en-US" sz="2800" b="1" smtClean="0"/>
              <a:t>Almost all of his RTI applications are the Photostat copies containing the same questions.</a:t>
            </a:r>
            <a:r>
              <a:rPr lang="en-US" altLang="en-US" sz="2800" smtClean="0"/>
              <a:t> </a:t>
            </a:r>
            <a:r>
              <a:rPr lang="en-US" altLang="en-US" sz="2800" u="sng" smtClean="0"/>
              <a:t>It is a reckless way of seeking information which nobody knows whether the same is supported by any public interest.</a:t>
            </a:r>
            <a:r>
              <a:rPr lang="en-US" altLang="en-US" sz="2800" smtClean="0"/>
              <a:t> The appellant has cultivated a habit of sending Photostat copies in a format which were given as RTI Applications, sometimes, even without filling the blanks. He does not attend, appear for inspection, appear before the First Appellate Authority or the Commission. In response to this second appeal, 13 doctors attended the hearing. </a:t>
            </a:r>
          </a:p>
        </p:txBody>
      </p:sp>
      <p:sp>
        <p:nvSpPr>
          <p:cNvPr id="167940" name="Slide Number Placeholder 4"/>
          <p:cNvSpPr>
            <a:spLocks noGrp="1"/>
          </p:cNvSpPr>
          <p:nvPr>
            <p:ph type="sldNum" sz="quarter" idx="12"/>
          </p:nvPr>
        </p:nvSpPr>
        <p:spPr>
          <a:xfrm>
            <a:off x="6553200" y="6400800"/>
            <a:ext cx="21336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6D6714F-F819-4233-A597-66F1ED33DC71}" type="slidenum">
              <a:rPr lang="en-US" altLang="en-US" sz="1400" smtClean="0"/>
              <a:pPr>
                <a:spcBef>
                  <a:spcPct val="0"/>
                </a:spcBef>
                <a:buFontTx/>
                <a:buNone/>
              </a:pPr>
              <a:t>112</a:t>
            </a:fld>
            <a:endParaRPr lang="en-US" altLang="en-US" sz="1400" smtClean="0"/>
          </a:p>
        </p:txBody>
      </p:sp>
      <p:sp>
        <p:nvSpPr>
          <p:cNvPr id="167941" name="Footer Placeholder 6"/>
          <p:cNvSpPr>
            <a:spLocks noGrp="1"/>
          </p:cNvSpPr>
          <p:nvPr>
            <p:ph type="ftr" sz="quarter" idx="11"/>
          </p:nvPr>
        </p:nvSpPr>
        <p:spPr>
          <a:xfrm>
            <a:off x="3124200" y="6553200"/>
            <a:ext cx="3657600" cy="30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68963" name="Rectangle 3"/>
          <p:cNvSpPr>
            <a:spLocks noGrp="1" noChangeArrowheads="1"/>
          </p:cNvSpPr>
          <p:nvPr>
            <p:ph idx="1"/>
          </p:nvPr>
        </p:nvSpPr>
        <p:spPr>
          <a:xfrm>
            <a:off x="457200" y="838200"/>
            <a:ext cx="8229600" cy="5292725"/>
          </a:xfrm>
        </p:spPr>
        <p:txBody>
          <a:bodyPr/>
          <a:lstStyle/>
          <a:p>
            <a:pPr eaLnBrk="1" hangingPunct="1"/>
            <a:r>
              <a:rPr lang="en-US" altLang="en-US" sz="2800" smtClean="0"/>
              <a:t>The Doctors represented that their precious time needed to be used for patients, an emergency medical case is being spent on such needless, non­serious questions, without any purpose. They appealed to the Commission to prevent such misuse of </a:t>
            </a:r>
            <a:r>
              <a:rPr lang="en-US" altLang="en-US" sz="2800" smtClean="0">
                <a:hlinkClick r:id="rId2" tooltip="RTI Act"/>
              </a:rPr>
              <a:t>RTI Act</a:t>
            </a:r>
            <a:r>
              <a:rPr lang="en-US" altLang="en-US" sz="2800" smtClean="0"/>
              <a:t> by people like the appellant in this case. The information furnished by the respondent authorities is relevant, since his appeals do not disclose why he was not satisfied. Hence all the above                            13 appeals/complaints were dismissed by CIC. </a:t>
            </a:r>
          </a:p>
        </p:txBody>
      </p:sp>
      <p:sp>
        <p:nvSpPr>
          <p:cNvPr id="16896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EA140FE-AD3F-47F5-9E22-8FC353CEA68F}" type="slidenum">
              <a:rPr lang="en-US" altLang="en-US" sz="1400" smtClean="0"/>
              <a:pPr>
                <a:spcBef>
                  <a:spcPct val="0"/>
                </a:spcBef>
                <a:buFontTx/>
                <a:buNone/>
              </a:pPr>
              <a:t>113</a:t>
            </a:fld>
            <a:endParaRPr lang="en-US" altLang="en-US" sz="1400" smtClean="0"/>
          </a:p>
        </p:txBody>
      </p:sp>
      <p:sp>
        <p:nvSpPr>
          <p:cNvPr id="168965" name="Footer Placeholder 6"/>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457200" y="152400"/>
            <a:ext cx="8153400" cy="103188"/>
          </a:xfrm>
        </p:spPr>
        <p:txBody>
          <a:bodyPr/>
          <a:lstStyle/>
          <a:p>
            <a:pPr eaLnBrk="1" hangingPunct="1"/>
            <a:endParaRPr lang="en-US" altLang="en-US" sz="4000" smtClean="0"/>
          </a:p>
        </p:txBody>
      </p:sp>
      <p:sp>
        <p:nvSpPr>
          <p:cNvPr id="169987" name="Rectangle 3"/>
          <p:cNvSpPr>
            <a:spLocks noGrp="1" noChangeArrowheads="1"/>
          </p:cNvSpPr>
          <p:nvPr>
            <p:ph idx="1"/>
          </p:nvPr>
        </p:nvSpPr>
        <p:spPr>
          <a:xfrm>
            <a:off x="457200" y="381000"/>
            <a:ext cx="8458200" cy="6248400"/>
          </a:xfrm>
        </p:spPr>
        <p:txBody>
          <a:bodyPr/>
          <a:lstStyle/>
          <a:p>
            <a:pPr marL="609600" indent="-609600" eaLnBrk="1" hangingPunct="1">
              <a:lnSpc>
                <a:spcPct val="80000"/>
              </a:lnSpc>
            </a:pPr>
            <a:r>
              <a:rPr lang="en-US" altLang="en-US" sz="2000" smtClean="0"/>
              <a:t>The commission retreated that:</a:t>
            </a:r>
          </a:p>
          <a:p>
            <a:pPr marL="609600" indent="-609600" eaLnBrk="1" hangingPunct="1">
              <a:lnSpc>
                <a:spcPct val="80000"/>
              </a:lnSpc>
            </a:pPr>
            <a:endParaRPr lang="en-US" altLang="en-US" sz="2000" smtClean="0"/>
          </a:p>
          <a:p>
            <a:pPr marL="609600" indent="-609600" eaLnBrk="1" hangingPunct="1">
              <a:lnSpc>
                <a:spcPct val="80000"/>
              </a:lnSpc>
              <a:buFont typeface="Wingdings" panose="05000000000000000000" pitchFamily="2" charset="2"/>
              <a:buAutoNum type="arabicPeriod"/>
            </a:pPr>
            <a:r>
              <a:rPr lang="en-US" altLang="en-US" sz="2000" smtClean="0"/>
              <a:t>Even a single repetition of RTI application would demand the valuable time of the public authority, first appellate authority and if it also reaches second appeal, that of the Commission, which time could have been spent to hear another appeal or answer another application or perform other public duty. </a:t>
            </a:r>
          </a:p>
          <a:p>
            <a:pPr marL="609600" indent="-609600" eaLnBrk="1" hangingPunct="1">
              <a:lnSpc>
                <a:spcPct val="80000"/>
              </a:lnSpc>
              <a:buFont typeface="Wingdings" panose="05000000000000000000" pitchFamily="2" charset="2"/>
              <a:buAutoNum type="arabicPeriod"/>
            </a:pPr>
            <a:endParaRPr lang="en-US" altLang="en-US" sz="2000" smtClean="0"/>
          </a:p>
          <a:p>
            <a:pPr marL="609600" indent="-609600" eaLnBrk="1" hangingPunct="1">
              <a:lnSpc>
                <a:spcPct val="80000"/>
              </a:lnSpc>
              <a:buFont typeface="Wingdings" panose="05000000000000000000" pitchFamily="2" charset="2"/>
              <a:buAutoNum type="arabicPeriod"/>
            </a:pPr>
            <a:r>
              <a:rPr lang="en-US" altLang="en-US" sz="2000" smtClean="0">
                <a:solidFill>
                  <a:srgbClr val="FF3300"/>
                </a:solidFill>
              </a:rPr>
              <a:t>Every repetition of RTI application which was earlier responded will be an obstruction to flow of information and defeats the purpose of the RTI Act. </a:t>
            </a:r>
          </a:p>
          <a:p>
            <a:pPr marL="609600" indent="-609600" eaLnBrk="1" hangingPunct="1">
              <a:lnSpc>
                <a:spcPct val="80000"/>
              </a:lnSpc>
              <a:buFont typeface="Wingdings" panose="05000000000000000000" pitchFamily="2" charset="2"/>
              <a:buAutoNum type="arabicPeriod"/>
            </a:pPr>
            <a:endParaRPr lang="en-US" altLang="en-US" sz="2000" smtClean="0"/>
          </a:p>
          <a:p>
            <a:pPr marL="609600" indent="-609600" eaLnBrk="1" hangingPunct="1">
              <a:lnSpc>
                <a:spcPct val="80000"/>
              </a:lnSpc>
              <a:buFont typeface="Wingdings" panose="05000000000000000000" pitchFamily="2" charset="2"/>
              <a:buAutoNum type="arabicPeriod"/>
            </a:pPr>
            <a:r>
              <a:rPr lang="en-US" altLang="en-US" sz="2000" b="1" smtClean="0">
                <a:solidFill>
                  <a:srgbClr val="FF3300"/>
                </a:solidFill>
              </a:rPr>
              <a:t>The entire information about the repeated RTI questions by appellants, and the documents given by the Public authority, the private interest of the appellants, if any, lack of public interest in the said RTI applications, etc. also shall be kept in the public domain.</a:t>
            </a:r>
            <a:r>
              <a:rPr lang="en-US" altLang="en-US" sz="2000" smtClean="0"/>
              <a:t> </a:t>
            </a:r>
          </a:p>
          <a:p>
            <a:pPr marL="609600" indent="-609600" eaLnBrk="1" hangingPunct="1">
              <a:lnSpc>
                <a:spcPct val="80000"/>
              </a:lnSpc>
              <a:buFont typeface="Wingdings" panose="05000000000000000000" pitchFamily="2" charset="2"/>
              <a:buNone/>
            </a:pPr>
            <a:r>
              <a:rPr lang="en-US" altLang="en-US" sz="2000" smtClean="0"/>
              <a:t>     Citation: </a:t>
            </a:r>
            <a:r>
              <a:rPr lang="en-US" altLang="en-US" sz="2000" smtClean="0">
                <a:hlinkClick r:id="rId2" tooltip="Misuse of RTI"/>
              </a:rPr>
              <a:t>A case of misuse of RTI by Shri Nitesh Kumar Tripathi</a:t>
            </a:r>
            <a:r>
              <a:rPr lang="en-US" altLang="en-US" sz="2000" smtClean="0"/>
              <a:t> V/s GNCTD, Delhi.</a:t>
            </a:r>
          </a:p>
          <a:p>
            <a:pPr marL="609600" indent="-609600" eaLnBrk="1" hangingPunct="1">
              <a:lnSpc>
                <a:spcPct val="80000"/>
              </a:lnSpc>
              <a:buFont typeface="Wingdings" panose="05000000000000000000" pitchFamily="2" charset="2"/>
              <a:buNone/>
            </a:pPr>
            <a:r>
              <a:rPr lang="en-US" altLang="en-US" sz="2000" smtClean="0"/>
              <a:t>    CIC decision in File Nos. CIC/LS/C/2012/000858 to 72­SA,dt.4-7-2014. </a:t>
            </a:r>
          </a:p>
          <a:p>
            <a:pPr marL="609600" indent="-609600" eaLnBrk="1" hangingPunct="1">
              <a:lnSpc>
                <a:spcPct val="80000"/>
              </a:lnSpc>
            </a:pPr>
            <a:endParaRPr lang="en-US" altLang="en-US" sz="2000" smtClean="0"/>
          </a:p>
        </p:txBody>
      </p:sp>
      <p:sp>
        <p:nvSpPr>
          <p:cNvPr id="16998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CF20A81-BEC4-4530-891F-A104736C879B}" type="slidenum">
              <a:rPr lang="en-US" altLang="en-US" sz="1400" smtClean="0"/>
              <a:pPr>
                <a:spcBef>
                  <a:spcPct val="0"/>
                </a:spcBef>
                <a:buFontTx/>
                <a:buNone/>
              </a:pPr>
              <a:t>114</a:t>
            </a:fld>
            <a:endParaRPr lang="en-US" altLang="en-US" sz="1400" smtClean="0"/>
          </a:p>
        </p:txBody>
      </p:sp>
      <p:sp>
        <p:nvSpPr>
          <p:cNvPr id="169989" name="Footer Placeholder 6"/>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457200" y="277813"/>
            <a:ext cx="8229600" cy="3303587"/>
          </a:xfrm>
        </p:spPr>
        <p:txBody>
          <a:bodyPr/>
          <a:lstStyle/>
          <a:p>
            <a:pPr eaLnBrk="1" hangingPunct="1"/>
            <a:r>
              <a:rPr lang="en-US" altLang="en-US" sz="3600" b="1" smtClean="0"/>
              <a:t>PUBLIC AUTHORITY IS LEGALLY NOT OBLIGED TO PROVIDE INFORMATION FALLING UNDER SECTION-8(1)(j) - Supreme Court of India.</a:t>
            </a:r>
            <a:br>
              <a:rPr lang="en-US" altLang="en-US" sz="3600" b="1" smtClean="0"/>
            </a:br>
            <a:r>
              <a:rPr lang="en-US" altLang="en-US" sz="3600" b="1" smtClean="0"/>
              <a:t>19-05-2014</a:t>
            </a:r>
          </a:p>
        </p:txBody>
      </p:sp>
      <p:sp>
        <p:nvSpPr>
          <p:cNvPr id="171011" name="Rectangle 3"/>
          <p:cNvSpPr>
            <a:spLocks noGrp="1" noChangeArrowheads="1"/>
          </p:cNvSpPr>
          <p:nvPr>
            <p:ph idx="1"/>
          </p:nvPr>
        </p:nvSpPr>
        <p:spPr>
          <a:xfrm>
            <a:off x="457200" y="3733800"/>
            <a:ext cx="8229600" cy="2397125"/>
          </a:xfrm>
        </p:spPr>
        <p:txBody>
          <a:bodyPr/>
          <a:lstStyle/>
          <a:p>
            <a:pPr eaLnBrk="1" hangingPunct="1">
              <a:buFont typeface="Wingdings" panose="05000000000000000000" pitchFamily="2" charset="2"/>
              <a:buNone/>
            </a:pPr>
            <a:r>
              <a:rPr lang="en-US" altLang="en-US" smtClean="0"/>
              <a:t>In </a:t>
            </a:r>
            <a:r>
              <a:rPr lang="en-US" altLang="en-US" smtClean="0">
                <a:solidFill>
                  <a:srgbClr val="FF3300"/>
                </a:solidFill>
              </a:rPr>
              <a:t>Thalappalam Service Co-operative Bank Ltd &amp; Ors Vs State of Kerala &amp; Ors,</a:t>
            </a:r>
            <a:r>
              <a:rPr lang="en-US" altLang="en-US" smtClean="0"/>
              <a:t> the Supreme Court of India held that</a:t>
            </a:r>
          </a:p>
          <a:p>
            <a:pPr eaLnBrk="1" hangingPunct="1">
              <a:buFont typeface="Wingdings" panose="05000000000000000000" pitchFamily="2" charset="2"/>
              <a:buNone/>
            </a:pPr>
            <a:endParaRPr lang="en-US" altLang="en-US" smtClean="0"/>
          </a:p>
        </p:txBody>
      </p:sp>
      <p:sp>
        <p:nvSpPr>
          <p:cNvPr id="17101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C6F6866-6994-42D0-83EA-C84A19672501}" type="slidenum">
              <a:rPr lang="en-US" altLang="en-US" sz="1400" smtClean="0"/>
              <a:pPr>
                <a:spcBef>
                  <a:spcPct val="0"/>
                </a:spcBef>
                <a:buFontTx/>
                <a:buNone/>
              </a:pPr>
              <a:t>115</a:t>
            </a:fld>
            <a:endParaRPr lang="en-US" altLang="en-US" sz="1400" smtClean="0"/>
          </a:p>
        </p:txBody>
      </p:sp>
      <p:sp>
        <p:nvSpPr>
          <p:cNvPr id="17101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457200" y="277813"/>
            <a:ext cx="8229600" cy="560387"/>
          </a:xfrm>
        </p:spPr>
        <p:txBody>
          <a:bodyPr/>
          <a:lstStyle/>
          <a:p>
            <a:pPr eaLnBrk="1" hangingPunct="1"/>
            <a:endParaRPr lang="en-US" altLang="en-US" sz="4000" smtClean="0"/>
          </a:p>
        </p:txBody>
      </p:sp>
      <p:sp>
        <p:nvSpPr>
          <p:cNvPr id="172035" name="Rectangle 3"/>
          <p:cNvSpPr>
            <a:spLocks noGrp="1" noChangeArrowheads="1"/>
          </p:cNvSpPr>
          <p:nvPr>
            <p:ph idx="1"/>
          </p:nvPr>
        </p:nvSpPr>
        <p:spPr>
          <a:xfrm>
            <a:off x="457200" y="1066800"/>
            <a:ext cx="8229600" cy="5638800"/>
          </a:xfrm>
        </p:spPr>
        <p:txBody>
          <a:bodyPr/>
          <a:lstStyle/>
          <a:p>
            <a:pPr eaLnBrk="1" hangingPunct="1">
              <a:buFont typeface="Wingdings" panose="05000000000000000000" pitchFamily="2" charset="2"/>
              <a:buNone/>
            </a:pPr>
            <a:r>
              <a:rPr lang="en-US" altLang="en-US" sz="2800" smtClean="0"/>
              <a:t>“Consequently, an information which has been sought for </a:t>
            </a:r>
            <a:r>
              <a:rPr lang="en-US" altLang="en-US" sz="2800" smtClean="0">
                <a:solidFill>
                  <a:srgbClr val="FF0000"/>
                </a:solidFill>
              </a:rPr>
              <a:t>relates to personal information</a:t>
            </a:r>
            <a:r>
              <a:rPr lang="en-US" altLang="en-US" sz="2800" smtClean="0"/>
              <a:t>, </a:t>
            </a:r>
            <a:r>
              <a:rPr lang="en-US" altLang="en-US" sz="2800" u="sng" smtClean="0">
                <a:solidFill>
                  <a:srgbClr val="0000FF"/>
                </a:solidFill>
              </a:rPr>
              <a:t>the disclosure of which has no relationship to any public activity or interest</a:t>
            </a:r>
            <a:r>
              <a:rPr lang="en-US" altLang="en-US" sz="2800" u="sng" smtClean="0"/>
              <a:t> or </a:t>
            </a:r>
            <a:r>
              <a:rPr lang="en-US" altLang="en-US" sz="2800" u="sng" smtClean="0">
                <a:solidFill>
                  <a:srgbClr val="FF0066"/>
                </a:solidFill>
              </a:rPr>
              <a:t>which would cause unwarranted invasion of the privacy of the individual</a:t>
            </a:r>
            <a:r>
              <a:rPr lang="en-US" altLang="en-US" sz="2800" smtClean="0">
                <a:solidFill>
                  <a:srgbClr val="FF0066"/>
                </a:solidFill>
              </a:rPr>
              <a:t>, </a:t>
            </a:r>
            <a:r>
              <a:rPr lang="en-US" altLang="en-US" sz="2800" smtClean="0"/>
              <a:t>the </a:t>
            </a:r>
            <a:r>
              <a:rPr lang="en-US" altLang="en-US" sz="2800" b="1" smtClean="0"/>
              <a:t>Registrar of Cooperative Societies, even if he has got that information, is </a:t>
            </a:r>
            <a:r>
              <a:rPr lang="en-US" altLang="en-US" sz="2800" b="1" smtClean="0">
                <a:solidFill>
                  <a:srgbClr val="FF3300"/>
                </a:solidFill>
              </a:rPr>
              <a:t>not bound to furnish the same</a:t>
            </a:r>
            <a:r>
              <a:rPr lang="en-US" altLang="en-US" sz="2800" b="1" smtClean="0"/>
              <a:t> to an applicant, unless he is satisfied that the larger public interest justifies the disclosure of such information, that too, for reasons to be recorded in writing.”</a:t>
            </a:r>
            <a:endParaRPr lang="en-US" altLang="en-US" sz="2800" smtClean="0"/>
          </a:p>
        </p:txBody>
      </p:sp>
      <p:sp>
        <p:nvSpPr>
          <p:cNvPr id="1720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46E5CBE-A395-453A-AAC5-B4B49F357D64}" type="slidenum">
              <a:rPr lang="en-US" altLang="en-US" sz="1400" smtClean="0"/>
              <a:pPr>
                <a:spcBef>
                  <a:spcPct val="0"/>
                </a:spcBef>
                <a:buFontTx/>
                <a:buNone/>
              </a:pPr>
              <a:t>116</a:t>
            </a:fld>
            <a:endParaRPr lang="en-US" altLang="en-US" sz="1400" smtClean="0"/>
          </a:p>
        </p:txBody>
      </p:sp>
      <p:sp>
        <p:nvSpPr>
          <p:cNvPr id="172037"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73059" name="Rectangle 3"/>
          <p:cNvSpPr>
            <a:spLocks noGrp="1" noChangeArrowheads="1"/>
          </p:cNvSpPr>
          <p:nvPr>
            <p:ph idx="1"/>
          </p:nvPr>
        </p:nvSpPr>
        <p:spPr>
          <a:xfrm>
            <a:off x="457200" y="762000"/>
            <a:ext cx="8229600" cy="5368925"/>
          </a:xfrm>
        </p:spPr>
        <p:txBody>
          <a:bodyPr/>
          <a:lstStyle/>
          <a:p>
            <a:pPr marL="533400" indent="-533400" eaLnBrk="1" hangingPunct="1">
              <a:lnSpc>
                <a:spcPct val="90000"/>
              </a:lnSpc>
              <a:buFont typeface="Wingdings" panose="05000000000000000000" pitchFamily="2" charset="2"/>
              <a:buNone/>
            </a:pPr>
            <a:r>
              <a:rPr lang="en-US" altLang="en-US" smtClean="0"/>
              <a:t>Citations:-</a:t>
            </a:r>
          </a:p>
          <a:p>
            <a:pPr marL="533400" indent="-533400" eaLnBrk="1" hangingPunct="1">
              <a:lnSpc>
                <a:spcPct val="90000"/>
              </a:lnSpc>
              <a:buFont typeface="Wingdings" panose="05000000000000000000" pitchFamily="2" charset="2"/>
              <a:buAutoNum type="arabicPeriod"/>
            </a:pPr>
            <a:r>
              <a:rPr lang="en-US" altLang="en-US" smtClean="0">
                <a:solidFill>
                  <a:srgbClr val="FF0000"/>
                </a:solidFill>
              </a:rPr>
              <a:t>Kharak Singh Vs. State of U.P. and other </a:t>
            </a:r>
            <a:r>
              <a:rPr lang="en-US" altLang="en-US" smtClean="0"/>
              <a:t>AIR 1963 SC 1995, </a:t>
            </a:r>
          </a:p>
          <a:p>
            <a:pPr marL="533400" indent="-533400" eaLnBrk="1" hangingPunct="1">
              <a:lnSpc>
                <a:spcPct val="90000"/>
              </a:lnSpc>
              <a:buFont typeface="Wingdings" panose="05000000000000000000" pitchFamily="2" charset="2"/>
              <a:buAutoNum type="arabicPeriod"/>
            </a:pPr>
            <a:r>
              <a:rPr lang="en-US" altLang="en-US" smtClean="0">
                <a:solidFill>
                  <a:srgbClr val="FF0000"/>
                </a:solidFill>
              </a:rPr>
              <a:t>R. Rajagopal alia R.R. Gopal and another Vs. State of Tamil Nadu and other</a:t>
            </a:r>
            <a:r>
              <a:rPr lang="en-US" altLang="en-US" smtClean="0"/>
              <a:t> (1994) 6 SCC 632, </a:t>
            </a:r>
          </a:p>
          <a:p>
            <a:pPr marL="533400" indent="-533400" eaLnBrk="1" hangingPunct="1">
              <a:lnSpc>
                <a:spcPct val="90000"/>
              </a:lnSpc>
              <a:buFont typeface="Wingdings" panose="05000000000000000000" pitchFamily="2" charset="2"/>
              <a:buAutoNum type="arabicPeriod"/>
            </a:pPr>
            <a:r>
              <a:rPr lang="en-US" altLang="en-US" smtClean="0">
                <a:solidFill>
                  <a:srgbClr val="FF0000"/>
                </a:solidFill>
              </a:rPr>
              <a:t>People’s Union for Civil Liberties (PUCL) Vs. Union of India and another </a:t>
            </a:r>
            <a:r>
              <a:rPr lang="en-US" altLang="en-US" smtClean="0"/>
              <a:t>(1997)1 SCC 301; and </a:t>
            </a:r>
          </a:p>
          <a:p>
            <a:pPr marL="533400" indent="-533400" eaLnBrk="1" hangingPunct="1">
              <a:lnSpc>
                <a:spcPct val="90000"/>
              </a:lnSpc>
              <a:buFont typeface="Wingdings" panose="05000000000000000000" pitchFamily="2" charset="2"/>
              <a:buAutoNum type="arabicPeriod"/>
            </a:pPr>
            <a:r>
              <a:rPr lang="en-US" altLang="en-US" smtClean="0">
                <a:solidFill>
                  <a:srgbClr val="FF0000"/>
                </a:solidFill>
              </a:rPr>
              <a:t>State of Maharashtra Vs. Bharat Shanti Lal Shah and others </a:t>
            </a:r>
            <a:r>
              <a:rPr lang="en-US" altLang="en-US" smtClean="0"/>
              <a:t>(2008)13 SCC 5, </a:t>
            </a:r>
          </a:p>
        </p:txBody>
      </p:sp>
      <p:sp>
        <p:nvSpPr>
          <p:cNvPr id="1730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FAE64C8-CAD7-4D0F-B460-477A341C4C25}" type="slidenum">
              <a:rPr lang="en-US" altLang="en-US" sz="1400" smtClean="0"/>
              <a:pPr>
                <a:spcBef>
                  <a:spcPct val="0"/>
                </a:spcBef>
                <a:buFontTx/>
                <a:buNone/>
              </a:pPr>
              <a:t>117</a:t>
            </a:fld>
            <a:endParaRPr lang="en-US" altLang="en-US" sz="1400" smtClean="0"/>
          </a:p>
        </p:txBody>
      </p:sp>
      <p:sp>
        <p:nvSpPr>
          <p:cNvPr id="17306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74083" name="Rectangle 3"/>
          <p:cNvSpPr>
            <a:spLocks noGrp="1" noChangeArrowheads="1"/>
          </p:cNvSpPr>
          <p:nvPr>
            <p:ph idx="1"/>
          </p:nvPr>
        </p:nvSpPr>
        <p:spPr>
          <a:xfrm>
            <a:off x="457200" y="838200"/>
            <a:ext cx="8229600" cy="5791200"/>
          </a:xfrm>
        </p:spPr>
        <p:txBody>
          <a:bodyPr/>
          <a:lstStyle/>
          <a:p>
            <a:pPr eaLnBrk="1" hangingPunct="1">
              <a:lnSpc>
                <a:spcPct val="90000"/>
              </a:lnSpc>
              <a:buFont typeface="Wingdings" panose="05000000000000000000" pitchFamily="2" charset="2"/>
              <a:buNone/>
            </a:pPr>
            <a:r>
              <a:rPr lang="en-US" altLang="en-US" sz="2800" smtClean="0"/>
              <a:t>The Supreme Court has recognized </a:t>
            </a:r>
            <a:r>
              <a:rPr lang="en-US" altLang="en-US" sz="2800" b="1" smtClean="0">
                <a:solidFill>
                  <a:srgbClr val="FF3300"/>
                </a:solidFill>
              </a:rPr>
              <a:t>the right to privacy as a fundamental right emanating from </a:t>
            </a:r>
            <a:r>
              <a:rPr lang="en-US" altLang="en-US" sz="2800" b="1" smtClean="0">
                <a:solidFill>
                  <a:srgbClr val="0000FF"/>
                </a:solidFill>
              </a:rPr>
              <a:t>Article 21 </a:t>
            </a:r>
            <a:r>
              <a:rPr lang="en-US" altLang="en-US" sz="2800" b="1" smtClean="0">
                <a:solidFill>
                  <a:srgbClr val="FF3300"/>
                </a:solidFill>
              </a:rPr>
              <a:t>of the Constitution of India.</a:t>
            </a:r>
            <a:r>
              <a:rPr lang="en-US" altLang="en-US" sz="2800" smtClean="0"/>
              <a:t> </a:t>
            </a:r>
            <a:r>
              <a:rPr lang="en-US" altLang="en-US" sz="2800" smtClean="0">
                <a:solidFill>
                  <a:srgbClr val="0000FF"/>
                </a:solidFill>
              </a:rPr>
              <a:t>Right to privacy </a:t>
            </a:r>
            <a:r>
              <a:rPr lang="en-US" altLang="en-US" sz="2800" smtClean="0">
                <a:solidFill>
                  <a:srgbClr val="FF0000"/>
                </a:solidFill>
              </a:rPr>
              <a:t>is also recognized as a basic human right</a:t>
            </a:r>
            <a:r>
              <a:rPr lang="en-US" altLang="en-US" sz="2800" smtClean="0">
                <a:solidFill>
                  <a:srgbClr val="FF3300"/>
                </a:solidFill>
              </a:rPr>
              <a:t> </a:t>
            </a:r>
            <a:r>
              <a:rPr lang="en-US" altLang="en-US" sz="2800" smtClean="0">
                <a:solidFill>
                  <a:srgbClr val="0000FF"/>
                </a:solidFill>
              </a:rPr>
              <a:t>under </a:t>
            </a:r>
            <a:r>
              <a:rPr lang="en-US" altLang="en-US" sz="2800" b="1" smtClean="0">
                <a:solidFill>
                  <a:srgbClr val="0000FF"/>
                </a:solidFill>
              </a:rPr>
              <a:t>Article 12 </a:t>
            </a:r>
            <a:r>
              <a:rPr lang="en-US" altLang="en-US" sz="2800" b="1" smtClean="0"/>
              <a:t>of the Universal Declaration of Human Rights Act, 1948, which states as follows: </a:t>
            </a:r>
            <a:r>
              <a:rPr lang="en-US" altLang="en-US" sz="2800" smtClean="0"/>
              <a:t/>
            </a:r>
            <a:br>
              <a:rPr lang="en-US" altLang="en-US" sz="2800" smtClean="0"/>
            </a:br>
            <a:r>
              <a:rPr lang="en-US" altLang="en-US" sz="2800" smtClean="0"/>
              <a:t/>
            </a:r>
            <a:br>
              <a:rPr lang="en-US" altLang="en-US" sz="2800" smtClean="0"/>
            </a:br>
            <a:r>
              <a:rPr lang="en-US" altLang="en-US" sz="2800" b="1" smtClean="0"/>
              <a:t>“No one shall be subjected to arbitrary </a:t>
            </a:r>
            <a:r>
              <a:rPr lang="en-US" altLang="en-US" sz="2800" smtClean="0"/>
              <a:t/>
            </a:r>
            <a:br>
              <a:rPr lang="en-US" altLang="en-US" sz="2800" smtClean="0"/>
            </a:br>
            <a:r>
              <a:rPr lang="en-US" altLang="en-US" sz="2800" b="1" smtClean="0"/>
              <a:t>interference with his privacy, family, home or </a:t>
            </a:r>
            <a:r>
              <a:rPr lang="en-US" altLang="en-US" sz="2800" smtClean="0"/>
              <a:t/>
            </a:r>
            <a:br>
              <a:rPr lang="en-US" altLang="en-US" sz="2800" smtClean="0"/>
            </a:br>
            <a:r>
              <a:rPr lang="en-US" altLang="en-US" sz="2800" b="1" smtClean="0"/>
              <a:t>correspondence, not to attack upon his honour and reputation . Everyone has the right to the protection of law against such interference or attacks.” </a:t>
            </a:r>
            <a:r>
              <a:rPr lang="en-US" altLang="en-US" sz="2800" smtClean="0"/>
              <a:t>​</a:t>
            </a:r>
          </a:p>
        </p:txBody>
      </p:sp>
      <p:sp>
        <p:nvSpPr>
          <p:cNvPr id="1740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AC66B86-72A8-4391-BB87-DE3813509D7B}" type="slidenum">
              <a:rPr lang="en-US" altLang="en-US" sz="1400" smtClean="0"/>
              <a:pPr>
                <a:spcBef>
                  <a:spcPct val="0"/>
                </a:spcBef>
                <a:buFontTx/>
                <a:buNone/>
              </a:pPr>
              <a:t>118</a:t>
            </a:fld>
            <a:endParaRPr lang="en-US" altLang="en-US" sz="1400" smtClean="0"/>
          </a:p>
        </p:txBody>
      </p:sp>
      <p:sp>
        <p:nvSpPr>
          <p:cNvPr id="174085"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304800" y="304800"/>
            <a:ext cx="8229600" cy="152400"/>
          </a:xfrm>
        </p:spPr>
        <p:txBody>
          <a:bodyPr/>
          <a:lstStyle/>
          <a:p>
            <a:pPr eaLnBrk="1" hangingPunct="1"/>
            <a:endParaRPr lang="en-US" altLang="en-US" sz="4000" smtClean="0"/>
          </a:p>
        </p:txBody>
      </p:sp>
      <p:sp>
        <p:nvSpPr>
          <p:cNvPr id="175107" name="Rectangle 3"/>
          <p:cNvSpPr>
            <a:spLocks noGrp="1" noChangeArrowheads="1"/>
          </p:cNvSpPr>
          <p:nvPr>
            <p:ph idx="1"/>
          </p:nvPr>
        </p:nvSpPr>
        <p:spPr>
          <a:xfrm>
            <a:off x="228600" y="914400"/>
            <a:ext cx="8458200" cy="5791200"/>
          </a:xfrm>
        </p:spPr>
        <p:txBody>
          <a:bodyPr/>
          <a:lstStyle/>
          <a:p>
            <a:pPr eaLnBrk="1" hangingPunct="1">
              <a:lnSpc>
                <a:spcPct val="80000"/>
              </a:lnSpc>
              <a:buFont typeface="Wingdings" panose="05000000000000000000" pitchFamily="2" charset="2"/>
              <a:buNone/>
            </a:pPr>
            <a:r>
              <a:rPr lang="en-US" altLang="en-US" sz="2800" b="1" smtClean="0"/>
              <a:t>This Court in </a:t>
            </a:r>
            <a:r>
              <a:rPr lang="en-US" altLang="en-US" sz="2800" b="1" smtClean="0">
                <a:solidFill>
                  <a:srgbClr val="0000FF"/>
                </a:solidFill>
              </a:rPr>
              <a:t>R. Rajagopal </a:t>
            </a:r>
            <a:r>
              <a:rPr lang="en-US" altLang="en-US" sz="2800" b="1" smtClean="0"/>
              <a:t>(supra) held as follows :- </a:t>
            </a:r>
            <a:r>
              <a:rPr lang="en-US" altLang="en-US" sz="2800" smtClean="0"/>
              <a:t/>
            </a:r>
            <a:br>
              <a:rPr lang="en-US" altLang="en-US" sz="2800" smtClean="0"/>
            </a:br>
            <a:r>
              <a:rPr lang="en-US" altLang="en-US" sz="2800" smtClean="0"/>
              <a:t/>
            </a:r>
            <a:br>
              <a:rPr lang="en-US" altLang="en-US" sz="2800" smtClean="0"/>
            </a:br>
            <a:r>
              <a:rPr lang="en-US" altLang="en-US" sz="2800" b="1" smtClean="0"/>
              <a:t>“</a:t>
            </a:r>
            <a:r>
              <a:rPr lang="en-US" altLang="en-US" sz="2800" b="1" smtClean="0">
                <a:solidFill>
                  <a:srgbClr val="FF0000"/>
                </a:solidFill>
              </a:rPr>
              <a:t>The right to privacy is implicit in the right to life and liberty guaranteed to the citizens of this country by Article 21. </a:t>
            </a:r>
            <a:r>
              <a:rPr lang="en-US" altLang="en-US" sz="2800" b="1" smtClean="0"/>
              <a:t>It is a “right to be let alone”. </a:t>
            </a:r>
            <a:r>
              <a:rPr lang="en-US" altLang="en-US" sz="2800" b="1" smtClean="0">
                <a:solidFill>
                  <a:srgbClr val="0000FF"/>
                </a:solidFill>
              </a:rPr>
              <a:t>A citizen has a right to safeguard the privacy of his own, his family, marriage, procreation, motherhood, child bearing and education among other matters.” </a:t>
            </a:r>
            <a:r>
              <a:rPr lang="en-US" altLang="en-US" sz="2800" smtClean="0">
                <a:solidFill>
                  <a:srgbClr val="0000FF"/>
                </a:solidFill>
              </a:rPr>
              <a:t>​</a:t>
            </a:r>
          </a:p>
          <a:p>
            <a:pPr eaLnBrk="1" hangingPunct="1">
              <a:lnSpc>
                <a:spcPct val="80000"/>
              </a:lnSpc>
              <a:buFont typeface="Wingdings" panose="05000000000000000000" pitchFamily="2" charset="2"/>
              <a:buNone/>
            </a:pPr>
            <a:endParaRPr lang="en-US" altLang="en-US" sz="2800" smtClean="0">
              <a:solidFill>
                <a:srgbClr val="FF0000"/>
              </a:solidFill>
            </a:endParaRPr>
          </a:p>
          <a:p>
            <a:pPr eaLnBrk="1" hangingPunct="1">
              <a:lnSpc>
                <a:spcPct val="80000"/>
              </a:lnSpc>
            </a:pPr>
            <a:r>
              <a:rPr lang="en-US" altLang="en-US" sz="2800" b="1" smtClean="0">
                <a:solidFill>
                  <a:srgbClr val="0000FF"/>
                </a:solidFill>
              </a:rPr>
              <a:t>Public authority also is not legally obliged to give or provide information even if it is held, or under its control, if that information falls under clause (j) of Sub-section (1) of Section 8.</a:t>
            </a:r>
            <a:r>
              <a:rPr lang="en-US" altLang="en-US" sz="2800" smtClean="0">
                <a:solidFill>
                  <a:srgbClr val="0000FF"/>
                </a:solidFill>
              </a:rPr>
              <a:t> </a:t>
            </a:r>
          </a:p>
        </p:txBody>
      </p:sp>
      <p:sp>
        <p:nvSpPr>
          <p:cNvPr id="17510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CAAFBA3-580A-4F8F-A3F2-DC4CC4B49303}" type="slidenum">
              <a:rPr lang="en-US" altLang="en-US" sz="1400" smtClean="0"/>
              <a:pPr>
                <a:spcBef>
                  <a:spcPct val="0"/>
                </a:spcBef>
                <a:buFontTx/>
                <a:buNone/>
              </a:pPr>
              <a:t>119</a:t>
            </a:fld>
            <a:endParaRPr lang="en-US" altLang="en-US" sz="1400" smtClean="0"/>
          </a:p>
        </p:txBody>
      </p:sp>
      <p:sp>
        <p:nvSpPr>
          <p:cNvPr id="175109" name="Footer Placeholder 4"/>
          <p:cNvSpPr>
            <a:spLocks noGrp="1"/>
          </p:cNvSpPr>
          <p:nvPr>
            <p:ph type="ftr" sz="quarter" idx="11"/>
          </p:nvPr>
        </p:nvSpPr>
        <p:spPr>
          <a:xfrm>
            <a:off x="3124200" y="6324600"/>
            <a:ext cx="34290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457200" y="533400"/>
            <a:ext cx="8229600" cy="5597525"/>
          </a:xfrm>
        </p:spPr>
        <p:txBody>
          <a:bodyPr/>
          <a:lstStyle/>
          <a:p>
            <a:pPr algn="ctr" eaLnBrk="1" hangingPunct="1">
              <a:lnSpc>
                <a:spcPct val="80000"/>
              </a:lnSpc>
              <a:buFont typeface="Wingdings" panose="05000000000000000000" pitchFamily="2" charset="2"/>
              <a:buNone/>
            </a:pPr>
            <a:r>
              <a:rPr lang="en-US" altLang="en-US" sz="2800" b="1" smtClean="0">
                <a:solidFill>
                  <a:srgbClr val="FF9900"/>
                </a:solidFill>
              </a:rPr>
              <a:t>…information</a:t>
            </a:r>
            <a:r>
              <a:rPr lang="en-US" altLang="en-US" sz="2800" smtClean="0">
                <a:solidFill>
                  <a:srgbClr val="FF9900"/>
                </a:solidFill>
              </a:rPr>
              <a:t>  </a:t>
            </a:r>
            <a:r>
              <a:rPr lang="en-US" altLang="en-US" sz="2800" smtClean="0"/>
              <a:t> </a:t>
            </a:r>
          </a:p>
          <a:p>
            <a:pPr algn="ctr" eaLnBrk="1" hangingPunct="1">
              <a:lnSpc>
                <a:spcPct val="80000"/>
              </a:lnSpc>
              <a:buFont typeface="Wingdings" panose="05000000000000000000" pitchFamily="2" charset="2"/>
              <a:buNone/>
            </a:pPr>
            <a:r>
              <a:rPr lang="en-US" altLang="en-US" sz="2800" smtClean="0"/>
              <a:t>means- </a:t>
            </a:r>
          </a:p>
          <a:p>
            <a:pPr eaLnBrk="1" hangingPunct="1">
              <a:lnSpc>
                <a:spcPct val="80000"/>
              </a:lnSpc>
              <a:buFont typeface="Wingdings" panose="05000000000000000000" pitchFamily="2" charset="2"/>
              <a:buNone/>
            </a:pPr>
            <a:endParaRPr lang="en-US" altLang="en-US" sz="2800" smtClean="0"/>
          </a:p>
          <a:p>
            <a:pPr eaLnBrk="1" hangingPunct="1">
              <a:lnSpc>
                <a:spcPct val="80000"/>
              </a:lnSpc>
              <a:buFont typeface="Arial" panose="020B0604020202020204" pitchFamily="34" charset="0"/>
              <a:buChar char="●"/>
            </a:pPr>
            <a:r>
              <a:rPr lang="en-US" altLang="en-US" sz="2800" smtClean="0"/>
              <a:t>circulars </a:t>
            </a:r>
          </a:p>
          <a:p>
            <a:pPr eaLnBrk="1" hangingPunct="1">
              <a:lnSpc>
                <a:spcPct val="80000"/>
              </a:lnSpc>
              <a:buFont typeface="Arial" panose="020B0604020202020204" pitchFamily="34" charset="0"/>
              <a:buChar char="●"/>
            </a:pPr>
            <a:r>
              <a:rPr lang="en-US" altLang="en-US" sz="2800" smtClean="0"/>
              <a:t>orders </a:t>
            </a:r>
          </a:p>
          <a:p>
            <a:pPr eaLnBrk="1" hangingPunct="1">
              <a:lnSpc>
                <a:spcPct val="80000"/>
              </a:lnSpc>
              <a:buFont typeface="Arial" panose="020B0604020202020204" pitchFamily="34" charset="0"/>
              <a:buChar char="●"/>
            </a:pPr>
            <a:r>
              <a:rPr lang="en-US" altLang="en-US" sz="2800" smtClean="0"/>
              <a:t>logbooks</a:t>
            </a:r>
          </a:p>
          <a:p>
            <a:pPr eaLnBrk="1" hangingPunct="1">
              <a:lnSpc>
                <a:spcPct val="80000"/>
              </a:lnSpc>
              <a:buFont typeface="Arial" panose="020B0604020202020204" pitchFamily="34" charset="0"/>
              <a:buChar char="●"/>
            </a:pPr>
            <a:r>
              <a:rPr lang="en-US" altLang="en-US" sz="2800" smtClean="0"/>
              <a:t>contracts</a:t>
            </a:r>
          </a:p>
          <a:p>
            <a:pPr eaLnBrk="1" hangingPunct="1">
              <a:lnSpc>
                <a:spcPct val="80000"/>
              </a:lnSpc>
              <a:buFont typeface="Arial" panose="020B0604020202020204" pitchFamily="34" charset="0"/>
              <a:buChar char="●"/>
            </a:pPr>
            <a:r>
              <a:rPr lang="en-US" altLang="en-US" sz="2800" smtClean="0"/>
              <a:t>reports </a:t>
            </a:r>
          </a:p>
          <a:p>
            <a:pPr eaLnBrk="1" hangingPunct="1">
              <a:lnSpc>
                <a:spcPct val="80000"/>
              </a:lnSpc>
              <a:buFont typeface="Arial" panose="020B0604020202020204" pitchFamily="34" charset="0"/>
              <a:buChar char="●"/>
            </a:pPr>
            <a:r>
              <a:rPr lang="en-US" altLang="en-US" sz="2800" smtClean="0"/>
              <a:t>papers </a:t>
            </a:r>
          </a:p>
          <a:p>
            <a:pPr eaLnBrk="1" hangingPunct="1">
              <a:lnSpc>
                <a:spcPct val="80000"/>
              </a:lnSpc>
              <a:buFont typeface="Arial" panose="020B0604020202020204" pitchFamily="34" charset="0"/>
              <a:buChar char="●"/>
            </a:pPr>
            <a:r>
              <a:rPr lang="en-US" altLang="en-US" sz="2800" smtClean="0"/>
              <a:t>samples </a:t>
            </a:r>
          </a:p>
          <a:p>
            <a:pPr eaLnBrk="1" hangingPunct="1">
              <a:lnSpc>
                <a:spcPct val="80000"/>
              </a:lnSpc>
              <a:buFont typeface="Arial" panose="020B0604020202020204" pitchFamily="34" charset="0"/>
              <a:buChar char="●"/>
            </a:pPr>
            <a:r>
              <a:rPr lang="en-US" altLang="en-US" sz="2800" smtClean="0"/>
              <a:t>Models</a:t>
            </a:r>
          </a:p>
          <a:p>
            <a:pPr eaLnBrk="1" hangingPunct="1">
              <a:lnSpc>
                <a:spcPct val="80000"/>
              </a:lnSpc>
              <a:buFont typeface="Arial" panose="020B0604020202020204" pitchFamily="34" charset="0"/>
              <a:buChar char="●"/>
            </a:pPr>
            <a:r>
              <a:rPr lang="en-US" altLang="en-US" sz="2800" smtClean="0"/>
              <a:t>data material held in any electronic form </a:t>
            </a:r>
          </a:p>
          <a:p>
            <a:pPr eaLnBrk="1" hangingPunct="1">
              <a:lnSpc>
                <a:spcPct val="80000"/>
              </a:lnSpc>
              <a:buFontTx/>
              <a:buNone/>
            </a:pPr>
            <a:r>
              <a:rPr lang="en-US" altLang="en-US" sz="2800" smtClean="0"/>
              <a:t>                                                                     s.2(f) </a:t>
            </a:r>
          </a:p>
          <a:p>
            <a:pPr eaLnBrk="1" hangingPunct="1">
              <a:lnSpc>
                <a:spcPct val="80000"/>
              </a:lnSpc>
              <a:buFontTx/>
              <a:buNone/>
            </a:pPr>
            <a:endParaRPr lang="en-US" altLang="en-US" sz="2400" smtClean="0"/>
          </a:p>
        </p:txBody>
      </p:sp>
      <p:sp>
        <p:nvSpPr>
          <p:cNvPr id="286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227E9D0-2337-4F97-AB97-B34087F0146C}" type="slidenum">
              <a:rPr lang="en-US" altLang="en-US" sz="1400" smtClean="0"/>
              <a:pPr>
                <a:spcBef>
                  <a:spcPct val="0"/>
                </a:spcBef>
                <a:buFontTx/>
                <a:buNone/>
              </a:pPr>
              <a:t>12</a:t>
            </a:fld>
            <a:endParaRPr lang="en-US" altLang="en-US" sz="1400" smtClean="0"/>
          </a:p>
        </p:txBody>
      </p:sp>
      <p:sp>
        <p:nvSpPr>
          <p:cNvPr id="28676"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76131" name="Rectangle 3"/>
          <p:cNvSpPr>
            <a:spLocks noGrp="1" noChangeArrowheads="1"/>
          </p:cNvSpPr>
          <p:nvPr>
            <p:ph idx="1"/>
          </p:nvPr>
        </p:nvSpPr>
        <p:spPr>
          <a:xfrm>
            <a:off x="457200" y="838200"/>
            <a:ext cx="8229600" cy="5562600"/>
          </a:xfrm>
        </p:spPr>
        <p:txBody>
          <a:bodyPr/>
          <a:lstStyle/>
          <a:p>
            <a:pPr eaLnBrk="1" hangingPunct="1">
              <a:lnSpc>
                <a:spcPct val="80000"/>
              </a:lnSpc>
            </a:pPr>
            <a:r>
              <a:rPr lang="en-US" altLang="en-US" sz="2400" b="1" smtClean="0"/>
              <a:t>Recognizing the fact that the right to privacy is a sacrosanct facet of Article 21 of the Constitution, the legislation has put a lot of safeguards to protect the rights under Section 8(j), as already indicated. </a:t>
            </a:r>
            <a:r>
              <a:rPr lang="en-US" altLang="en-US" sz="2400" b="1" smtClean="0">
                <a:solidFill>
                  <a:srgbClr val="FF3300"/>
                </a:solidFill>
              </a:rPr>
              <a:t>If the information sought for is personal and has no relationship with any public activity or interest or it will not sub-serve larger public interest, the public authority or the officer concerned is not legally obliged to provide those information.</a:t>
            </a:r>
            <a:r>
              <a:rPr lang="en-US" altLang="en-US" sz="2400" b="1" smtClean="0"/>
              <a:t> Reference may be made to a recent judgment of this Court in </a:t>
            </a:r>
            <a:r>
              <a:rPr lang="en-US" altLang="en-US" sz="2400" b="1" u="sng" smtClean="0">
                <a:solidFill>
                  <a:srgbClr val="0000FF"/>
                </a:solidFill>
              </a:rPr>
              <a:t>Girish Ramchandra Deshpande v. Central Information Commissioner and others (2013) 1 SCC 212, </a:t>
            </a:r>
            <a:r>
              <a:rPr lang="en-US" altLang="en-US" sz="2400" b="1" smtClean="0">
                <a:solidFill>
                  <a:srgbClr val="FF3300"/>
                </a:solidFill>
              </a:rPr>
              <a:t>wherein this Court held that since there is no bona fide public interest in seeking information,</a:t>
            </a:r>
            <a:r>
              <a:rPr lang="en-US" altLang="en-US" sz="2400" b="1" smtClean="0"/>
              <a:t> </a:t>
            </a:r>
            <a:r>
              <a:rPr lang="en-US" altLang="en-US" sz="2400" b="1" smtClean="0">
                <a:solidFill>
                  <a:srgbClr val="0000FF"/>
                </a:solidFill>
              </a:rPr>
              <a:t>the disclosure of said information would cause unwarranted invasion of privacy of the individual under Section 8(1)(j) of the Act.</a:t>
            </a:r>
            <a:r>
              <a:rPr lang="en-US" altLang="en-US" sz="2400" smtClean="0">
                <a:solidFill>
                  <a:srgbClr val="0000FF"/>
                </a:solidFill>
              </a:rPr>
              <a:t> </a:t>
            </a:r>
          </a:p>
        </p:txBody>
      </p:sp>
      <p:sp>
        <p:nvSpPr>
          <p:cNvPr id="17613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165CA16-29EF-47C3-9E14-8160CF030F46}" type="slidenum">
              <a:rPr lang="en-US" altLang="en-US" sz="1400" smtClean="0"/>
              <a:pPr>
                <a:spcBef>
                  <a:spcPct val="0"/>
                </a:spcBef>
                <a:buFontTx/>
                <a:buNone/>
              </a:pPr>
              <a:t>120</a:t>
            </a:fld>
            <a:endParaRPr lang="en-US" altLang="en-US" sz="1400" smtClean="0"/>
          </a:p>
        </p:txBody>
      </p:sp>
      <p:sp>
        <p:nvSpPr>
          <p:cNvPr id="17613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457200" y="304800"/>
            <a:ext cx="8229600" cy="381000"/>
          </a:xfrm>
        </p:spPr>
        <p:txBody>
          <a:bodyPr/>
          <a:lstStyle/>
          <a:p>
            <a:pPr eaLnBrk="1" hangingPunct="1"/>
            <a:endParaRPr lang="en-US" altLang="en-US" sz="4000" smtClean="0"/>
          </a:p>
        </p:txBody>
      </p:sp>
      <p:sp>
        <p:nvSpPr>
          <p:cNvPr id="177155" name="Rectangle 3"/>
          <p:cNvSpPr>
            <a:spLocks noGrp="1" noChangeArrowheads="1"/>
          </p:cNvSpPr>
          <p:nvPr>
            <p:ph idx="1"/>
          </p:nvPr>
        </p:nvSpPr>
        <p:spPr>
          <a:xfrm>
            <a:off x="457200" y="1066800"/>
            <a:ext cx="8229600" cy="5562600"/>
          </a:xfrm>
        </p:spPr>
        <p:txBody>
          <a:bodyPr/>
          <a:lstStyle/>
          <a:p>
            <a:pPr eaLnBrk="1" hangingPunct="1"/>
            <a:r>
              <a:rPr lang="en-US" altLang="en-US" smtClean="0">
                <a:solidFill>
                  <a:srgbClr val="0000FF"/>
                </a:solidFill>
              </a:rPr>
              <a:t>Further, if the authority finds that information sought for can be made available in the larger public interest, then the officer should record his reasons in writing before providing the information, </a:t>
            </a:r>
            <a:r>
              <a:rPr lang="en-US" altLang="en-US" smtClean="0"/>
              <a:t>because </a:t>
            </a:r>
            <a:r>
              <a:rPr lang="en-US" altLang="en-US" smtClean="0">
                <a:solidFill>
                  <a:srgbClr val="FF3300"/>
                </a:solidFill>
              </a:rPr>
              <a:t>the person from whom information is sought for, has also a right to privacy guaranteed under Article 21 of the Constitution.</a:t>
            </a:r>
            <a:br>
              <a:rPr lang="en-US" altLang="en-US" smtClean="0">
                <a:solidFill>
                  <a:srgbClr val="FF3300"/>
                </a:solidFill>
              </a:rPr>
            </a:br>
            <a:endParaRPr lang="en-US" altLang="en-US" smtClean="0">
              <a:solidFill>
                <a:srgbClr val="FF3300"/>
              </a:solidFill>
            </a:endParaRPr>
          </a:p>
        </p:txBody>
      </p:sp>
      <p:sp>
        <p:nvSpPr>
          <p:cNvPr id="1771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EC93921-EC0D-4222-AF4B-D1F8BB6FC7AC}" type="slidenum">
              <a:rPr lang="en-US" altLang="en-US" sz="1400" smtClean="0"/>
              <a:pPr>
                <a:spcBef>
                  <a:spcPct val="0"/>
                </a:spcBef>
                <a:buFontTx/>
                <a:buNone/>
              </a:pPr>
              <a:t>121</a:t>
            </a:fld>
            <a:endParaRPr lang="en-US" altLang="en-US" sz="1400" smtClean="0"/>
          </a:p>
        </p:txBody>
      </p:sp>
      <p:sp>
        <p:nvSpPr>
          <p:cNvPr id="17715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457200" y="277813"/>
            <a:ext cx="8305800" cy="2389187"/>
          </a:xfrm>
        </p:spPr>
        <p:txBody>
          <a:bodyPr/>
          <a:lstStyle/>
          <a:p>
            <a:pPr eaLnBrk="1" hangingPunct="1"/>
            <a:r>
              <a:rPr lang="en-US" altLang="en-US" sz="4000" b="1" smtClean="0"/>
              <a:t>Right to privacy would include telephone-conversation - Supreme Court </a:t>
            </a:r>
            <a:br>
              <a:rPr lang="en-US" altLang="en-US" sz="4000" b="1" smtClean="0"/>
            </a:br>
            <a:r>
              <a:rPr lang="en-US" altLang="en-US" sz="2800" smtClean="0">
                <a:solidFill>
                  <a:srgbClr val="FF3300"/>
                </a:solidFill>
              </a:rPr>
              <a:t>PEOPLE’S UNION FOR CIVIL LIBERTIES VS UOI </a:t>
            </a:r>
            <a:r>
              <a:rPr lang="en-US" altLang="en-US" sz="2800" smtClean="0"/>
              <a:t>(1997) 1 SCC 301 (18/12/1996)</a:t>
            </a:r>
          </a:p>
        </p:txBody>
      </p:sp>
      <p:sp>
        <p:nvSpPr>
          <p:cNvPr id="178179" name="Rectangle 3"/>
          <p:cNvSpPr>
            <a:spLocks noGrp="1" noChangeArrowheads="1"/>
          </p:cNvSpPr>
          <p:nvPr>
            <p:ph idx="1"/>
          </p:nvPr>
        </p:nvSpPr>
        <p:spPr>
          <a:xfrm>
            <a:off x="457200" y="3124200"/>
            <a:ext cx="8229600" cy="3505200"/>
          </a:xfrm>
        </p:spPr>
        <p:txBody>
          <a:bodyPr/>
          <a:lstStyle/>
          <a:p>
            <a:pPr eaLnBrk="1" hangingPunct="1">
              <a:lnSpc>
                <a:spcPct val="90000"/>
              </a:lnSpc>
            </a:pPr>
            <a:r>
              <a:rPr lang="en-US" altLang="en-US" sz="2800" b="1" dirty="0" smtClean="0"/>
              <a:t>Telephone conversation is an important facet of a man’s private life. Right to privacy would certainly include telephone-conversation in the privacy of one’s home or office. </a:t>
            </a:r>
            <a:r>
              <a:rPr lang="en-US" altLang="en-US" sz="2800" b="1" dirty="0" smtClean="0">
                <a:solidFill>
                  <a:srgbClr val="FF0000"/>
                </a:solidFill>
              </a:rPr>
              <a:t>Telephone-tapping would, thus, infract Article 21 of the Constitution of India </a:t>
            </a:r>
            <a:r>
              <a:rPr lang="en-US" altLang="en-US" sz="2800" b="1" dirty="0" smtClean="0">
                <a:solidFill>
                  <a:srgbClr val="0000FF"/>
                </a:solidFill>
              </a:rPr>
              <a:t>unless it is permitted under the procedure established by law.</a:t>
            </a:r>
            <a:r>
              <a:rPr lang="en-US" altLang="en-US" sz="2800" dirty="0" smtClean="0">
                <a:solidFill>
                  <a:srgbClr val="0000FF"/>
                </a:solidFill>
              </a:rPr>
              <a:t> </a:t>
            </a:r>
          </a:p>
        </p:txBody>
      </p:sp>
      <p:sp>
        <p:nvSpPr>
          <p:cNvPr id="17818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3603D80-C30C-4FDF-9941-475AB13DAB15}" type="slidenum">
              <a:rPr lang="en-US" altLang="en-US" sz="1400" smtClean="0"/>
              <a:pPr>
                <a:spcBef>
                  <a:spcPct val="0"/>
                </a:spcBef>
                <a:buFontTx/>
                <a:buNone/>
              </a:pPr>
              <a:t>122</a:t>
            </a:fld>
            <a:endParaRPr lang="en-US" altLang="en-US" sz="1400" smtClean="0"/>
          </a:p>
        </p:txBody>
      </p:sp>
      <p:sp>
        <p:nvSpPr>
          <p:cNvPr id="178181"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457200" y="277813"/>
            <a:ext cx="8001000" cy="1093787"/>
          </a:xfrm>
        </p:spPr>
        <p:txBody>
          <a:bodyPr/>
          <a:lstStyle/>
          <a:p>
            <a:pPr eaLnBrk="1" hangingPunct="1"/>
            <a:r>
              <a:rPr lang="en-US" altLang="en-US" sz="4000" b="1" smtClean="0"/>
              <a:t>Supreme Court's interpretation of Privacy issue</a:t>
            </a:r>
            <a:br>
              <a:rPr lang="en-US" altLang="en-US" sz="4000" b="1" smtClean="0"/>
            </a:br>
            <a:endParaRPr lang="en-US" altLang="en-US" sz="4000" b="1" smtClean="0"/>
          </a:p>
        </p:txBody>
      </p:sp>
      <p:sp>
        <p:nvSpPr>
          <p:cNvPr id="179203" name="Rectangle 3"/>
          <p:cNvSpPr>
            <a:spLocks noGrp="1" noChangeArrowheads="1"/>
          </p:cNvSpPr>
          <p:nvPr>
            <p:ph idx="1"/>
          </p:nvPr>
        </p:nvSpPr>
        <p:spPr>
          <a:xfrm>
            <a:off x="457200" y="1066800"/>
            <a:ext cx="8229600" cy="5562600"/>
          </a:xfrm>
        </p:spPr>
        <p:txBody>
          <a:bodyPr/>
          <a:lstStyle/>
          <a:p>
            <a:pPr eaLnBrk="1" hangingPunct="1">
              <a:lnSpc>
                <a:spcPct val="80000"/>
              </a:lnSpc>
            </a:pPr>
            <a:r>
              <a:rPr lang="en-US" altLang="en-US" sz="2400" b="1" i="1" smtClean="0"/>
              <a:t>Right to privacy is an integral part of right to life, a cherished constitutional value and it is important that human beings be allowed domains of freedom that are free of public scrutiny unless they act in an unlawful manner.” </a:t>
            </a:r>
            <a:r>
              <a:rPr lang="en-US" altLang="en-US" sz="2400" b="1" i="1" smtClean="0">
                <a:solidFill>
                  <a:srgbClr val="FF3300"/>
                </a:solidFill>
              </a:rPr>
              <a:t>“Revelation of bank account details of individuals, without establishment of prima facie grounds to accuse them of wrong doing, would be a violation of their rights to privacy.” </a:t>
            </a:r>
            <a:r>
              <a:rPr lang="en-US" altLang="en-US" sz="2400" b="1" i="1" smtClean="0">
                <a:solidFill>
                  <a:srgbClr val="0000FF"/>
                </a:solidFill>
              </a:rPr>
              <a:t>“State cannot compel citizens to reveal, or itself reveal details of their bank accounts to the public at large, either to receive benefits from the State or to facilitate investigations, and prosecutions of such individuals, </a:t>
            </a:r>
            <a:r>
              <a:rPr lang="en-US" altLang="en-US" sz="2400" b="1" i="1" smtClean="0">
                <a:solidFill>
                  <a:srgbClr val="FF0066"/>
                </a:solidFill>
              </a:rPr>
              <a:t>unless the State itself has, through properly conducted investigations, within the four corners of constitutional permissibility.</a:t>
            </a:r>
            <a:r>
              <a:rPr lang="en-US" altLang="en-US" sz="2400" smtClean="0">
                <a:solidFill>
                  <a:srgbClr val="FF0066"/>
                </a:solidFill>
              </a:rPr>
              <a:t> </a:t>
            </a:r>
          </a:p>
          <a:p>
            <a:pPr eaLnBrk="1" hangingPunct="1">
              <a:lnSpc>
                <a:spcPct val="80000"/>
              </a:lnSpc>
              <a:buFont typeface="Wingdings" panose="05000000000000000000" pitchFamily="2" charset="2"/>
              <a:buNone/>
            </a:pPr>
            <a:r>
              <a:rPr lang="en-US" altLang="en-US" sz="2400" smtClean="0"/>
              <a:t>   </a:t>
            </a:r>
            <a:r>
              <a:rPr lang="en-US" altLang="en-US" sz="2400" b="1" smtClean="0"/>
              <a:t>(Ram Jathmalani &amp; Ors .Vs. Union of India &amp; Ors (2011) 8 SCC 1)</a:t>
            </a:r>
          </a:p>
        </p:txBody>
      </p:sp>
      <p:sp>
        <p:nvSpPr>
          <p:cNvPr id="1792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4F67442-ED3F-4034-8BFE-4A22F9773500}" type="slidenum">
              <a:rPr lang="en-US" altLang="en-US" sz="1400" smtClean="0"/>
              <a:pPr>
                <a:spcBef>
                  <a:spcPct val="0"/>
                </a:spcBef>
                <a:buFontTx/>
                <a:buNone/>
              </a:pPr>
              <a:t>123</a:t>
            </a:fld>
            <a:endParaRPr lang="en-US" altLang="en-US" sz="1400" smtClean="0"/>
          </a:p>
        </p:txBody>
      </p:sp>
      <p:sp>
        <p:nvSpPr>
          <p:cNvPr id="17920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277813"/>
            <a:ext cx="8229600" cy="1474787"/>
          </a:xfrm>
        </p:spPr>
        <p:txBody>
          <a:bodyPr/>
          <a:lstStyle/>
          <a:p>
            <a:pPr eaLnBrk="1" hangingPunct="1"/>
            <a:r>
              <a:rPr lang="en-US" altLang="en-US" sz="4000" b="1" smtClean="0"/>
              <a:t>CIC imposed penalty over both PIO and RTI Applicant</a:t>
            </a:r>
            <a:br>
              <a:rPr lang="en-US" altLang="en-US" sz="4000" b="1" smtClean="0"/>
            </a:br>
            <a:endParaRPr lang="en-US" altLang="en-US" sz="4000" b="1" smtClean="0"/>
          </a:p>
        </p:txBody>
      </p:sp>
      <p:sp>
        <p:nvSpPr>
          <p:cNvPr id="180227" name="Rectangle 3"/>
          <p:cNvSpPr>
            <a:spLocks noGrp="1" noChangeArrowheads="1"/>
          </p:cNvSpPr>
          <p:nvPr>
            <p:ph idx="1"/>
          </p:nvPr>
        </p:nvSpPr>
        <p:spPr>
          <a:xfrm>
            <a:off x="457200" y="1981200"/>
            <a:ext cx="8229600" cy="4648200"/>
          </a:xfrm>
        </p:spPr>
        <p:txBody>
          <a:bodyPr/>
          <a:lstStyle/>
          <a:p>
            <a:pPr eaLnBrk="1" hangingPunct="1">
              <a:buFont typeface="Wingdings" panose="05000000000000000000" pitchFamily="2" charset="2"/>
              <a:buNone/>
            </a:pPr>
            <a:endParaRPr lang="en-US" altLang="en-US" smtClean="0"/>
          </a:p>
        </p:txBody>
      </p:sp>
      <p:pic>
        <p:nvPicPr>
          <p:cNvPr id="180228" name="Picture 5" descr="child privacy under rti a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362200"/>
            <a:ext cx="7162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022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A61C28D-A98D-4255-B6BF-6D11C60724FC}" type="slidenum">
              <a:rPr lang="en-US" altLang="en-US" sz="1400" smtClean="0"/>
              <a:pPr>
                <a:spcBef>
                  <a:spcPct val="0"/>
                </a:spcBef>
                <a:buFontTx/>
                <a:buNone/>
              </a:pPr>
              <a:t>124</a:t>
            </a:fld>
            <a:endParaRPr lang="en-US" altLang="en-US" sz="1400" smtClean="0"/>
          </a:p>
        </p:txBody>
      </p:sp>
      <p:sp>
        <p:nvSpPr>
          <p:cNvPr id="180230"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81251" name="Rectangle 3"/>
          <p:cNvSpPr>
            <a:spLocks noGrp="1" noChangeArrowheads="1"/>
          </p:cNvSpPr>
          <p:nvPr>
            <p:ph idx="1"/>
          </p:nvPr>
        </p:nvSpPr>
        <p:spPr>
          <a:xfrm>
            <a:off x="457200" y="838200"/>
            <a:ext cx="8229600" cy="5791200"/>
          </a:xfrm>
        </p:spPr>
        <p:txBody>
          <a:bodyPr/>
          <a:lstStyle/>
          <a:p>
            <a:pPr eaLnBrk="1" hangingPunct="1">
              <a:lnSpc>
                <a:spcPct val="90000"/>
              </a:lnSpc>
            </a:pPr>
            <a:r>
              <a:rPr lang="en-US" altLang="en-US" sz="2400" smtClean="0"/>
              <a:t>Appellant had sought for information regarding a student of R.D Public School. He wanted </a:t>
            </a:r>
            <a:r>
              <a:rPr lang="en-US" altLang="en-US" sz="2400" b="1" smtClean="0">
                <a:solidFill>
                  <a:srgbClr val="FF3300"/>
                </a:solidFill>
              </a:rPr>
              <a:t>copy of the transfer certificate of class XI on the basis of which the student got admission in class XII, details of the school no./roll no./school registration no. and date of admission of the school etc</a:t>
            </a:r>
          </a:p>
          <a:p>
            <a:pPr eaLnBrk="1" hangingPunct="1">
              <a:lnSpc>
                <a:spcPct val="90000"/>
              </a:lnSpc>
            </a:pPr>
            <a:r>
              <a:rPr lang="en-US" altLang="en-US" sz="2400" smtClean="0"/>
              <a:t>CIC noted that it is interrogative in nature and RTI Applicant is fishing to find basis to embarrass the child or his family not with a good motive and for some unspecified purpose, which is certainly not ‘public purpose’. </a:t>
            </a:r>
            <a:r>
              <a:rPr lang="en-US" altLang="en-US" sz="2400" b="1" smtClean="0">
                <a:solidFill>
                  <a:srgbClr val="FF3300"/>
                </a:solidFill>
              </a:rPr>
              <a:t>The CPIO committed breach of S 11 of RTI Act and ignored the order of Supreme Court of India in the above mentioned case.</a:t>
            </a:r>
            <a:r>
              <a:rPr lang="en-US" altLang="en-US" sz="2400" smtClean="0"/>
              <a:t> The CPIO should have considered the question of welfare of the child from the relatives who were in family dispute with the parents of the child.</a:t>
            </a:r>
          </a:p>
        </p:txBody>
      </p:sp>
      <p:sp>
        <p:nvSpPr>
          <p:cNvPr id="1812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FC34266-C0B1-4E8D-B438-E00899B88525}" type="slidenum">
              <a:rPr lang="en-US" altLang="en-US" sz="1400" smtClean="0"/>
              <a:pPr>
                <a:spcBef>
                  <a:spcPct val="0"/>
                </a:spcBef>
                <a:buFontTx/>
                <a:buNone/>
              </a:pPr>
              <a:t>125</a:t>
            </a:fld>
            <a:endParaRPr lang="en-US" altLang="en-US" sz="1400" smtClean="0"/>
          </a:p>
        </p:txBody>
      </p:sp>
      <p:sp>
        <p:nvSpPr>
          <p:cNvPr id="181253" name="Footer Placeholder 4"/>
          <p:cNvSpPr>
            <a:spLocks noGrp="1"/>
          </p:cNvSpPr>
          <p:nvPr>
            <p:ph type="ftr" sz="quarter" idx="11"/>
          </p:nvPr>
        </p:nvSpPr>
        <p:spPr>
          <a:xfrm>
            <a:off x="3124200" y="6324600"/>
            <a:ext cx="34290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82275" name="Rectangle 3"/>
          <p:cNvSpPr>
            <a:spLocks noGrp="1" noChangeArrowheads="1"/>
          </p:cNvSpPr>
          <p:nvPr>
            <p:ph idx="1"/>
          </p:nvPr>
        </p:nvSpPr>
        <p:spPr>
          <a:xfrm>
            <a:off x="469900" y="758825"/>
            <a:ext cx="8229600" cy="5486400"/>
          </a:xfrm>
        </p:spPr>
        <p:txBody>
          <a:bodyPr/>
          <a:lstStyle/>
          <a:p>
            <a:pPr eaLnBrk="1" hangingPunct="1">
              <a:lnSpc>
                <a:spcPct val="90000"/>
              </a:lnSpc>
            </a:pPr>
            <a:r>
              <a:rPr lang="en-US" altLang="en-US" smtClean="0"/>
              <a:t>In an unprecedented decision, </a:t>
            </a:r>
            <a:r>
              <a:rPr lang="en-US" altLang="en-US" smtClean="0">
                <a:solidFill>
                  <a:srgbClr val="FF3300"/>
                </a:solidFill>
              </a:rPr>
              <a:t>CIC imposed a penalty over RTI Applicant even though the RTI Act do not provide for the same.</a:t>
            </a:r>
            <a:r>
              <a:rPr lang="en-US" altLang="en-US" smtClean="0"/>
              <a:t> Central Information Commission while deciding the case recorded that “Though the RTI Act has not provided to impose penalty against the RTI applicant, the Commission record its contempt against RTI Applicant for misusing the RTI Act against the school child and </a:t>
            </a:r>
            <a:r>
              <a:rPr lang="en-US" altLang="en-US" b="1" smtClean="0">
                <a:solidFill>
                  <a:srgbClr val="FF3300"/>
                </a:solidFill>
              </a:rPr>
              <a:t>imposed a penalty of Re. 10/­</a:t>
            </a:r>
            <a:r>
              <a:rPr lang="en-US" altLang="en-US" smtClean="0">
                <a:solidFill>
                  <a:srgbClr val="FF3300"/>
                </a:solidFill>
              </a:rPr>
              <a:t> which is to be paid to the Principal of the School”.</a:t>
            </a:r>
            <a:r>
              <a:rPr lang="en-US" altLang="en-US" smtClean="0"/>
              <a:t> </a:t>
            </a:r>
          </a:p>
        </p:txBody>
      </p:sp>
      <p:sp>
        <p:nvSpPr>
          <p:cNvPr id="1822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B6892BE-55D4-4D0A-811C-D91D87940ED9}" type="slidenum">
              <a:rPr lang="en-US" altLang="en-US" sz="1400" smtClean="0"/>
              <a:pPr>
                <a:spcBef>
                  <a:spcPct val="0"/>
                </a:spcBef>
                <a:buFontTx/>
                <a:buNone/>
              </a:pPr>
              <a:t>126</a:t>
            </a:fld>
            <a:endParaRPr lang="en-US" altLang="en-US" sz="1400" smtClean="0"/>
          </a:p>
        </p:txBody>
      </p:sp>
      <p:sp>
        <p:nvSpPr>
          <p:cNvPr id="182277" name="Footer Placeholder 4"/>
          <p:cNvSpPr>
            <a:spLocks noGrp="1"/>
          </p:cNvSpPr>
          <p:nvPr>
            <p:ph type="ftr" sz="quarter" idx="11"/>
          </p:nvPr>
        </p:nvSpPr>
        <p:spPr>
          <a:xfrm>
            <a:off x="3124200" y="6477000"/>
            <a:ext cx="34290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183299" name="Rectangle 3"/>
          <p:cNvSpPr>
            <a:spLocks noGrp="1" noChangeArrowheads="1"/>
          </p:cNvSpPr>
          <p:nvPr>
            <p:ph idx="1"/>
          </p:nvPr>
        </p:nvSpPr>
        <p:spPr>
          <a:xfrm>
            <a:off x="457200" y="844550"/>
            <a:ext cx="8229600" cy="5638800"/>
          </a:xfrm>
        </p:spPr>
        <p:txBody>
          <a:bodyPr/>
          <a:lstStyle/>
          <a:p>
            <a:pPr eaLnBrk="1" hangingPunct="1"/>
            <a:r>
              <a:rPr lang="en-US" altLang="en-US" sz="2800" smtClean="0"/>
              <a:t>Commission,  also directed the then CPIO and the Principal of the School to show cause </a:t>
            </a:r>
            <a:r>
              <a:rPr lang="en-US" altLang="en-US" sz="2800" b="1" smtClean="0"/>
              <a:t>why maximum penalty should not be imposed on both of them and disciplinary action be initiated against both of them</a:t>
            </a:r>
            <a:r>
              <a:rPr lang="en-US" altLang="en-US" sz="2800" smtClean="0"/>
              <a:t> for not complying with the provision of Section 11 of RTI Act and causing </a:t>
            </a:r>
            <a:r>
              <a:rPr lang="en-US" altLang="en-US" sz="2800" b="1" smtClean="0"/>
              <a:t>breach of the </a:t>
            </a:r>
            <a:r>
              <a:rPr lang="en-US" altLang="en-US" sz="2800" b="1" smtClean="0">
                <a:hlinkClick r:id="rId2"/>
              </a:rPr>
              <a:t>privacy</a:t>
            </a:r>
            <a:r>
              <a:rPr lang="en-US" altLang="en-US" sz="2800" b="1" smtClean="0"/>
              <a:t> of the child and his parents</a:t>
            </a:r>
            <a:r>
              <a:rPr lang="en-US" altLang="en-US" sz="2800" smtClean="0"/>
              <a:t>. </a:t>
            </a:r>
            <a:r>
              <a:rPr lang="en-US" altLang="en-US" sz="2800" smtClean="0">
                <a:solidFill>
                  <a:srgbClr val="FF3300"/>
                </a:solidFill>
              </a:rPr>
              <a:t>The Commission directs the Principal and CPIO to show cause why compensation of Rs 1000 each be paid to the child for the loss they caused by breaching his privacy. </a:t>
            </a:r>
          </a:p>
        </p:txBody>
      </p:sp>
      <p:sp>
        <p:nvSpPr>
          <p:cNvPr id="18330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0A4518F-3A40-4829-A060-DE117860FF91}" type="slidenum">
              <a:rPr lang="en-US" altLang="en-US" sz="1400" smtClean="0"/>
              <a:pPr>
                <a:spcBef>
                  <a:spcPct val="0"/>
                </a:spcBef>
                <a:buFontTx/>
                <a:buNone/>
              </a:pPr>
              <a:t>127</a:t>
            </a:fld>
            <a:endParaRPr lang="en-US" altLang="en-US" sz="1400" smtClean="0"/>
          </a:p>
        </p:txBody>
      </p:sp>
      <p:sp>
        <p:nvSpPr>
          <p:cNvPr id="183301"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7813"/>
            <a:ext cx="8229600" cy="484187"/>
          </a:xfrm>
        </p:spPr>
        <p:txBody>
          <a:bodyPr/>
          <a:lstStyle/>
          <a:p>
            <a:pPr eaLnBrk="1" hangingPunct="1"/>
            <a:endParaRPr lang="en-US" altLang="en-US" sz="4000" smtClean="0"/>
          </a:p>
        </p:txBody>
      </p:sp>
      <p:sp>
        <p:nvSpPr>
          <p:cNvPr id="184323" name="Rectangle 3"/>
          <p:cNvSpPr>
            <a:spLocks noGrp="1" noChangeArrowheads="1"/>
          </p:cNvSpPr>
          <p:nvPr>
            <p:ph idx="1"/>
          </p:nvPr>
        </p:nvSpPr>
        <p:spPr>
          <a:xfrm>
            <a:off x="457200" y="914400"/>
            <a:ext cx="8229600" cy="5486400"/>
          </a:xfrm>
        </p:spPr>
        <p:txBody>
          <a:bodyPr/>
          <a:lstStyle/>
          <a:p>
            <a:pPr eaLnBrk="1" hangingPunct="1"/>
            <a:r>
              <a:rPr lang="en-US" altLang="en-US" smtClean="0"/>
              <a:t>The Commission holds that information exempted under </a:t>
            </a:r>
            <a:r>
              <a:rPr lang="en-US" altLang="en-US" smtClean="0">
                <a:hlinkClick r:id="rId2"/>
              </a:rPr>
              <a:t>section 8(1)(j)</a:t>
            </a:r>
            <a:r>
              <a:rPr lang="en-US" altLang="en-US" smtClean="0"/>
              <a:t> was disclosed and because of which the right to privacy of the child and his parents was violated by the Principal and CPIO. The Commission directs the CPIO and Principal not to disclose the personal information of the students to any person, much less to his so called relatives without following the procedure under </a:t>
            </a:r>
            <a:r>
              <a:rPr lang="en-US" altLang="en-US" smtClean="0">
                <a:hlinkClick r:id="rId3"/>
              </a:rPr>
              <a:t>Section 11 of the RTI Act</a:t>
            </a:r>
            <a:r>
              <a:rPr lang="en-US" altLang="en-US" smtClean="0"/>
              <a:t>. </a:t>
            </a:r>
          </a:p>
        </p:txBody>
      </p:sp>
      <p:sp>
        <p:nvSpPr>
          <p:cNvPr id="18432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527B265-F713-4090-AFAF-598A3BADA45F}" type="slidenum">
              <a:rPr lang="en-US" altLang="en-US" sz="1400" smtClean="0"/>
              <a:pPr>
                <a:spcBef>
                  <a:spcPct val="0"/>
                </a:spcBef>
                <a:buFontTx/>
                <a:buNone/>
              </a:pPr>
              <a:t>128</a:t>
            </a:fld>
            <a:endParaRPr lang="en-US" altLang="en-US" sz="1400" smtClean="0"/>
          </a:p>
        </p:txBody>
      </p:sp>
      <p:sp>
        <p:nvSpPr>
          <p:cNvPr id="184325"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pPr eaLnBrk="1" hangingPunct="1"/>
            <a:r>
              <a:rPr lang="en-US" altLang="en-US" sz="4000" b="1" smtClean="0"/>
              <a:t>When can penalty be imposed on PIO under RTI Act?</a:t>
            </a:r>
            <a:br>
              <a:rPr lang="en-US" altLang="en-US" sz="4000" b="1" smtClean="0"/>
            </a:br>
            <a:endParaRPr lang="en-US" altLang="en-US" sz="4000" b="1" smtClean="0"/>
          </a:p>
        </p:txBody>
      </p:sp>
      <p:sp>
        <p:nvSpPr>
          <p:cNvPr id="189443" name="Rectangle 3"/>
          <p:cNvSpPr>
            <a:spLocks noGrp="1" noChangeArrowheads="1"/>
          </p:cNvSpPr>
          <p:nvPr>
            <p:ph idx="1"/>
          </p:nvPr>
        </p:nvSpPr>
        <p:spPr>
          <a:xfrm>
            <a:off x="304800" y="1524000"/>
            <a:ext cx="8229600" cy="4530725"/>
          </a:xfrm>
        </p:spPr>
        <p:txBody>
          <a:bodyPr/>
          <a:lstStyle/>
          <a:p>
            <a:pPr eaLnBrk="1" hangingPunct="1"/>
            <a:endParaRPr lang="en-US" altLang="en-US" smtClean="0"/>
          </a:p>
        </p:txBody>
      </p:sp>
      <p:pic>
        <p:nvPicPr>
          <p:cNvPr id="189444" name="Picture 5" descr="0de3a2d37c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438400"/>
            <a:ext cx="590550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944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59D9320-EBB1-472C-94BA-523465385E0F}" type="slidenum">
              <a:rPr lang="en-US" altLang="en-US" sz="1400" smtClean="0"/>
              <a:pPr>
                <a:spcBef>
                  <a:spcPct val="0"/>
                </a:spcBef>
                <a:buFontTx/>
                <a:buNone/>
              </a:pPr>
              <a:t>129</a:t>
            </a:fld>
            <a:endParaRPr lang="en-US" altLang="en-US" sz="1400" smtClean="0"/>
          </a:p>
        </p:txBody>
      </p:sp>
      <p:sp>
        <p:nvSpPr>
          <p:cNvPr id="189446"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z="2800" b="1" smtClean="0">
                <a:solidFill>
                  <a:srgbClr val="FF9900"/>
                </a:solidFill>
              </a:rPr>
              <a:t>…information</a:t>
            </a:r>
            <a:r>
              <a:rPr lang="en-US" altLang="en-US" sz="2800" smtClean="0">
                <a:solidFill>
                  <a:srgbClr val="FF9900"/>
                </a:solidFill>
              </a:rPr>
              <a:t>  </a:t>
            </a:r>
            <a:r>
              <a:rPr lang="en-US" altLang="en-US" sz="2800" smtClean="0"/>
              <a:t> </a:t>
            </a:r>
          </a:p>
          <a:p>
            <a:pPr algn="ctr" eaLnBrk="1" hangingPunct="1">
              <a:buFont typeface="Wingdings" panose="05000000000000000000" pitchFamily="2" charset="2"/>
              <a:buNone/>
            </a:pPr>
            <a:r>
              <a:rPr lang="en-US" altLang="en-US" sz="2800" smtClean="0"/>
              <a:t>means-</a:t>
            </a:r>
          </a:p>
          <a:p>
            <a:pPr eaLnBrk="1" hangingPunct="1">
              <a:buFont typeface="Wingdings" panose="05000000000000000000" pitchFamily="2" charset="2"/>
              <a:buNone/>
            </a:pPr>
            <a:r>
              <a:rPr lang="en-US" altLang="en-US" sz="2800" smtClean="0"/>
              <a:t>information relating to any </a:t>
            </a:r>
            <a:r>
              <a:rPr lang="en-US" altLang="en-US" sz="2800" b="1" smtClean="0">
                <a:solidFill>
                  <a:srgbClr val="FF9900"/>
                </a:solidFill>
              </a:rPr>
              <a:t>private body</a:t>
            </a:r>
            <a:r>
              <a:rPr lang="en-US" altLang="en-US" sz="2800" b="1" smtClean="0"/>
              <a:t> </a:t>
            </a:r>
          </a:p>
          <a:p>
            <a:pPr eaLnBrk="1" hangingPunct="1">
              <a:buFont typeface="Wingdings" panose="05000000000000000000" pitchFamily="2" charset="2"/>
              <a:buNone/>
            </a:pPr>
            <a:r>
              <a:rPr lang="en-US" altLang="en-US" sz="2800" smtClean="0"/>
              <a:t>which can be accessed by a </a:t>
            </a:r>
            <a:r>
              <a:rPr lang="en-US" altLang="en-US" sz="2800" b="1" smtClean="0">
                <a:solidFill>
                  <a:srgbClr val="FF9900"/>
                </a:solidFill>
              </a:rPr>
              <a:t>public authority </a:t>
            </a:r>
          </a:p>
          <a:p>
            <a:pPr eaLnBrk="1" hangingPunct="1">
              <a:buFont typeface="Wingdings" panose="05000000000000000000" pitchFamily="2" charset="2"/>
              <a:buNone/>
            </a:pPr>
            <a:r>
              <a:rPr lang="en-US" altLang="en-US" sz="2800" smtClean="0">
                <a:solidFill>
                  <a:srgbClr val="FF0000"/>
                </a:solidFill>
              </a:rPr>
              <a:t>under any other law for the time being in force;</a:t>
            </a:r>
          </a:p>
          <a:p>
            <a:pPr eaLnBrk="1" hangingPunct="1">
              <a:buFont typeface="Wingdings" panose="05000000000000000000" pitchFamily="2" charset="2"/>
              <a:buNone/>
            </a:pPr>
            <a:endParaRPr lang="en-US" altLang="en-US" sz="2800" smtClean="0"/>
          </a:p>
          <a:p>
            <a:pPr eaLnBrk="1" hangingPunct="1">
              <a:buFont typeface="Wingdings" panose="05000000000000000000" pitchFamily="2" charset="2"/>
              <a:buNone/>
            </a:pPr>
            <a:r>
              <a:rPr lang="en-US" altLang="en-US" sz="2800" smtClean="0"/>
              <a:t>s.2(f)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3600" smtClean="0"/>
          </a:p>
        </p:txBody>
      </p:sp>
      <p:sp>
        <p:nvSpPr>
          <p:cNvPr id="2969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7D7C929-57D4-4A78-954D-05DD05F4A260}" type="slidenum">
              <a:rPr lang="en-US" altLang="en-US" sz="1400" smtClean="0"/>
              <a:pPr>
                <a:spcBef>
                  <a:spcPct val="0"/>
                </a:spcBef>
                <a:buFontTx/>
                <a:buNone/>
              </a:pPr>
              <a:t>13</a:t>
            </a:fld>
            <a:endParaRPr lang="en-US" altLang="en-US" sz="1400" smtClean="0"/>
          </a:p>
        </p:txBody>
      </p:sp>
      <p:sp>
        <p:nvSpPr>
          <p:cNvPr id="2970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457200" y="277813"/>
            <a:ext cx="8229600" cy="484187"/>
          </a:xfrm>
        </p:spPr>
        <p:txBody>
          <a:bodyPr/>
          <a:lstStyle/>
          <a:p>
            <a:pPr eaLnBrk="1" hangingPunct="1"/>
            <a:endParaRPr lang="en-US" altLang="en-US" sz="4000" smtClean="0"/>
          </a:p>
        </p:txBody>
      </p:sp>
      <p:sp>
        <p:nvSpPr>
          <p:cNvPr id="190467" name="Rectangle 3"/>
          <p:cNvSpPr>
            <a:spLocks noGrp="1" noChangeArrowheads="1"/>
          </p:cNvSpPr>
          <p:nvPr>
            <p:ph idx="1"/>
          </p:nvPr>
        </p:nvSpPr>
        <p:spPr>
          <a:xfrm>
            <a:off x="476250" y="755650"/>
            <a:ext cx="8229600" cy="5486400"/>
          </a:xfrm>
        </p:spPr>
        <p:txBody>
          <a:bodyPr/>
          <a:lstStyle/>
          <a:p>
            <a:pPr marL="609600" indent="-609600" eaLnBrk="1" hangingPunct="1">
              <a:lnSpc>
                <a:spcPct val="90000"/>
              </a:lnSpc>
              <a:buFont typeface="Wingdings" panose="05000000000000000000" pitchFamily="2" charset="2"/>
              <a:buNone/>
            </a:pPr>
            <a:r>
              <a:rPr lang="en-US" altLang="en-US" smtClean="0"/>
              <a:t>According to section 20 (1) the Penalties will only lie on the following grounds:</a:t>
            </a:r>
          </a:p>
          <a:p>
            <a:pPr marL="609600" indent="-609600" eaLnBrk="1" hangingPunct="1">
              <a:lnSpc>
                <a:spcPct val="90000"/>
              </a:lnSpc>
              <a:buFont typeface="Wingdings" panose="05000000000000000000" pitchFamily="2" charset="2"/>
              <a:buAutoNum type="arabicPeriod"/>
            </a:pPr>
            <a:r>
              <a:rPr lang="en-US" altLang="en-US" smtClean="0"/>
              <a:t>refusal to receive an application </a:t>
            </a:r>
          </a:p>
          <a:p>
            <a:pPr marL="609600" indent="-609600" eaLnBrk="1" hangingPunct="1">
              <a:lnSpc>
                <a:spcPct val="90000"/>
              </a:lnSpc>
              <a:buFont typeface="Wingdings" panose="05000000000000000000" pitchFamily="2" charset="2"/>
              <a:buAutoNum type="arabicPeriod"/>
            </a:pPr>
            <a:r>
              <a:rPr lang="en-US" altLang="en-US" smtClean="0"/>
              <a:t>delay in supply of information </a:t>
            </a:r>
          </a:p>
          <a:p>
            <a:pPr marL="609600" indent="-609600" eaLnBrk="1" hangingPunct="1">
              <a:lnSpc>
                <a:spcPct val="90000"/>
              </a:lnSpc>
              <a:buFont typeface="Wingdings" panose="05000000000000000000" pitchFamily="2" charset="2"/>
              <a:buAutoNum type="arabicPeriod"/>
            </a:pPr>
            <a:r>
              <a:rPr lang="en-US" altLang="en-US" smtClean="0"/>
              <a:t>Malafidely denied the request for information </a:t>
            </a:r>
          </a:p>
          <a:p>
            <a:pPr marL="609600" indent="-609600" eaLnBrk="1" hangingPunct="1">
              <a:lnSpc>
                <a:spcPct val="90000"/>
              </a:lnSpc>
              <a:buFont typeface="Wingdings" panose="05000000000000000000" pitchFamily="2" charset="2"/>
              <a:buAutoNum type="arabicPeriod"/>
            </a:pPr>
            <a:r>
              <a:rPr lang="en-US" altLang="en-US" smtClean="0"/>
              <a:t>knowingly giving incorrect, incomplete or misleading information; </a:t>
            </a:r>
          </a:p>
          <a:p>
            <a:pPr marL="609600" indent="-609600" eaLnBrk="1" hangingPunct="1">
              <a:lnSpc>
                <a:spcPct val="90000"/>
              </a:lnSpc>
              <a:buFont typeface="Wingdings" panose="05000000000000000000" pitchFamily="2" charset="2"/>
              <a:buAutoNum type="arabicPeriod"/>
            </a:pPr>
            <a:r>
              <a:rPr lang="en-US" altLang="en-US" smtClean="0"/>
              <a:t>destroyed information which is the subject of the request or obstruct in any manner in furnishing the information. </a:t>
            </a:r>
          </a:p>
        </p:txBody>
      </p:sp>
      <p:sp>
        <p:nvSpPr>
          <p:cNvPr id="19046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78C36CB-32FE-42DB-912A-BC47DA4366B6}" type="slidenum">
              <a:rPr lang="en-US" altLang="en-US" sz="1400" smtClean="0"/>
              <a:pPr>
                <a:spcBef>
                  <a:spcPct val="0"/>
                </a:spcBef>
                <a:buFontTx/>
                <a:buNone/>
              </a:pPr>
              <a:t>130</a:t>
            </a:fld>
            <a:endParaRPr lang="en-US" altLang="en-US" sz="1400" smtClean="0"/>
          </a:p>
        </p:txBody>
      </p:sp>
      <p:sp>
        <p:nvSpPr>
          <p:cNvPr id="190469"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457200" y="277813"/>
            <a:ext cx="8229600" cy="179387"/>
          </a:xfrm>
        </p:spPr>
        <p:txBody>
          <a:bodyPr/>
          <a:lstStyle/>
          <a:p>
            <a:pPr eaLnBrk="1" hangingPunct="1"/>
            <a:endParaRPr lang="en-US" altLang="en-US" sz="4000" smtClean="0"/>
          </a:p>
        </p:txBody>
      </p:sp>
      <p:sp>
        <p:nvSpPr>
          <p:cNvPr id="191491" name="Rectangle 3"/>
          <p:cNvSpPr>
            <a:spLocks noGrp="1" noChangeArrowheads="1"/>
          </p:cNvSpPr>
          <p:nvPr>
            <p:ph idx="1"/>
          </p:nvPr>
        </p:nvSpPr>
        <p:spPr>
          <a:xfrm>
            <a:off x="457200" y="533400"/>
            <a:ext cx="8382000" cy="6096000"/>
          </a:xfrm>
        </p:spPr>
        <p:txBody>
          <a:bodyPr/>
          <a:lstStyle/>
          <a:p>
            <a:pPr marL="609600" indent="-609600" eaLnBrk="1" hangingPunct="1">
              <a:lnSpc>
                <a:spcPct val="80000"/>
              </a:lnSpc>
              <a:buFont typeface="Wingdings" panose="05000000000000000000" pitchFamily="2" charset="2"/>
              <a:buNone/>
            </a:pPr>
            <a:r>
              <a:rPr lang="en-US" altLang="en-US" sz="2400" smtClean="0"/>
              <a:t>The following explanations, Reply, statements &amp; Comments furnished by the Public Information Officers (PIO) / Deemed PIO’s were accepted by the CIC during hearing as reasonable cause under RTI Act and </a:t>
            </a:r>
            <a:r>
              <a:rPr lang="en-US" altLang="en-US" sz="2400" smtClean="0">
                <a:solidFill>
                  <a:srgbClr val="0000FF"/>
                </a:solidFill>
              </a:rPr>
              <a:t>drops the penalty proceedings. </a:t>
            </a:r>
          </a:p>
          <a:p>
            <a:pPr marL="609600" indent="-609600" eaLnBrk="1" hangingPunct="1">
              <a:lnSpc>
                <a:spcPct val="80000"/>
              </a:lnSpc>
              <a:buFont typeface="Wingdings" panose="05000000000000000000" pitchFamily="2" charset="2"/>
              <a:buAutoNum type="arabicPeriod"/>
            </a:pPr>
            <a:r>
              <a:rPr lang="en-US" altLang="en-US" sz="2400" smtClean="0"/>
              <a:t>The custodies of the information stated that he had denied the information with the approval of his administrative head. Since, the information was denied under the directions of the Administrative Head, the commission exonerates him from levy of penalty. [CIC/OK/C/2006/00139 dated, 6th November, 2007] </a:t>
            </a:r>
          </a:p>
          <a:p>
            <a:pPr marL="609600" indent="-609600" eaLnBrk="1" hangingPunct="1">
              <a:lnSpc>
                <a:spcPct val="80000"/>
              </a:lnSpc>
              <a:buFont typeface="Wingdings" panose="05000000000000000000" pitchFamily="2" charset="2"/>
              <a:buAutoNum type="arabicPeriod"/>
            </a:pPr>
            <a:r>
              <a:rPr lang="en-US" altLang="en-US" sz="2400" smtClean="0"/>
              <a:t>The PIO submitted that the delay was caused because he had to collect the information from several departments.  [CIC/OK/A/2006/00839 dated, 29th September, 2008] </a:t>
            </a:r>
          </a:p>
          <a:p>
            <a:pPr marL="609600" indent="-609600" eaLnBrk="1" hangingPunct="1">
              <a:lnSpc>
                <a:spcPct val="80000"/>
              </a:lnSpc>
              <a:buFont typeface="Wingdings" panose="05000000000000000000" pitchFamily="2" charset="2"/>
              <a:buAutoNum type="arabicPeriod"/>
            </a:pPr>
            <a:r>
              <a:rPr lang="en-US" altLang="en-US" sz="2400" smtClean="0"/>
              <a:t>The Commission taken lenient view on the number of days the PIO was temporary duty at different places during the delayed period. [ CIC/OK/C/2006/00 147 dated, 01st March, 2007] </a:t>
            </a:r>
          </a:p>
        </p:txBody>
      </p:sp>
      <p:sp>
        <p:nvSpPr>
          <p:cNvPr id="19149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20C200D-A1D3-4E94-9A81-2D8B68E6755D}" type="slidenum">
              <a:rPr lang="en-US" altLang="en-US" sz="1400" smtClean="0"/>
              <a:pPr>
                <a:spcBef>
                  <a:spcPct val="0"/>
                </a:spcBef>
                <a:buFontTx/>
                <a:buNone/>
              </a:pPr>
              <a:t>131</a:t>
            </a:fld>
            <a:endParaRPr lang="en-US" altLang="en-US" sz="1400" smtClean="0"/>
          </a:p>
        </p:txBody>
      </p:sp>
      <p:sp>
        <p:nvSpPr>
          <p:cNvPr id="191493" name="Footer Placeholder 4"/>
          <p:cNvSpPr>
            <a:spLocks noGrp="1"/>
          </p:cNvSpPr>
          <p:nvPr>
            <p:ph type="ftr" sz="quarter" idx="11"/>
          </p:nvPr>
        </p:nvSpPr>
        <p:spPr>
          <a:xfrm>
            <a:off x="3124200" y="6477000"/>
            <a:ext cx="34290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457200" y="457200"/>
            <a:ext cx="8229600" cy="1143000"/>
          </a:xfrm>
        </p:spPr>
        <p:txBody>
          <a:bodyPr/>
          <a:lstStyle/>
          <a:p>
            <a:pPr eaLnBrk="1" hangingPunct="1"/>
            <a:r>
              <a:rPr lang="en-US" altLang="en-US" sz="4000" b="1" smtClean="0"/>
              <a:t>Give opportunity of hearing during appeal</a:t>
            </a:r>
            <a:br>
              <a:rPr lang="en-US" altLang="en-US" sz="4000" b="1" smtClean="0"/>
            </a:br>
            <a:endParaRPr lang="en-US" altLang="en-US" sz="4000" b="1" smtClean="0"/>
          </a:p>
        </p:txBody>
      </p:sp>
      <p:sp>
        <p:nvSpPr>
          <p:cNvPr id="192515" name="Rectangle 3"/>
          <p:cNvSpPr>
            <a:spLocks noGrp="1" noChangeArrowheads="1"/>
          </p:cNvSpPr>
          <p:nvPr>
            <p:ph idx="1"/>
          </p:nvPr>
        </p:nvSpPr>
        <p:spPr>
          <a:xfrm>
            <a:off x="457200" y="1600200"/>
            <a:ext cx="8305800" cy="4800600"/>
          </a:xfrm>
        </p:spPr>
        <p:txBody>
          <a:bodyPr/>
          <a:lstStyle/>
          <a:p>
            <a:pPr eaLnBrk="1" hangingPunct="1"/>
            <a:r>
              <a:rPr lang="en-US" altLang="en-US" sz="2800" smtClean="0"/>
              <a:t>Central Information Commission in one of the decision opined that “as far as possible give the appellant including the third party, if any, an opportunity of hearing specially if he so requests, without forgetting that the essence of RTI Act is to provide complete, correct and timely information to the appellant.” </a:t>
            </a:r>
          </a:p>
          <a:p>
            <a:pPr algn="ctr" eaLnBrk="1" hangingPunct="1">
              <a:buFont typeface="Wingdings" panose="05000000000000000000" pitchFamily="2" charset="2"/>
              <a:buNone/>
            </a:pPr>
            <a:r>
              <a:rPr lang="en-US" altLang="en-US" sz="2800" smtClean="0"/>
              <a:t>   (File No.CIC/BS/A/2014/000291/6758,          dt.14-01-2015)</a:t>
            </a:r>
          </a:p>
        </p:txBody>
      </p:sp>
      <p:sp>
        <p:nvSpPr>
          <p:cNvPr id="19251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4D41EE8-9DD6-4F58-91F8-C6BD732EA0FE}" type="slidenum">
              <a:rPr lang="en-US" altLang="en-US" sz="1400" smtClean="0"/>
              <a:pPr>
                <a:spcBef>
                  <a:spcPct val="0"/>
                </a:spcBef>
                <a:buFontTx/>
                <a:buNone/>
              </a:pPr>
              <a:t>132</a:t>
            </a:fld>
            <a:endParaRPr lang="en-US" altLang="en-US" sz="1400" smtClean="0"/>
          </a:p>
        </p:txBody>
      </p:sp>
      <p:sp>
        <p:nvSpPr>
          <p:cNvPr id="19251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eaLnBrk="1" hangingPunct="1"/>
            <a:r>
              <a:rPr lang="en-US" altLang="en-US" sz="4000" b="1" smtClean="0"/>
              <a:t>RTI is my hobby</a:t>
            </a:r>
            <a:br>
              <a:rPr lang="en-US" altLang="en-US" sz="4000" b="1" smtClean="0"/>
            </a:br>
            <a:endParaRPr lang="en-US" altLang="en-US" sz="4000" b="1" smtClean="0"/>
          </a:p>
        </p:txBody>
      </p:sp>
      <p:sp>
        <p:nvSpPr>
          <p:cNvPr id="193539" name="Rectangle 3"/>
          <p:cNvSpPr>
            <a:spLocks noGrp="1" noChangeArrowheads="1"/>
          </p:cNvSpPr>
          <p:nvPr>
            <p:ph idx="1"/>
          </p:nvPr>
        </p:nvSpPr>
        <p:spPr/>
        <p:txBody>
          <a:bodyPr/>
          <a:lstStyle/>
          <a:p>
            <a:pPr marL="609600" indent="-609600" eaLnBrk="1" hangingPunct="1">
              <a:buFont typeface="Wingdings" panose="05000000000000000000" pitchFamily="2" charset="2"/>
              <a:buNone/>
            </a:pPr>
            <a:endParaRPr lang="en-US" altLang="en-US" smtClean="0"/>
          </a:p>
        </p:txBody>
      </p:sp>
      <p:pic>
        <p:nvPicPr>
          <p:cNvPr id="193540" name="Picture 5" descr="rti-is-my-hobb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362200"/>
            <a:ext cx="3810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354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AB23C35-E407-4CB9-A5E7-EF9C704AAAE4}" type="slidenum">
              <a:rPr lang="en-US" altLang="en-US" sz="1400" smtClean="0"/>
              <a:pPr>
                <a:spcBef>
                  <a:spcPct val="0"/>
                </a:spcBef>
                <a:buFontTx/>
                <a:buNone/>
              </a:pPr>
              <a:t>133</a:t>
            </a:fld>
            <a:endParaRPr lang="en-US" altLang="en-US" sz="1400" smtClean="0"/>
          </a:p>
        </p:txBody>
      </p:sp>
      <p:sp>
        <p:nvSpPr>
          <p:cNvPr id="193542"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94563" name="Rectangle 3"/>
          <p:cNvSpPr>
            <a:spLocks noGrp="1" noChangeArrowheads="1"/>
          </p:cNvSpPr>
          <p:nvPr>
            <p:ph idx="1"/>
          </p:nvPr>
        </p:nvSpPr>
        <p:spPr>
          <a:xfrm>
            <a:off x="511175" y="796925"/>
            <a:ext cx="8229600" cy="5486400"/>
          </a:xfrm>
        </p:spPr>
        <p:txBody>
          <a:bodyPr/>
          <a:lstStyle/>
          <a:p>
            <a:pPr eaLnBrk="1" hangingPunct="1">
              <a:lnSpc>
                <a:spcPct val="90000"/>
              </a:lnSpc>
            </a:pPr>
            <a:r>
              <a:rPr lang="en-US" altLang="en-US" smtClean="0"/>
              <a:t>Earlier, </a:t>
            </a:r>
            <a:r>
              <a:rPr lang="en-US" altLang="en-US" b="1" smtClean="0">
                <a:solidFill>
                  <a:srgbClr val="FF3300"/>
                </a:solidFill>
              </a:rPr>
              <a:t>the RTI applicant has filed 11 applications with 15 to 23 points each related to log books of the Government and Private vehicles of Prasar Bharti, Hissar.</a:t>
            </a:r>
            <a:r>
              <a:rPr lang="en-US" altLang="en-US" smtClean="0"/>
              <a:t> When CIC asked why this information is required and what is the public interest involved in such RTI, the applicant stated that he is posted in Agriculture university Haryana and asking such information from All India Radio is his hobby and there is no public interest but only his personal interest. </a:t>
            </a:r>
          </a:p>
        </p:txBody>
      </p:sp>
      <p:sp>
        <p:nvSpPr>
          <p:cNvPr id="19456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2D69E2D-D78F-4BA8-886F-D25DD7BEF042}" type="slidenum">
              <a:rPr lang="en-US" altLang="en-US" sz="1400" smtClean="0"/>
              <a:pPr>
                <a:spcBef>
                  <a:spcPct val="0"/>
                </a:spcBef>
                <a:buFontTx/>
                <a:buNone/>
              </a:pPr>
              <a:t>134</a:t>
            </a:fld>
            <a:endParaRPr lang="en-US" altLang="en-US" sz="1400" smtClean="0"/>
          </a:p>
        </p:txBody>
      </p:sp>
      <p:sp>
        <p:nvSpPr>
          <p:cNvPr id="19456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95587" name="Rectangle 3"/>
          <p:cNvSpPr>
            <a:spLocks noGrp="1" noChangeArrowheads="1"/>
          </p:cNvSpPr>
          <p:nvPr>
            <p:ph idx="1"/>
          </p:nvPr>
        </p:nvSpPr>
        <p:spPr>
          <a:xfrm>
            <a:off x="457200" y="914400"/>
            <a:ext cx="8229600" cy="5715000"/>
          </a:xfrm>
        </p:spPr>
        <p:txBody>
          <a:bodyPr/>
          <a:lstStyle/>
          <a:p>
            <a:pPr eaLnBrk="1" hangingPunct="1"/>
            <a:r>
              <a:rPr lang="en-US" altLang="en-US" sz="2800" smtClean="0"/>
              <a:t>CIC came heavily on to the applicant and stated that </a:t>
            </a:r>
            <a:r>
              <a:rPr lang="en-US" altLang="en-US" sz="2800" b="1" smtClean="0">
                <a:solidFill>
                  <a:srgbClr val="FF3300"/>
                </a:solidFill>
              </a:rPr>
              <a:t>such hobby of filing RTI without any public interest causes loss of both time and energy of the Government and it causes disproportionate diversion of the resources of the public authority.</a:t>
            </a:r>
            <a:r>
              <a:rPr lang="en-US" altLang="en-US" sz="2800" smtClean="0"/>
              <a:t> (</a:t>
            </a:r>
            <a:r>
              <a:rPr lang="en-US" altLang="en-US" sz="2800" smtClean="0">
                <a:hlinkClick r:id="rId2" tooltip="RTI Act 2005"/>
              </a:rPr>
              <a:t>Clause 7 (9) of the RTI Act 2005</a:t>
            </a:r>
            <a:r>
              <a:rPr lang="en-US" altLang="en-US" sz="2800" smtClean="0"/>
              <a:t>) </a:t>
            </a:r>
          </a:p>
          <a:p>
            <a:pPr eaLnBrk="1" hangingPunct="1"/>
            <a:r>
              <a:rPr lang="en-US" altLang="en-US" sz="2800" smtClean="0"/>
              <a:t>CIC warned the applicant not to waste time and resources of the public authority, or else Central Information Commission shall not take cognizance of such appeal or complaint. </a:t>
            </a:r>
          </a:p>
          <a:p>
            <a:pPr eaLnBrk="1" hangingPunct="1">
              <a:buFont typeface="Wingdings" panose="05000000000000000000" pitchFamily="2" charset="2"/>
              <a:buNone/>
            </a:pPr>
            <a:endParaRPr lang="en-US" altLang="en-US" sz="2800" smtClean="0"/>
          </a:p>
        </p:txBody>
      </p:sp>
      <p:sp>
        <p:nvSpPr>
          <p:cNvPr id="19558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76E69A2-727A-48BD-A2D7-893A810C0E5B}" type="slidenum">
              <a:rPr lang="en-US" altLang="en-US" sz="1400" smtClean="0"/>
              <a:pPr>
                <a:spcBef>
                  <a:spcPct val="0"/>
                </a:spcBef>
                <a:buFontTx/>
                <a:buNone/>
              </a:pPr>
              <a:t>135</a:t>
            </a:fld>
            <a:endParaRPr lang="en-US" altLang="en-US" sz="1400" smtClean="0"/>
          </a:p>
        </p:txBody>
      </p:sp>
      <p:sp>
        <p:nvSpPr>
          <p:cNvPr id="19558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152400" y="152400"/>
            <a:ext cx="8839200" cy="1981200"/>
          </a:xfrm>
        </p:spPr>
        <p:txBody>
          <a:bodyPr/>
          <a:lstStyle/>
          <a:p>
            <a:pPr eaLnBrk="1" hangingPunct="1"/>
            <a:r>
              <a:rPr lang="en-US" altLang="en-US" sz="2800" b="1" smtClean="0"/>
              <a:t>Vexatious and frivolous RTI are ground of denial</a:t>
            </a:r>
            <a:r>
              <a:rPr lang="en-US" altLang="en-US" sz="4000" b="1" smtClean="0"/>
              <a:t/>
            </a:r>
            <a:br>
              <a:rPr lang="en-US" altLang="en-US" sz="4000" b="1" smtClean="0"/>
            </a:br>
            <a:r>
              <a:rPr lang="en-US" altLang="en-US" sz="2800" b="1" smtClean="0"/>
              <a:t>F.No.CIC/DS/A/2013/001038-YA</a:t>
            </a:r>
            <a:br>
              <a:rPr lang="en-US" altLang="en-US" sz="2800" b="1" smtClean="0"/>
            </a:br>
            <a:r>
              <a:rPr lang="en-US" altLang="en-US" sz="2800" b="1" smtClean="0"/>
              <a:t>F.No.CIC/DS/A/2013/001079-YA</a:t>
            </a:r>
            <a:br>
              <a:rPr lang="en-US" altLang="en-US" sz="2800" b="1" smtClean="0"/>
            </a:br>
            <a:r>
              <a:rPr lang="en-US" altLang="en-US" sz="2800" b="1" smtClean="0"/>
              <a:t>F.No.CIC/DS/A/2013/001039-YA</a:t>
            </a:r>
          </a:p>
        </p:txBody>
      </p:sp>
      <p:sp>
        <p:nvSpPr>
          <p:cNvPr id="196611" name="Rectangle 3"/>
          <p:cNvSpPr>
            <a:spLocks noGrp="1" noChangeArrowheads="1"/>
          </p:cNvSpPr>
          <p:nvPr>
            <p:ph idx="1"/>
          </p:nvPr>
        </p:nvSpPr>
        <p:spPr>
          <a:xfrm>
            <a:off x="533400" y="2193925"/>
            <a:ext cx="8229600" cy="3886200"/>
          </a:xfrm>
        </p:spPr>
        <p:txBody>
          <a:bodyPr/>
          <a:lstStyle/>
          <a:p>
            <a:pPr eaLnBrk="1" hangingPunct="1">
              <a:buFont typeface="Wingdings" panose="05000000000000000000" pitchFamily="2" charset="2"/>
              <a:buNone/>
            </a:pPr>
            <a:endParaRPr lang="en-US" altLang="en-US" smtClean="0"/>
          </a:p>
        </p:txBody>
      </p:sp>
      <p:pic>
        <p:nvPicPr>
          <p:cNvPr id="196612" name="Picture 5" descr="frivolous R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346325"/>
            <a:ext cx="56388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661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266E56C-B70A-4E7C-9887-0A745CEC3EEA}" type="slidenum">
              <a:rPr lang="en-US" altLang="en-US" sz="1400" smtClean="0"/>
              <a:pPr>
                <a:spcBef>
                  <a:spcPct val="0"/>
                </a:spcBef>
                <a:buFontTx/>
                <a:buNone/>
              </a:pPr>
              <a:t>136</a:t>
            </a:fld>
            <a:endParaRPr lang="en-US" altLang="en-US" sz="1400" smtClean="0"/>
          </a:p>
        </p:txBody>
      </p:sp>
      <p:sp>
        <p:nvSpPr>
          <p:cNvPr id="196614"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197635" name="Rectangle 3"/>
          <p:cNvSpPr>
            <a:spLocks noGrp="1" noChangeArrowheads="1"/>
          </p:cNvSpPr>
          <p:nvPr>
            <p:ph idx="1"/>
          </p:nvPr>
        </p:nvSpPr>
        <p:spPr>
          <a:xfrm>
            <a:off x="457200" y="457200"/>
            <a:ext cx="8305800" cy="6172200"/>
          </a:xfrm>
        </p:spPr>
        <p:txBody>
          <a:bodyPr/>
          <a:lstStyle/>
          <a:p>
            <a:pPr eaLnBrk="1" hangingPunct="1">
              <a:lnSpc>
                <a:spcPct val="80000"/>
              </a:lnSpc>
            </a:pPr>
            <a:r>
              <a:rPr lang="en-US" altLang="en-US" sz="2400" b="1" smtClean="0">
                <a:solidFill>
                  <a:srgbClr val="FF3300"/>
                </a:solidFill>
              </a:rPr>
              <a:t>After filing 30 applications on the same subject with different names but with the same handwriting,</a:t>
            </a:r>
            <a:r>
              <a:rPr lang="en-US" altLang="en-US" sz="2400" smtClean="0"/>
              <a:t> Central Information Commission came heavily by </a:t>
            </a:r>
            <a:r>
              <a:rPr lang="en-US" altLang="en-US" sz="2400" smtClean="0">
                <a:solidFill>
                  <a:srgbClr val="FF3300"/>
                </a:solidFill>
              </a:rPr>
              <a:t>warning to desist from misusing the provisions of the RTI Act for settling his personal scores with the respondent.</a:t>
            </a:r>
            <a:r>
              <a:rPr lang="en-US" altLang="en-US" sz="2400" smtClean="0"/>
              <a:t> CIC further stated that “In case the appellant continues to prefer RTI applications which are vexatious and frivolous in nature with a view to disproportionately divert the resources of the public authority, then the PIO will be free to deny information under the provisions of </a:t>
            </a:r>
            <a:r>
              <a:rPr lang="en-US" altLang="en-US" sz="2400" smtClean="0">
                <a:hlinkClick r:id="rId2" tooltip="RTI Act 2005"/>
              </a:rPr>
              <a:t>section 7 (9) of the Act</a:t>
            </a:r>
            <a:r>
              <a:rPr lang="en-US" altLang="en-US" sz="2400" smtClean="0"/>
              <a:t>.” </a:t>
            </a:r>
          </a:p>
          <a:p>
            <a:pPr eaLnBrk="1" hangingPunct="1">
              <a:lnSpc>
                <a:spcPct val="80000"/>
              </a:lnSpc>
            </a:pPr>
            <a:endParaRPr lang="en-US" altLang="en-US" sz="2400" smtClean="0"/>
          </a:p>
          <a:p>
            <a:pPr eaLnBrk="1" hangingPunct="1">
              <a:lnSpc>
                <a:spcPct val="80000"/>
              </a:lnSpc>
              <a:buFont typeface="Wingdings" panose="05000000000000000000" pitchFamily="2" charset="2"/>
              <a:buNone/>
            </a:pPr>
            <a:r>
              <a:rPr lang="en-US" altLang="en-US" sz="2400" smtClean="0"/>
              <a:t>    “It is certain that this variety of the vexatious and frivolous petitions is not going to serve the interest of the Right to Information, the self-serving, pious protestations of serial petitioners such as this one notwithstanding. “</a:t>
            </a:r>
          </a:p>
          <a:p>
            <a:pPr eaLnBrk="1" hangingPunct="1">
              <a:lnSpc>
                <a:spcPct val="80000"/>
              </a:lnSpc>
              <a:buFont typeface="Wingdings" panose="05000000000000000000" pitchFamily="2" charset="2"/>
              <a:buNone/>
            </a:pPr>
            <a:endParaRPr lang="en-US" altLang="en-US" sz="2400" smtClean="0"/>
          </a:p>
          <a:p>
            <a:pPr eaLnBrk="1" hangingPunct="1">
              <a:lnSpc>
                <a:spcPct val="80000"/>
              </a:lnSpc>
              <a:buFont typeface="Wingdings" panose="05000000000000000000" pitchFamily="2" charset="2"/>
              <a:buNone/>
            </a:pPr>
            <a:r>
              <a:rPr lang="en-US" altLang="en-US" sz="2400" smtClean="0"/>
              <a:t>   The citation is available here: </a:t>
            </a:r>
            <a:r>
              <a:rPr lang="en-US" altLang="en-US" sz="2400" smtClean="0">
                <a:hlinkClick r:id="rId3" tooltip="CIC Decision"/>
              </a:rPr>
              <a:t>Sh. R.K. Chauhan &amp; Sh. N. Singh Vs NDMC</a:t>
            </a:r>
            <a:r>
              <a:rPr lang="en-US" altLang="en-US" sz="2400" smtClean="0"/>
              <a:t> </a:t>
            </a:r>
          </a:p>
        </p:txBody>
      </p:sp>
      <p:sp>
        <p:nvSpPr>
          <p:cNvPr id="1976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C9BCBAB-4375-47ED-BCF4-25973C6DE704}" type="slidenum">
              <a:rPr lang="en-US" altLang="en-US" sz="1400" smtClean="0"/>
              <a:pPr>
                <a:spcBef>
                  <a:spcPct val="0"/>
                </a:spcBef>
                <a:buFontTx/>
                <a:buNone/>
              </a:pPr>
              <a:t>137</a:t>
            </a:fld>
            <a:endParaRPr lang="en-US" altLang="en-US" sz="1400" smtClean="0"/>
          </a:p>
        </p:txBody>
      </p:sp>
      <p:sp>
        <p:nvSpPr>
          <p:cNvPr id="197637"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457200" y="277813"/>
            <a:ext cx="8229600" cy="1550987"/>
          </a:xfrm>
        </p:spPr>
        <p:txBody>
          <a:bodyPr/>
          <a:lstStyle/>
          <a:p>
            <a:pPr eaLnBrk="1" hangingPunct="1"/>
            <a:r>
              <a:rPr lang="en-US" altLang="en-US" sz="4000" b="1" smtClean="0"/>
              <a:t>Fight of a bold officer against abuse of RTI</a:t>
            </a:r>
            <a:br>
              <a:rPr lang="en-US" altLang="en-US" sz="4000" b="1" smtClean="0"/>
            </a:br>
            <a:endParaRPr lang="en-US" altLang="en-US" sz="4000" b="1" smtClean="0"/>
          </a:p>
        </p:txBody>
      </p:sp>
      <p:sp>
        <p:nvSpPr>
          <p:cNvPr id="198659" name="Rectangle 3"/>
          <p:cNvSpPr>
            <a:spLocks noGrp="1" noChangeArrowheads="1"/>
          </p:cNvSpPr>
          <p:nvPr>
            <p:ph idx="1"/>
          </p:nvPr>
        </p:nvSpPr>
        <p:spPr>
          <a:xfrm>
            <a:off x="457200" y="1828800"/>
            <a:ext cx="8229600" cy="4302125"/>
          </a:xfrm>
        </p:spPr>
        <p:txBody>
          <a:bodyPr/>
          <a:lstStyle/>
          <a:p>
            <a:pPr eaLnBrk="1" hangingPunct="1"/>
            <a:endParaRPr lang="en-US" altLang="en-US" smtClean="0"/>
          </a:p>
        </p:txBody>
      </p:sp>
      <p:pic>
        <p:nvPicPr>
          <p:cNvPr id="198660" name="Picture 5" descr="fight against rti activi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852613"/>
            <a:ext cx="56388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866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76211F1-A8F7-4A96-855F-8D914BCAEAE7}" type="slidenum">
              <a:rPr lang="en-US" altLang="en-US" sz="1400" smtClean="0"/>
              <a:pPr>
                <a:spcBef>
                  <a:spcPct val="0"/>
                </a:spcBef>
                <a:buFontTx/>
                <a:buNone/>
              </a:pPr>
              <a:t>138</a:t>
            </a:fld>
            <a:endParaRPr lang="en-US" altLang="en-US" sz="1400" smtClean="0"/>
          </a:p>
        </p:txBody>
      </p:sp>
      <p:sp>
        <p:nvSpPr>
          <p:cNvPr id="198662" name="Footer Placeholder 4"/>
          <p:cNvSpPr>
            <a:spLocks noGrp="1"/>
          </p:cNvSpPr>
          <p:nvPr>
            <p:ph type="ftr" sz="quarter" idx="11"/>
          </p:nvPr>
        </p:nvSpPr>
        <p:spPr>
          <a:xfrm>
            <a:off x="3124200" y="6245225"/>
            <a:ext cx="365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99683" name="Rectangle 3"/>
          <p:cNvSpPr>
            <a:spLocks noGrp="1" noChangeArrowheads="1"/>
          </p:cNvSpPr>
          <p:nvPr>
            <p:ph idx="1"/>
          </p:nvPr>
        </p:nvSpPr>
        <p:spPr>
          <a:xfrm>
            <a:off x="457200" y="914400"/>
            <a:ext cx="8229600" cy="5216525"/>
          </a:xfrm>
        </p:spPr>
        <p:txBody>
          <a:bodyPr/>
          <a:lstStyle/>
          <a:p>
            <a:pPr eaLnBrk="1" hangingPunct="1"/>
            <a:r>
              <a:rPr lang="en-US" altLang="en-US" smtClean="0"/>
              <a:t>Central Information Commission gave a title to the decision in which CPIO steadfast fought against the disgruntled employee, who blatantly misused RTI, subverted process of law with malicious intentions as Fight of a bold officer against abuse of RTI and directed the Public Authority to place this order in their official website under the heading ‘</a:t>
            </a:r>
            <a:r>
              <a:rPr lang="en-US" altLang="en-US" b="1" smtClean="0"/>
              <a:t>Fight of a bold officer against abuse of RTI</a:t>
            </a:r>
            <a:r>
              <a:rPr lang="en-US" altLang="en-US" smtClean="0"/>
              <a:t>’ </a:t>
            </a:r>
          </a:p>
        </p:txBody>
      </p:sp>
      <p:sp>
        <p:nvSpPr>
          <p:cNvPr id="1996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31B6F9F-2EBB-4829-A43A-0C7FDE59E418}" type="slidenum">
              <a:rPr lang="en-US" altLang="en-US" sz="1400" smtClean="0"/>
              <a:pPr>
                <a:spcBef>
                  <a:spcPct val="0"/>
                </a:spcBef>
                <a:buFontTx/>
                <a:buNone/>
              </a:pPr>
              <a:t>139</a:t>
            </a:fld>
            <a:endParaRPr lang="en-US" altLang="en-US" sz="1400" smtClean="0"/>
          </a:p>
        </p:txBody>
      </p:sp>
      <p:sp>
        <p:nvSpPr>
          <p:cNvPr id="19968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457200" y="457200"/>
            <a:ext cx="8229600" cy="5673725"/>
          </a:xfrm>
        </p:spPr>
        <p:txBody>
          <a:bodyPr/>
          <a:lstStyle/>
          <a:p>
            <a:pPr marL="577850" indent="-577850" algn="ctr" eaLnBrk="1" hangingPunct="1">
              <a:buFont typeface="Wingdings" panose="05000000000000000000" pitchFamily="2" charset="2"/>
              <a:buNone/>
            </a:pPr>
            <a:r>
              <a:rPr lang="en-US" altLang="en-US" smtClean="0"/>
              <a:t> </a:t>
            </a:r>
            <a:r>
              <a:rPr lang="en-US" altLang="en-US" sz="2800" b="1" smtClean="0">
                <a:solidFill>
                  <a:srgbClr val="FF9900"/>
                </a:solidFill>
              </a:rPr>
              <a:t>right to information</a:t>
            </a:r>
          </a:p>
          <a:p>
            <a:pPr marL="577850" indent="-577850" algn="ctr" eaLnBrk="1" hangingPunct="1">
              <a:buFont typeface="Wingdings" panose="05000000000000000000" pitchFamily="2" charset="2"/>
              <a:buNone/>
            </a:pPr>
            <a:r>
              <a:rPr lang="en-US" altLang="en-US" sz="2800" smtClean="0"/>
              <a:t> means-</a:t>
            </a:r>
          </a:p>
          <a:p>
            <a:pPr marL="577850" indent="-577850" algn="ctr" eaLnBrk="1" hangingPunct="1">
              <a:buFont typeface="Wingdings" panose="05000000000000000000" pitchFamily="2" charset="2"/>
              <a:buNone/>
            </a:pPr>
            <a:r>
              <a:rPr lang="en-US" altLang="en-US" sz="2800" smtClean="0"/>
              <a:t> </a:t>
            </a:r>
          </a:p>
          <a:p>
            <a:pPr marL="577850" indent="-577850" algn="ctr" eaLnBrk="1" hangingPunct="1">
              <a:buFont typeface="Wingdings" panose="05000000000000000000" pitchFamily="2" charset="2"/>
              <a:buNone/>
            </a:pPr>
            <a:r>
              <a:rPr lang="en-US" altLang="en-US" sz="2800" smtClean="0"/>
              <a:t>the right to information </a:t>
            </a:r>
          </a:p>
          <a:p>
            <a:pPr marL="577850" indent="-577850" algn="ctr" eaLnBrk="1" hangingPunct="1">
              <a:buFont typeface="Wingdings" panose="05000000000000000000" pitchFamily="2" charset="2"/>
              <a:buNone/>
            </a:pPr>
            <a:r>
              <a:rPr lang="en-US" altLang="en-US" sz="2800" smtClean="0"/>
              <a:t>accessible under this Act</a:t>
            </a:r>
          </a:p>
          <a:p>
            <a:pPr marL="577850" indent="-577850" algn="ctr" eaLnBrk="1" hangingPunct="1">
              <a:buFont typeface="Wingdings" panose="05000000000000000000" pitchFamily="2" charset="2"/>
              <a:buNone/>
            </a:pPr>
            <a:r>
              <a:rPr lang="en-US" altLang="en-US" sz="2800" smtClean="0"/>
              <a:t> which is </a:t>
            </a:r>
            <a:r>
              <a:rPr lang="en-US" altLang="en-US" sz="2800" b="1" smtClean="0">
                <a:solidFill>
                  <a:srgbClr val="FF9900"/>
                </a:solidFill>
              </a:rPr>
              <a:t>held</a:t>
            </a:r>
            <a:r>
              <a:rPr lang="en-US" altLang="en-US" sz="2800" b="1" smtClean="0"/>
              <a:t> </a:t>
            </a:r>
            <a:r>
              <a:rPr lang="en-US" altLang="en-US" sz="2800" smtClean="0">
                <a:solidFill>
                  <a:srgbClr val="FF0000"/>
                </a:solidFill>
              </a:rPr>
              <a:t>by or </a:t>
            </a:r>
          </a:p>
          <a:p>
            <a:pPr marL="577850" indent="-577850" algn="ctr" eaLnBrk="1" hangingPunct="1">
              <a:buFont typeface="Wingdings" panose="05000000000000000000" pitchFamily="2" charset="2"/>
              <a:buNone/>
            </a:pPr>
            <a:r>
              <a:rPr lang="en-US" altLang="en-US" sz="2800" smtClean="0">
                <a:solidFill>
                  <a:srgbClr val="FF0000"/>
                </a:solidFill>
              </a:rPr>
              <a:t>under the </a:t>
            </a:r>
            <a:r>
              <a:rPr lang="en-US" altLang="en-US" sz="2800" b="1" smtClean="0">
                <a:solidFill>
                  <a:srgbClr val="FF9900"/>
                </a:solidFill>
              </a:rPr>
              <a:t>control </a:t>
            </a:r>
          </a:p>
          <a:p>
            <a:pPr marL="577850" indent="-577850" algn="ctr" eaLnBrk="1" hangingPunct="1">
              <a:buFont typeface="Wingdings" panose="05000000000000000000" pitchFamily="2" charset="2"/>
              <a:buNone/>
            </a:pPr>
            <a:r>
              <a:rPr lang="en-US" altLang="en-US" sz="2800" smtClean="0"/>
              <a:t>of </a:t>
            </a:r>
            <a:r>
              <a:rPr lang="en-US" altLang="en-US" sz="2800" smtClean="0">
                <a:solidFill>
                  <a:srgbClr val="0000FF"/>
                </a:solidFill>
              </a:rPr>
              <a:t>any public authority …</a:t>
            </a:r>
          </a:p>
          <a:p>
            <a:pPr marL="577850" indent="-577850" algn="ctr" eaLnBrk="1" hangingPunct="1">
              <a:buFont typeface="Wingdings" panose="05000000000000000000" pitchFamily="2" charset="2"/>
              <a:buNone/>
            </a:pPr>
            <a:endParaRPr lang="en-US" altLang="en-US" sz="2800" smtClean="0"/>
          </a:p>
          <a:p>
            <a:pPr marL="577850" indent="-577850" algn="ctr" eaLnBrk="1" hangingPunct="1">
              <a:buFont typeface="Wingdings" panose="05000000000000000000" pitchFamily="2" charset="2"/>
              <a:buNone/>
            </a:pPr>
            <a:r>
              <a:rPr lang="en-US" altLang="en-US" sz="2800" smtClean="0"/>
              <a:t>s.2(j) </a:t>
            </a:r>
          </a:p>
        </p:txBody>
      </p:sp>
      <p:sp>
        <p:nvSpPr>
          <p:cNvPr id="3072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FE05DDB-E213-4554-AC6D-004E63E45A0E}" type="slidenum">
              <a:rPr lang="en-US" altLang="en-US" sz="1400" smtClean="0"/>
              <a:pPr>
                <a:spcBef>
                  <a:spcPct val="0"/>
                </a:spcBef>
                <a:buFontTx/>
                <a:buNone/>
              </a:pPr>
              <a:t>14</a:t>
            </a:fld>
            <a:endParaRPr lang="en-US" altLang="en-US" sz="1400" smtClean="0"/>
          </a:p>
        </p:txBody>
      </p:sp>
      <p:sp>
        <p:nvSpPr>
          <p:cNvPr id="3072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200707" name="Rectangle 3"/>
          <p:cNvSpPr>
            <a:spLocks noGrp="1" noChangeArrowheads="1"/>
          </p:cNvSpPr>
          <p:nvPr>
            <p:ph idx="1"/>
          </p:nvPr>
        </p:nvSpPr>
        <p:spPr>
          <a:xfrm>
            <a:off x="457200" y="768350"/>
            <a:ext cx="8229600" cy="5715000"/>
          </a:xfrm>
        </p:spPr>
        <p:txBody>
          <a:bodyPr/>
          <a:lstStyle/>
          <a:p>
            <a:pPr eaLnBrk="1" hangingPunct="1">
              <a:lnSpc>
                <a:spcPct val="90000"/>
              </a:lnSpc>
            </a:pPr>
            <a:r>
              <a:rPr lang="en-US" altLang="en-US" sz="2800" smtClean="0"/>
              <a:t>Shri Sanjay Chaturvedi posted as a Principal &amp; APIO in the Govt. Sarvodaya Bal Vidyalaya Chirag Enclave, New Delhi submitted to CIC that </a:t>
            </a:r>
            <a:r>
              <a:rPr lang="en-US" altLang="en-US" sz="2800" smtClean="0">
                <a:solidFill>
                  <a:srgbClr val="FF3300"/>
                </a:solidFill>
              </a:rPr>
              <a:t>he is aggrieved with repeated RTI applications filed by Shri Ranjan Sharma (RTI Applicant) and the order passed by the Appellate Authority who allowed inspection of records and directed to provide the documents, free of cost.</a:t>
            </a:r>
            <a:r>
              <a:rPr lang="en-US" altLang="en-US" sz="2800" smtClean="0"/>
              <a:t> As the First Appellate Authority has no power to review its order once passed and communicated. CPIO being aggrieved with the decision of the First Appellate Authority, have approached Commission under </a:t>
            </a:r>
            <a:r>
              <a:rPr lang="en-US" altLang="en-US" sz="2800" smtClean="0">
                <a:hlinkClick r:id="rId2" tooltip="RTI Act 2005"/>
              </a:rPr>
              <a:t>Section 19 (3)</a:t>
            </a:r>
            <a:r>
              <a:rPr lang="en-US" altLang="en-US" sz="2800" smtClean="0"/>
              <a:t> of the Right to Information Act, 2005. </a:t>
            </a:r>
          </a:p>
        </p:txBody>
      </p:sp>
      <p:sp>
        <p:nvSpPr>
          <p:cNvPr id="20070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A065C7-69AE-4361-AEB2-3C4979F52003}" type="slidenum">
              <a:rPr lang="en-US" altLang="en-US" sz="1400" smtClean="0"/>
              <a:pPr>
                <a:spcBef>
                  <a:spcPct val="0"/>
                </a:spcBef>
                <a:buFontTx/>
                <a:buNone/>
              </a:pPr>
              <a:t>140</a:t>
            </a:fld>
            <a:endParaRPr lang="en-US" altLang="en-US" sz="1400" smtClean="0"/>
          </a:p>
        </p:txBody>
      </p:sp>
      <p:sp>
        <p:nvSpPr>
          <p:cNvPr id="200709" name="Footer Placeholder 4"/>
          <p:cNvSpPr>
            <a:spLocks noGrp="1"/>
          </p:cNvSpPr>
          <p:nvPr>
            <p:ph type="ftr" sz="quarter" idx="11"/>
          </p:nvPr>
        </p:nvSpPr>
        <p:spPr>
          <a:xfrm>
            <a:off x="3124200" y="6324600"/>
            <a:ext cx="34290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457200" y="277813"/>
            <a:ext cx="8229600" cy="103187"/>
          </a:xfrm>
        </p:spPr>
        <p:txBody>
          <a:bodyPr/>
          <a:lstStyle/>
          <a:p>
            <a:pPr eaLnBrk="1" hangingPunct="1"/>
            <a:endParaRPr lang="en-US" altLang="en-US" sz="4000" smtClean="0"/>
          </a:p>
        </p:txBody>
      </p:sp>
      <p:sp>
        <p:nvSpPr>
          <p:cNvPr id="201731" name="Rectangle 3"/>
          <p:cNvSpPr>
            <a:spLocks noGrp="1" noChangeArrowheads="1"/>
          </p:cNvSpPr>
          <p:nvPr>
            <p:ph idx="1"/>
          </p:nvPr>
        </p:nvSpPr>
        <p:spPr>
          <a:xfrm>
            <a:off x="460375" y="485775"/>
            <a:ext cx="8458200" cy="6019800"/>
          </a:xfrm>
        </p:spPr>
        <p:txBody>
          <a:bodyPr/>
          <a:lstStyle/>
          <a:p>
            <a:pPr eaLnBrk="1" hangingPunct="1">
              <a:lnSpc>
                <a:spcPct val="80000"/>
              </a:lnSpc>
            </a:pPr>
            <a:r>
              <a:rPr lang="en-US" altLang="en-US" sz="2800" smtClean="0">
                <a:solidFill>
                  <a:srgbClr val="FF3300"/>
                </a:solidFill>
              </a:rPr>
              <a:t>He stated that RTI Applicant, Shri Ranjan Sharma has been charge sheeted under Rule 14 of CCS(CCA) Rules, 1965 and he Shri Sanjay Chaturvedi (Appellant) was appointed as Inquiry Officer in the matter by the Department. Since the initiation of enquiry, a number of RTI applications have been filed seeking unrelated information which does not warrant any public interest in any way as the sole motive behind filing these RTI applications was just to harass him.</a:t>
            </a:r>
          </a:p>
          <a:p>
            <a:pPr eaLnBrk="1" hangingPunct="1">
              <a:lnSpc>
                <a:spcPct val="80000"/>
              </a:lnSpc>
            </a:pPr>
            <a:r>
              <a:rPr lang="en-US" altLang="en-US" sz="2800" smtClean="0"/>
              <a:t>The Commission on perusal of the documents on record and after hearing the Appellant was of the opinion that this was a clear case of harassing a sincere officer by Shri Ranjan Sharma though filing frivolous RTI applications against Shri Sanjay Chaturvedi for being an Inquiry Officer in the disciplinary case against Shri Ranjan Sharma.</a:t>
            </a:r>
          </a:p>
        </p:txBody>
      </p:sp>
      <p:sp>
        <p:nvSpPr>
          <p:cNvPr id="20173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489511D-363B-4313-AB5C-79A278062549}" type="slidenum">
              <a:rPr lang="en-US" altLang="en-US" sz="1400" smtClean="0"/>
              <a:pPr>
                <a:spcBef>
                  <a:spcPct val="0"/>
                </a:spcBef>
                <a:buFontTx/>
                <a:buNone/>
              </a:pPr>
              <a:t>141</a:t>
            </a:fld>
            <a:endParaRPr lang="en-US" altLang="en-US" sz="1400" smtClean="0"/>
          </a:p>
        </p:txBody>
      </p:sp>
      <p:sp>
        <p:nvSpPr>
          <p:cNvPr id="201733" name="Footer Placeholder 4"/>
          <p:cNvSpPr>
            <a:spLocks noGrp="1"/>
          </p:cNvSpPr>
          <p:nvPr>
            <p:ph type="ftr" sz="quarter" idx="11"/>
          </p:nvPr>
        </p:nvSpPr>
        <p:spPr>
          <a:xfrm>
            <a:off x="3124200" y="6505575"/>
            <a:ext cx="3352800"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202755" name="Rectangle 3"/>
          <p:cNvSpPr>
            <a:spLocks noGrp="1" noChangeArrowheads="1"/>
          </p:cNvSpPr>
          <p:nvPr>
            <p:ph idx="1"/>
          </p:nvPr>
        </p:nvSpPr>
        <p:spPr>
          <a:xfrm>
            <a:off x="457200" y="990600"/>
            <a:ext cx="8229600" cy="5140325"/>
          </a:xfrm>
        </p:spPr>
        <p:txBody>
          <a:bodyPr/>
          <a:lstStyle/>
          <a:p>
            <a:pPr eaLnBrk="1" hangingPunct="1">
              <a:lnSpc>
                <a:spcPct val="90000"/>
              </a:lnSpc>
            </a:pPr>
            <a:r>
              <a:rPr lang="en-US" altLang="en-US" smtClean="0"/>
              <a:t>The commission noted that the RTI Applicant had adopted a stratagem (trick) of contrivance (device) to delay the disciplinary proceedings and even went to the extent of threatening civil and criminal action against the inquiry officer.</a:t>
            </a:r>
          </a:p>
          <a:p>
            <a:pPr eaLnBrk="1" hangingPunct="1">
              <a:lnSpc>
                <a:spcPct val="90000"/>
              </a:lnSpc>
            </a:pPr>
            <a:endParaRPr lang="en-US" altLang="en-US" smtClean="0"/>
          </a:p>
          <a:p>
            <a:pPr eaLnBrk="1" hangingPunct="1">
              <a:lnSpc>
                <a:spcPct val="90000"/>
              </a:lnSpc>
              <a:buFont typeface="Wingdings" panose="05000000000000000000" pitchFamily="2" charset="2"/>
              <a:buNone/>
            </a:pPr>
            <a:r>
              <a:rPr lang="en-US" altLang="en-US" smtClean="0"/>
              <a:t>   </a:t>
            </a:r>
            <a:r>
              <a:rPr lang="en-US" altLang="en-US" smtClean="0">
                <a:hlinkClick r:id="rId2" tooltip="CIC Decision"/>
              </a:rPr>
              <a:t>Sanjay Chaturvedi Vs Ranjan Sharma  Citation number: CIC/AD/A/2013/001721­SA dated 4.7.2014 </a:t>
            </a:r>
            <a:endParaRPr lang="en-US" altLang="en-US" smtClean="0"/>
          </a:p>
        </p:txBody>
      </p:sp>
      <p:sp>
        <p:nvSpPr>
          <p:cNvPr id="2027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238FC64-3AF0-432F-A95A-A853D3E260F9}" type="slidenum">
              <a:rPr lang="en-US" altLang="en-US" sz="1400" smtClean="0"/>
              <a:pPr>
                <a:spcBef>
                  <a:spcPct val="0"/>
                </a:spcBef>
                <a:buFontTx/>
                <a:buNone/>
              </a:pPr>
              <a:t>142</a:t>
            </a:fld>
            <a:endParaRPr lang="en-US" altLang="en-US" sz="1400" smtClean="0"/>
          </a:p>
        </p:txBody>
      </p:sp>
      <p:sp>
        <p:nvSpPr>
          <p:cNvPr id="20275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457200" y="381000"/>
            <a:ext cx="8153400" cy="1627188"/>
          </a:xfrm>
        </p:spPr>
        <p:txBody>
          <a:bodyPr/>
          <a:lstStyle/>
          <a:p>
            <a:pPr eaLnBrk="1" hangingPunct="1"/>
            <a:r>
              <a:rPr lang="en-US" altLang="en-US" sz="4000" b="1" smtClean="0"/>
              <a:t>What satisfaction must be arrived at prior to disclosure of information to third party?</a:t>
            </a:r>
            <a:br>
              <a:rPr lang="en-US" altLang="en-US" sz="4000" b="1" smtClean="0"/>
            </a:br>
            <a:endParaRPr lang="en-US" altLang="en-US" sz="4000" b="1" smtClean="0"/>
          </a:p>
        </p:txBody>
      </p:sp>
      <p:sp>
        <p:nvSpPr>
          <p:cNvPr id="203779" name="Rectangle 3"/>
          <p:cNvSpPr>
            <a:spLocks noGrp="1" noChangeArrowheads="1"/>
          </p:cNvSpPr>
          <p:nvPr>
            <p:ph idx="1"/>
          </p:nvPr>
        </p:nvSpPr>
        <p:spPr>
          <a:xfrm>
            <a:off x="457200" y="1911350"/>
            <a:ext cx="8305800" cy="4572000"/>
          </a:xfrm>
        </p:spPr>
        <p:txBody>
          <a:bodyPr/>
          <a:lstStyle/>
          <a:p>
            <a:pPr eaLnBrk="1" hangingPunct="1">
              <a:lnSpc>
                <a:spcPct val="80000"/>
              </a:lnSpc>
            </a:pPr>
            <a:r>
              <a:rPr lang="en-US" altLang="en-US" sz="2800" dirty="0" smtClean="0"/>
              <a:t>If the profile of the person seeking Information, in light of other attending circumstances, leads to the construction that under the pretext of serving public interest, such</a:t>
            </a:r>
            <a:r>
              <a:rPr lang="en-US" altLang="en-US" sz="2800" b="1" dirty="0" smtClean="0"/>
              <a:t> </a:t>
            </a:r>
            <a:r>
              <a:rPr lang="en-US" altLang="en-US" sz="2800" b="1" dirty="0" smtClean="0">
                <a:solidFill>
                  <a:srgbClr val="FF3300"/>
                </a:solidFill>
              </a:rPr>
              <a:t>person is aiming to settle personal score against the third party, it cannot be said that public interest warrants disclosure of information to third party</a:t>
            </a:r>
            <a:r>
              <a:rPr lang="en-US" altLang="en-US" sz="2800" dirty="0" smtClean="0">
                <a:solidFill>
                  <a:srgbClr val="FF3300"/>
                </a:solidFill>
              </a:rPr>
              <a:t>.</a:t>
            </a:r>
            <a:r>
              <a:rPr lang="en-US" altLang="en-US" sz="2800" dirty="0" smtClean="0"/>
              <a:t> The Public Information Officer under </a:t>
            </a:r>
            <a:r>
              <a:rPr lang="en-US" altLang="en-US" sz="2800" dirty="0" smtClean="0">
                <a:hlinkClick r:id="rId2" tooltip="Right to Information Act 2005"/>
              </a:rPr>
              <a:t>Right to Information Act</a:t>
            </a:r>
            <a:r>
              <a:rPr lang="en-US" altLang="en-US" sz="2800" dirty="0" smtClean="0"/>
              <a:t>, </a:t>
            </a:r>
            <a:r>
              <a:rPr lang="en-US" altLang="en-US" sz="2800" dirty="0" smtClean="0">
                <a:solidFill>
                  <a:srgbClr val="FF3300"/>
                </a:solidFill>
              </a:rPr>
              <a:t>while dealing with the information relating to or supplied by the third party, has to constantly bear in mind that the RTI Act does not become a tool in the hands of a busy body to settle a personal score. </a:t>
            </a:r>
          </a:p>
        </p:txBody>
      </p:sp>
      <p:sp>
        <p:nvSpPr>
          <p:cNvPr id="20378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EDA0706-1B0B-45A0-898D-985068BBA1F9}" type="slidenum">
              <a:rPr lang="en-US" altLang="en-US" sz="1400" smtClean="0"/>
              <a:pPr>
                <a:spcBef>
                  <a:spcPct val="0"/>
                </a:spcBef>
                <a:buFontTx/>
                <a:buNone/>
              </a:pPr>
              <a:t>143</a:t>
            </a:fld>
            <a:endParaRPr lang="en-US" altLang="en-US" sz="1400" smtClean="0"/>
          </a:p>
        </p:txBody>
      </p:sp>
      <p:sp>
        <p:nvSpPr>
          <p:cNvPr id="203781" name="Footer Placeholder 4"/>
          <p:cNvSpPr>
            <a:spLocks noGrp="1"/>
          </p:cNvSpPr>
          <p:nvPr>
            <p:ph type="ftr" sz="quarter" idx="11"/>
          </p:nvPr>
        </p:nvSpPr>
        <p:spPr>
          <a:xfrm>
            <a:off x="3124200" y="6483350"/>
            <a:ext cx="3352800"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457200" y="277813"/>
            <a:ext cx="8229600" cy="179387"/>
          </a:xfrm>
        </p:spPr>
        <p:txBody>
          <a:bodyPr/>
          <a:lstStyle/>
          <a:p>
            <a:pPr eaLnBrk="1" hangingPunct="1"/>
            <a:endParaRPr lang="en-US" altLang="en-US" sz="4000" smtClean="0"/>
          </a:p>
        </p:txBody>
      </p:sp>
      <p:sp>
        <p:nvSpPr>
          <p:cNvPr id="204803" name="Rectangle 3"/>
          <p:cNvSpPr>
            <a:spLocks noGrp="1" noChangeArrowheads="1"/>
          </p:cNvSpPr>
          <p:nvPr>
            <p:ph idx="1"/>
          </p:nvPr>
        </p:nvSpPr>
        <p:spPr>
          <a:xfrm>
            <a:off x="457200" y="539750"/>
            <a:ext cx="8229600" cy="5943600"/>
          </a:xfrm>
        </p:spPr>
        <p:txBody>
          <a:bodyPr/>
          <a:lstStyle/>
          <a:p>
            <a:pPr eaLnBrk="1" hangingPunct="1">
              <a:lnSpc>
                <a:spcPct val="80000"/>
              </a:lnSpc>
            </a:pPr>
            <a:r>
              <a:rPr lang="en-US" altLang="en-US" sz="2800" dirty="0" smtClean="0"/>
              <a:t>The </a:t>
            </a:r>
            <a:r>
              <a:rPr lang="en-US" altLang="en-US" sz="2800" dirty="0" err="1" smtClean="0"/>
              <a:t>Hon’ble</a:t>
            </a:r>
            <a:r>
              <a:rPr lang="en-US" altLang="en-US" sz="2800" dirty="0" smtClean="0"/>
              <a:t> Supreme Court vide decision dated 13/12/20012 </a:t>
            </a:r>
            <a:r>
              <a:rPr lang="en-US" altLang="en-US" sz="2800" dirty="0" smtClean="0">
                <a:hlinkClick r:id="rId2" tooltip="RTI Docs- Case laws Supreme Court Decision"/>
              </a:rPr>
              <a:t>Bihar Public Service Commission vs. </a:t>
            </a:r>
            <a:r>
              <a:rPr lang="en-US" altLang="en-US" sz="2800" dirty="0" err="1" smtClean="0">
                <a:hlinkClick r:id="rId2" tooltip="RTI Docs- Case laws Supreme Court Decision"/>
              </a:rPr>
              <a:t>Sayyed</a:t>
            </a:r>
            <a:r>
              <a:rPr lang="en-US" altLang="en-US" sz="2800" dirty="0" smtClean="0">
                <a:hlinkClick r:id="rId2" tooltip="RTI Docs- Case laws Supreme Court Decision"/>
              </a:rPr>
              <a:t> </a:t>
            </a:r>
            <a:r>
              <a:rPr lang="en-US" altLang="en-US" sz="2800" dirty="0" err="1" smtClean="0">
                <a:hlinkClick r:id="rId2" tooltip="RTI Docs- Case laws Supreme Court Decision"/>
              </a:rPr>
              <a:t>Hussain</a:t>
            </a:r>
            <a:r>
              <a:rPr lang="en-US" altLang="en-US" sz="2800" dirty="0" smtClean="0">
                <a:hlinkClick r:id="rId2" tooltip="RTI Docs- Case laws Supreme Court Decision"/>
              </a:rPr>
              <a:t> Abbas Rizvi &amp; </a:t>
            </a:r>
            <a:r>
              <a:rPr lang="en-US" altLang="en-US" sz="2800" dirty="0" err="1" smtClean="0">
                <a:hlinkClick r:id="rId2" tooltip="RTI Docs- Case laws Supreme Court Decision"/>
              </a:rPr>
              <a:t>Anr</a:t>
            </a:r>
            <a:r>
              <a:rPr lang="en-US" altLang="en-US" sz="2800" dirty="0" smtClean="0"/>
              <a:t> [Civil appeal No. 9052 of 2012] has held that clause 8(1)(g) can come into play with any kind of relationship. </a:t>
            </a:r>
            <a:r>
              <a:rPr lang="en-US" altLang="en-US" sz="2800" dirty="0" smtClean="0">
                <a:solidFill>
                  <a:srgbClr val="FF3300"/>
                </a:solidFill>
              </a:rPr>
              <a:t>It requires that where the disclosure of such information which would endanger the life or physical safety of any person or identify the source of information or assistance given in confidence for law enforcement or security purpose, the information need not be provided. In other words if in the opinion of the concerned authority there is danger to life or possibility of danger to physical safety, the CPIO would be entitled to bring such case within the exemption of Section 8(1)(g) of the RTI Act. </a:t>
            </a:r>
          </a:p>
        </p:txBody>
      </p:sp>
      <p:sp>
        <p:nvSpPr>
          <p:cNvPr id="2048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E30D8B3-2343-4C4E-A81D-4140F99D5823}" type="slidenum">
              <a:rPr lang="en-US" altLang="en-US" sz="1400" smtClean="0"/>
              <a:pPr>
                <a:spcBef>
                  <a:spcPct val="0"/>
                </a:spcBef>
                <a:buFontTx/>
                <a:buNone/>
              </a:pPr>
              <a:t>144</a:t>
            </a:fld>
            <a:endParaRPr lang="en-US" altLang="en-US" sz="1400" smtClean="0"/>
          </a:p>
        </p:txBody>
      </p:sp>
      <p:sp>
        <p:nvSpPr>
          <p:cNvPr id="204805" name="Footer Placeholder 4"/>
          <p:cNvSpPr>
            <a:spLocks noGrp="1"/>
          </p:cNvSpPr>
          <p:nvPr>
            <p:ph type="ftr" sz="quarter" idx="11"/>
          </p:nvPr>
        </p:nvSpPr>
        <p:spPr>
          <a:xfrm>
            <a:off x="3124200" y="6324600"/>
            <a:ext cx="33528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457200" y="277813"/>
            <a:ext cx="8229600" cy="5284787"/>
          </a:xfrm>
        </p:spPr>
        <p:txBody>
          <a:bodyPr/>
          <a:lstStyle/>
          <a:p>
            <a:pPr eaLnBrk="1" hangingPunct="1"/>
            <a:r>
              <a:rPr lang="en-US" altLang="en-US" b="1" smtClean="0"/>
              <a:t>Important Decisions of CIC</a:t>
            </a:r>
            <a:br>
              <a:rPr lang="en-US" altLang="en-US" b="1" smtClean="0"/>
            </a:br>
            <a:endParaRPr lang="en-US" altLang="en-US" b="1" smtClean="0"/>
          </a:p>
        </p:txBody>
      </p:sp>
      <p:sp>
        <p:nvSpPr>
          <p:cNvPr id="205827" name="Rectangle 3"/>
          <p:cNvSpPr>
            <a:spLocks noGrp="1" noChangeArrowheads="1"/>
          </p:cNvSpPr>
          <p:nvPr>
            <p:ph idx="1"/>
          </p:nvPr>
        </p:nvSpPr>
        <p:spPr>
          <a:xfrm>
            <a:off x="457200" y="5791200"/>
            <a:ext cx="8229600" cy="339725"/>
          </a:xfrm>
        </p:spPr>
        <p:txBody>
          <a:bodyPr/>
          <a:lstStyle/>
          <a:p>
            <a:pPr eaLnBrk="1" hangingPunct="1">
              <a:lnSpc>
                <a:spcPct val="80000"/>
              </a:lnSpc>
            </a:pPr>
            <a:endParaRPr lang="en-US" altLang="en-US" sz="2000" smtClean="0"/>
          </a:p>
        </p:txBody>
      </p:sp>
      <p:sp>
        <p:nvSpPr>
          <p:cNvPr id="20582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88151-E8AB-4B91-8C45-B1BE9A08C31C}" type="slidenum">
              <a:rPr lang="en-US" altLang="en-US" sz="1400" smtClean="0"/>
              <a:pPr>
                <a:spcBef>
                  <a:spcPct val="0"/>
                </a:spcBef>
                <a:buFontTx/>
                <a:buNone/>
              </a:pPr>
              <a:t>145</a:t>
            </a:fld>
            <a:endParaRPr lang="en-US" altLang="en-US" sz="1400" smtClean="0"/>
          </a:p>
        </p:txBody>
      </p:sp>
      <p:sp>
        <p:nvSpPr>
          <p:cNvPr id="20582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pPr eaLnBrk="1" hangingPunct="1"/>
            <a:r>
              <a:rPr lang="en-US" altLang="en-US" smtClean="0"/>
              <a:t>Scope and Ambit of RTI Act </a:t>
            </a:r>
          </a:p>
        </p:txBody>
      </p:sp>
      <p:sp>
        <p:nvSpPr>
          <p:cNvPr id="204803" name="Rectangle 3"/>
          <p:cNvSpPr>
            <a:spLocks noGrp="1" noChangeArrowheads="1"/>
          </p:cNvSpPr>
          <p:nvPr>
            <p:ph idx="1"/>
          </p:nvPr>
        </p:nvSpPr>
        <p:spPr/>
        <p:txBody>
          <a:bodyPr/>
          <a:lstStyle/>
          <a:p>
            <a:pPr eaLnBrk="1" hangingPunct="1">
              <a:lnSpc>
                <a:spcPct val="90000"/>
              </a:lnSpc>
              <a:defRPr/>
            </a:pPr>
            <a:r>
              <a:rPr lang="en-US" dirty="0" smtClean="0">
                <a:solidFill>
                  <a:srgbClr val="0000FF"/>
                </a:solidFill>
              </a:rPr>
              <a:t>Try to limit the questions and scope of information. </a:t>
            </a:r>
            <a:r>
              <a:rPr lang="en-US" dirty="0" smtClean="0">
                <a:solidFill>
                  <a:srgbClr val="FF0000"/>
                </a:solidFill>
              </a:rPr>
              <a:t>It should not be so diverse and lengthy information which should appear to be designed only to put the public authorities under undue and uncalled for pressure. </a:t>
            </a:r>
          </a:p>
          <a:p>
            <a:pPr marL="0" indent="0" eaLnBrk="1" hangingPunct="1">
              <a:lnSpc>
                <a:spcPct val="90000"/>
              </a:lnSpc>
              <a:buFontTx/>
              <a:buNone/>
              <a:defRPr/>
            </a:pPr>
            <a:endParaRPr lang="en-US" dirty="0" smtClean="0"/>
          </a:p>
          <a:p>
            <a:pPr eaLnBrk="1" hangingPunct="1">
              <a:lnSpc>
                <a:spcPct val="90000"/>
              </a:lnSpc>
              <a:buFont typeface="Wingdings" panose="05000000000000000000" pitchFamily="2" charset="2"/>
              <a:buNone/>
              <a:defRPr/>
            </a:pPr>
            <a:r>
              <a:rPr lang="en-US" dirty="0" smtClean="0"/>
              <a:t>   Sh. A.P. </a:t>
            </a:r>
            <a:r>
              <a:rPr lang="en-US" dirty="0" err="1" smtClean="0"/>
              <a:t>Tripathi</a:t>
            </a:r>
            <a:r>
              <a:rPr lang="en-US" dirty="0" smtClean="0"/>
              <a:t> </a:t>
            </a:r>
            <a:r>
              <a:rPr lang="en-US" dirty="0" err="1" smtClean="0"/>
              <a:t>Vs</a:t>
            </a:r>
            <a:r>
              <a:rPr lang="en-US" dirty="0" smtClean="0"/>
              <a:t> IIT Delhi. (No CIC /OK /A/2006 /00655 </a:t>
            </a:r>
            <a:r>
              <a:rPr lang="en-US" dirty="0" err="1" smtClean="0"/>
              <a:t>dt.</a:t>
            </a:r>
            <a:r>
              <a:rPr lang="en-US" dirty="0" smtClean="0"/>
              <a:t> 28 March 2007) </a:t>
            </a:r>
          </a:p>
        </p:txBody>
      </p:sp>
      <p:sp>
        <p:nvSpPr>
          <p:cNvPr id="2068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711D7C3-6451-4DA6-81A0-134F1DFF19EC}" type="slidenum">
              <a:rPr lang="en-US" altLang="en-US" sz="1400" smtClean="0"/>
              <a:pPr>
                <a:spcBef>
                  <a:spcPct val="0"/>
                </a:spcBef>
                <a:buFontTx/>
                <a:buNone/>
              </a:pPr>
              <a:t>146</a:t>
            </a:fld>
            <a:endParaRPr lang="en-US" altLang="en-US" sz="1400" smtClean="0"/>
          </a:p>
        </p:txBody>
      </p:sp>
      <p:sp>
        <p:nvSpPr>
          <p:cNvPr id="20685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eaLnBrk="1" hangingPunct="1"/>
            <a:r>
              <a:rPr lang="en-US" altLang="en-US" sz="4000" smtClean="0"/>
              <a:t>Optimum use of limited fiscal resources </a:t>
            </a:r>
          </a:p>
        </p:txBody>
      </p:sp>
      <p:sp>
        <p:nvSpPr>
          <p:cNvPr id="207875" name="Rectangle 3"/>
          <p:cNvSpPr>
            <a:spLocks noGrp="1" noChangeArrowheads="1"/>
          </p:cNvSpPr>
          <p:nvPr>
            <p:ph idx="1"/>
          </p:nvPr>
        </p:nvSpPr>
        <p:spPr/>
        <p:txBody>
          <a:bodyPr/>
          <a:lstStyle/>
          <a:p>
            <a:pPr eaLnBrk="1" hangingPunct="1">
              <a:lnSpc>
                <a:spcPct val="90000"/>
              </a:lnSpc>
            </a:pPr>
            <a:r>
              <a:rPr lang="en-US" altLang="en-US" smtClean="0">
                <a:solidFill>
                  <a:srgbClr val="FF0000"/>
                </a:solidFill>
              </a:rPr>
              <a:t>The RTI Applicant should ask for specific information which should not cause enormous time and efforts to collect and furnish. </a:t>
            </a:r>
          </a:p>
          <a:p>
            <a:pPr eaLnBrk="1" hangingPunct="1">
              <a:lnSpc>
                <a:spcPct val="90000"/>
              </a:lnSpc>
            </a:pPr>
            <a:endParaRPr lang="en-US" altLang="en-US" smtClean="0"/>
          </a:p>
          <a:p>
            <a:pPr eaLnBrk="1" hangingPunct="1">
              <a:lnSpc>
                <a:spcPct val="90000"/>
              </a:lnSpc>
              <a:buFont typeface="Wingdings" panose="05000000000000000000" pitchFamily="2" charset="2"/>
              <a:buNone/>
            </a:pPr>
            <a:r>
              <a:rPr lang="en-US" altLang="en-US" smtClean="0"/>
              <a:t>   Sh. Hitesh Kumar Vs Oriental Insurance Company Limited (Decision No. 570/ICPB/2007 F.No. PBA/06/562 dt. 15th June 2007 </a:t>
            </a:r>
          </a:p>
        </p:txBody>
      </p:sp>
      <p:sp>
        <p:nvSpPr>
          <p:cNvPr id="2078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090D59E-A056-414C-AD87-DDD1273084C0}" type="slidenum">
              <a:rPr lang="en-US" altLang="en-US" sz="1400" smtClean="0"/>
              <a:pPr>
                <a:spcBef>
                  <a:spcPct val="0"/>
                </a:spcBef>
                <a:buFontTx/>
                <a:buNone/>
              </a:pPr>
              <a:t>147</a:t>
            </a:fld>
            <a:endParaRPr lang="en-US" altLang="en-US" sz="1400" smtClean="0"/>
          </a:p>
        </p:txBody>
      </p:sp>
      <p:sp>
        <p:nvSpPr>
          <p:cNvPr id="20787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eaLnBrk="1" hangingPunct="1"/>
            <a:r>
              <a:rPr lang="en-US" altLang="en-US" sz="4000" smtClean="0"/>
              <a:t>Meaning of information and its coverage </a:t>
            </a:r>
          </a:p>
        </p:txBody>
      </p:sp>
      <p:sp>
        <p:nvSpPr>
          <p:cNvPr id="209923" name="Rectangle 3"/>
          <p:cNvSpPr>
            <a:spLocks noGrp="1" noChangeArrowheads="1"/>
          </p:cNvSpPr>
          <p:nvPr>
            <p:ph idx="1"/>
          </p:nvPr>
        </p:nvSpPr>
        <p:spPr/>
        <p:txBody>
          <a:bodyPr/>
          <a:lstStyle/>
          <a:p>
            <a:pPr eaLnBrk="1" hangingPunct="1">
              <a:lnSpc>
                <a:spcPct val="80000"/>
              </a:lnSpc>
            </a:pPr>
            <a:r>
              <a:rPr lang="en-US" altLang="en-US" sz="2800" smtClean="0"/>
              <a:t>If the public authority does not hold information or the information cannot be accessed by it under Section 2(f) or if the information is non-est, the public authority cannot provide the same under the Act. The Act does not make it obligatory on the part of the public authority to </a:t>
            </a:r>
            <a:r>
              <a:rPr lang="en-US" altLang="en-US" sz="2800" smtClean="0">
                <a:solidFill>
                  <a:srgbClr val="FF0000"/>
                </a:solidFill>
              </a:rPr>
              <a:t>create information for the purpose of its dissemination. </a:t>
            </a:r>
          </a:p>
          <a:p>
            <a:pPr eaLnBrk="1" hangingPunct="1">
              <a:lnSpc>
                <a:spcPct val="80000"/>
              </a:lnSpc>
            </a:pPr>
            <a:endParaRPr lang="en-US" altLang="en-US" sz="2800" smtClean="0"/>
          </a:p>
          <a:p>
            <a:pPr eaLnBrk="1" hangingPunct="1">
              <a:lnSpc>
                <a:spcPct val="80000"/>
              </a:lnSpc>
              <a:buFont typeface="Wingdings" panose="05000000000000000000" pitchFamily="2" charset="2"/>
              <a:buNone/>
            </a:pPr>
            <a:r>
              <a:rPr lang="en-US" altLang="en-US" sz="2800" smtClean="0"/>
              <a:t>   Sh. Vibhor Dileep Barla Vs Central Excise &amp; Customs (Appeal No. CIC/AT/A/2006/00588 dated 9 July 2007 </a:t>
            </a:r>
          </a:p>
        </p:txBody>
      </p:sp>
      <p:sp>
        <p:nvSpPr>
          <p:cNvPr id="20992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6CA2478-03CE-4C45-A34D-6B8A31425F5C}" type="slidenum">
              <a:rPr lang="en-US" altLang="en-US" sz="1400" smtClean="0"/>
              <a:pPr>
                <a:spcBef>
                  <a:spcPct val="0"/>
                </a:spcBef>
                <a:buFontTx/>
                <a:buNone/>
              </a:pPr>
              <a:t>148</a:t>
            </a:fld>
            <a:endParaRPr lang="en-US" altLang="en-US" sz="1400" smtClean="0"/>
          </a:p>
        </p:txBody>
      </p:sp>
      <p:sp>
        <p:nvSpPr>
          <p:cNvPr id="209925" name="Footer Placeholder 4"/>
          <p:cNvSpPr>
            <a:spLocks noGrp="1"/>
          </p:cNvSpPr>
          <p:nvPr>
            <p:ph type="ftr" sz="quarter" idx="11"/>
          </p:nvPr>
        </p:nvSpPr>
        <p:spPr>
          <a:xfrm>
            <a:off x="31242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96300" y="5654675"/>
            <a:ext cx="111125" cy="196850"/>
          </a:xfrm>
          <a:prstGeom prst="rect">
            <a:avLst/>
          </a:prstGeom>
        </p:spPr>
        <p:txBody>
          <a:bodyPr lIns="0" tIns="12700" rIns="0" bIns="0">
            <a:spAutoFit/>
          </a:bodyPr>
          <a:lstStyle/>
          <a:p>
            <a:pPr marL="12700">
              <a:spcBef>
                <a:spcPts val="100"/>
              </a:spcBef>
              <a:defRPr/>
            </a:pPr>
            <a:r>
              <a:rPr sz="1200" spc="-50" dirty="0">
                <a:solidFill>
                  <a:srgbClr val="585858"/>
                </a:solidFill>
                <a:latin typeface="Arial MT"/>
                <a:cs typeface="Arial MT"/>
              </a:rPr>
              <a:t>3</a:t>
            </a:r>
            <a:endParaRPr sz="1200">
              <a:latin typeface="Arial MT"/>
              <a:cs typeface="Arial MT"/>
            </a:endParaRPr>
          </a:p>
        </p:txBody>
      </p:sp>
      <p:sp>
        <p:nvSpPr>
          <p:cNvPr id="3" name="object 3"/>
          <p:cNvSpPr txBox="1">
            <a:spLocks noGrp="1"/>
          </p:cNvSpPr>
          <p:nvPr>
            <p:ph type="title"/>
          </p:nvPr>
        </p:nvSpPr>
        <p:spPr>
          <a:xfrm>
            <a:off x="923925" y="381000"/>
            <a:ext cx="7388225" cy="628650"/>
          </a:xfrm>
        </p:spPr>
        <p:txBody>
          <a:bodyPr lIns="0" tIns="12700" rIns="0" bIns="0" rtlCol="0">
            <a:spAutoFit/>
          </a:bodyPr>
          <a:lstStyle/>
          <a:p>
            <a:pPr marL="12700">
              <a:spcBef>
                <a:spcPts val="100"/>
              </a:spcBef>
              <a:defRPr/>
            </a:pPr>
            <a:r>
              <a:rPr sz="4000" spc="65" dirty="0"/>
              <a:t>Section</a:t>
            </a:r>
            <a:r>
              <a:rPr sz="4000" spc="-80" dirty="0"/>
              <a:t> </a:t>
            </a:r>
            <a:r>
              <a:rPr sz="4000" dirty="0"/>
              <a:t>2</a:t>
            </a:r>
            <a:r>
              <a:rPr sz="4000" spc="-90" dirty="0"/>
              <a:t> </a:t>
            </a:r>
            <a:r>
              <a:rPr sz="4000" spc="-125" dirty="0"/>
              <a:t>(f)</a:t>
            </a:r>
            <a:endParaRPr sz="4000" dirty="0"/>
          </a:p>
        </p:txBody>
      </p:sp>
      <p:sp>
        <p:nvSpPr>
          <p:cNvPr id="208900" name="object 5"/>
          <p:cNvSpPr txBox="1">
            <a:spLocks noChangeArrowheads="1"/>
          </p:cNvSpPr>
          <p:nvPr/>
        </p:nvSpPr>
        <p:spPr bwMode="auto">
          <a:xfrm>
            <a:off x="457200" y="1038225"/>
            <a:ext cx="8150225" cy="5182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33985" rIns="0" bIns="0">
            <a:spAutoFit/>
          </a:bodyPr>
          <a:lstStyle>
            <a:lvl1pPr marL="12700">
              <a:spcBef>
                <a:spcPct val="20000"/>
              </a:spcBef>
              <a:buChar char="•"/>
              <a:tabLst>
                <a:tab pos="355600" algn="l"/>
                <a:tab pos="1630363" algn="l"/>
                <a:tab pos="2343150" algn="l"/>
                <a:tab pos="2579688" algn="l"/>
                <a:tab pos="3143250" algn="l"/>
                <a:tab pos="3482975" algn="l"/>
                <a:tab pos="4398963" algn="l"/>
                <a:tab pos="4705350" algn="l"/>
              </a:tabLst>
              <a:defRPr sz="3200">
                <a:solidFill>
                  <a:schemeClr val="tx1"/>
                </a:solidFill>
                <a:latin typeface="Arial" panose="020B0604020202020204" pitchFamily="34" charset="0"/>
              </a:defRPr>
            </a:lvl1pPr>
            <a:lvl2pPr marL="355600" indent="569913">
              <a:spcBef>
                <a:spcPct val="20000"/>
              </a:spcBef>
              <a:buChar char="–"/>
              <a:tabLst>
                <a:tab pos="355600" algn="l"/>
                <a:tab pos="1630363" algn="l"/>
                <a:tab pos="2343150" algn="l"/>
                <a:tab pos="2579688" algn="l"/>
                <a:tab pos="3143250" algn="l"/>
                <a:tab pos="3482975" algn="l"/>
                <a:tab pos="4398963" algn="l"/>
                <a:tab pos="4705350" algn="l"/>
              </a:tabLst>
              <a:defRPr sz="2800">
                <a:solidFill>
                  <a:schemeClr val="tx1"/>
                </a:solidFill>
                <a:latin typeface="Arial" panose="020B0604020202020204" pitchFamily="34" charset="0"/>
              </a:defRPr>
            </a:lvl2pPr>
            <a:lvl3pPr marL="1143000" indent="-228600">
              <a:spcBef>
                <a:spcPct val="20000"/>
              </a:spcBef>
              <a:buChar char="•"/>
              <a:tabLst>
                <a:tab pos="355600" algn="l"/>
                <a:tab pos="1630363" algn="l"/>
                <a:tab pos="2343150" algn="l"/>
                <a:tab pos="2579688" algn="l"/>
                <a:tab pos="3143250" algn="l"/>
                <a:tab pos="3482975" algn="l"/>
                <a:tab pos="4398963" algn="l"/>
                <a:tab pos="4705350" algn="l"/>
              </a:tabLst>
              <a:defRPr sz="2400">
                <a:solidFill>
                  <a:schemeClr val="tx1"/>
                </a:solidFill>
                <a:latin typeface="Arial" panose="020B0604020202020204" pitchFamily="34" charset="0"/>
              </a:defRPr>
            </a:lvl3pPr>
            <a:lvl4pPr marL="1600200" indent="-228600">
              <a:spcBef>
                <a:spcPct val="20000"/>
              </a:spcBef>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4pPr>
            <a:lvl5pPr marL="2057400" indent="-228600">
              <a:spcBef>
                <a:spcPct val="20000"/>
              </a:spcBef>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355600" algn="l"/>
                <a:tab pos="1630363" algn="l"/>
                <a:tab pos="2343150" algn="l"/>
                <a:tab pos="2579688" algn="l"/>
                <a:tab pos="3143250" algn="l"/>
                <a:tab pos="3482975" algn="l"/>
                <a:tab pos="4398963" algn="l"/>
                <a:tab pos="4705350" algn="l"/>
              </a:tabLst>
              <a:defRPr sz="2000">
                <a:solidFill>
                  <a:schemeClr val="tx1"/>
                </a:solidFill>
                <a:latin typeface="Arial" panose="020B0604020202020204" pitchFamily="34" charset="0"/>
              </a:defRPr>
            </a:lvl9pPr>
          </a:lstStyle>
          <a:p>
            <a:pPr>
              <a:spcBef>
                <a:spcPts val="1050"/>
              </a:spcBef>
              <a:buSzPct val="94000"/>
              <a:buFontTx/>
              <a:buNone/>
              <a:defRPr/>
            </a:pPr>
            <a:r>
              <a:rPr lang="en-SG" sz="2800" dirty="0" smtClean="0">
                <a:latin typeface="Times New Roman" panose="02020603050405020304" pitchFamily="18" charset="0"/>
                <a:cs typeface="Times New Roman" panose="02020603050405020304" pitchFamily="18" charset="0"/>
              </a:rPr>
              <a:t>CONCLUSION</a:t>
            </a:r>
            <a:endParaRPr lang="en-US" sz="2800" dirty="0" smtClean="0">
              <a:latin typeface="Times New Roman" panose="02020603050405020304" pitchFamily="18" charset="0"/>
              <a:cs typeface="Times New Roman" panose="02020603050405020304" pitchFamily="18" charset="0"/>
            </a:endParaRPr>
          </a:p>
          <a:p>
            <a:pPr>
              <a:spcBef>
                <a:spcPts val="0"/>
              </a:spcBef>
              <a:buSzPct val="94000"/>
              <a:buFont typeface="Wingdings" panose="05000000000000000000" pitchFamily="2" charset="2"/>
              <a:buChar char=""/>
              <a:defRPr/>
            </a:pPr>
            <a:r>
              <a:rPr lang="en-US" dirty="0" smtClean="0">
                <a:latin typeface="Times New Roman" panose="02020603050405020304" pitchFamily="18" charset="0"/>
                <a:cs typeface="Times New Roman" panose="02020603050405020304" pitchFamily="18" charset="0"/>
              </a:rPr>
              <a:t>“information	sought”	must	be	available  </a:t>
            </a:r>
          </a:p>
          <a:p>
            <a:pPr>
              <a:spcBef>
                <a:spcPts val="0"/>
              </a:spcBef>
              <a:buSzPct val="94000"/>
              <a:buNone/>
              <a:defRPr/>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in  material form in the official records.</a:t>
            </a:r>
          </a:p>
          <a:p>
            <a:pPr algn="just">
              <a:spcBef>
                <a:spcPts val="0"/>
              </a:spcBef>
              <a:buSzPct val="94000"/>
              <a:buFont typeface="Wingdings" panose="05000000000000000000" pitchFamily="2" charset="2"/>
              <a:buChar char="Ø"/>
              <a:defRPr/>
            </a:pPr>
            <a:r>
              <a:rPr lang="en-US" sz="3600" dirty="0" smtClean="0">
                <a:latin typeface="Times New Roman" panose="02020603050405020304" pitchFamily="18" charset="0"/>
                <a:cs typeface="Times New Roman" panose="02020603050405020304" pitchFamily="18" charset="0"/>
              </a:rPr>
              <a:t>CPIO is not under an obligation to create,    </a:t>
            </a:r>
          </a:p>
          <a:p>
            <a:pPr algn="just">
              <a:spcBef>
                <a:spcPts val="0"/>
              </a:spcBef>
              <a:buSzPct val="94000"/>
              <a:buNone/>
              <a:defRPr/>
            </a:pPr>
            <a:r>
              <a:rPr lang="en-US" sz="3600" dirty="0" smtClean="0">
                <a:latin typeface="Times New Roman" panose="02020603050405020304" pitchFamily="18" charset="0"/>
                <a:cs typeface="Times New Roman" panose="02020603050405020304" pitchFamily="18" charset="0"/>
              </a:rPr>
              <a:t>interpret and   answer hypothetical queries.</a:t>
            </a:r>
          </a:p>
          <a:p>
            <a:pPr algn="just">
              <a:spcBef>
                <a:spcPts val="0"/>
              </a:spcBef>
              <a:buSzPct val="94000"/>
              <a:buFont typeface="Wingdings" panose="05000000000000000000" pitchFamily="2" charset="2"/>
              <a:buChar char="Ø"/>
              <a:defRPr/>
            </a:pPr>
            <a:r>
              <a:rPr lang="en-US" sz="3600" dirty="0" smtClean="0">
                <a:latin typeface="Times New Roman" panose="02020603050405020304" pitchFamily="18" charset="0"/>
                <a:cs typeface="Times New Roman" panose="02020603050405020304" pitchFamily="18" charset="0"/>
              </a:rPr>
              <a:t>Deductions and inferences to be drawn by the PIO is unwarranted as it would cast immense pressure on the PIOs.</a:t>
            </a:r>
            <a:endParaRPr lang="en-US" dirty="0" smtClean="0">
              <a:latin typeface="Times New Roman" panose="02020603050405020304" pitchFamily="18" charset="0"/>
              <a:cs typeface="Times New Roman" panose="02020603050405020304" pitchFamily="18" charset="0"/>
            </a:endParaRPr>
          </a:p>
          <a:p>
            <a:pPr lvl="1" algn="just">
              <a:spcBef>
                <a:spcPts val="0"/>
              </a:spcBef>
              <a:buSzPct val="94000"/>
              <a:buFont typeface="Courier New" panose="02070309020205020404" pitchFamily="49" charset="0"/>
              <a:buChar char="o"/>
              <a:defRPr/>
            </a:pPr>
            <a:endParaRPr lang="en-US" dirty="0" smtClean="0">
              <a:latin typeface="Times New Roman" panose="02020603050405020304" pitchFamily="18" charset="0"/>
              <a:cs typeface="Times New Roman" panose="02020603050405020304" pitchFamily="18" charset="0"/>
            </a:endParaRPr>
          </a:p>
          <a:p>
            <a:pPr lvl="1" indent="0" algn="just">
              <a:spcBef>
                <a:spcPts val="0"/>
              </a:spcBef>
              <a:buSzPct val="94000"/>
              <a:buFontTx/>
              <a:buNone/>
              <a:defRPr/>
            </a:pPr>
            <a:endParaRPr lang="en-US" dirty="0" smtClean="0">
              <a:latin typeface="Times New Roman" panose="02020603050405020304" pitchFamily="18" charset="0"/>
              <a:cs typeface="Times New Roman" panose="02020603050405020304" pitchFamily="18" charset="0"/>
            </a:endParaRPr>
          </a:p>
        </p:txBody>
      </p:sp>
      <p:sp>
        <p:nvSpPr>
          <p:cNvPr id="210949" name="Footer Placeholder 3"/>
          <p:cNvSpPr>
            <a:spLocks noGrp="1"/>
          </p:cNvSpPr>
          <p:nvPr>
            <p:ph type="ftr" sz="quarter" idx="11"/>
          </p:nvPr>
        </p:nvSpPr>
        <p:spPr>
          <a:xfrm>
            <a:off x="1752600" y="6245225"/>
            <a:ext cx="5943600"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t>Presented by K.S.Srinivas, MBA(HRM),LLB, JS (Retd), TGTRANSCO</a:t>
            </a:r>
          </a:p>
        </p:txBody>
      </p:sp>
      <p:sp>
        <p:nvSpPr>
          <p:cNvPr id="21095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603BB3B-6179-422B-8F6E-281162E2B604}" type="slidenum">
              <a:rPr lang="en-US" altLang="en-US" sz="1400" smtClean="0"/>
              <a:pPr>
                <a:spcBef>
                  <a:spcPct val="0"/>
                </a:spcBef>
                <a:buFontTx/>
                <a:buNone/>
              </a:pPr>
              <a:t>149</a:t>
            </a:fld>
            <a:endParaRPr lang="en-US" altLang="en-US" sz="1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smtClean="0"/>
              <a:t>Right to Information includes: sec. 2(j)</a:t>
            </a:r>
          </a:p>
        </p:txBody>
      </p:sp>
      <p:sp>
        <p:nvSpPr>
          <p:cNvPr id="31747" name="Rectangle 3"/>
          <p:cNvSpPr>
            <a:spLocks noGrp="1" noChangeArrowheads="1"/>
          </p:cNvSpPr>
          <p:nvPr>
            <p:ph idx="1"/>
          </p:nvPr>
        </p:nvSpPr>
        <p:spPr/>
        <p:txBody>
          <a:bodyPr/>
          <a:lstStyle/>
          <a:p>
            <a:r>
              <a:rPr lang="en-US" altLang="en-US" smtClean="0"/>
              <a:t>Right to</a:t>
            </a:r>
          </a:p>
          <a:p>
            <a:pPr lvl="1"/>
            <a:r>
              <a:rPr lang="en-US" altLang="en-US" smtClean="0"/>
              <a:t>Inspect work, document, records</a:t>
            </a:r>
          </a:p>
          <a:p>
            <a:pPr lvl="1"/>
            <a:r>
              <a:rPr lang="en-US" altLang="en-US" smtClean="0"/>
              <a:t>Taking notes, extracts or certified copies</a:t>
            </a:r>
          </a:p>
          <a:p>
            <a:pPr lvl="1"/>
            <a:r>
              <a:rPr lang="en-US" altLang="en-US" smtClean="0"/>
              <a:t>Taking certified samples of material</a:t>
            </a:r>
          </a:p>
          <a:p>
            <a:pPr lvl="1"/>
            <a:r>
              <a:rPr lang="en-US" altLang="en-US" smtClean="0"/>
              <a:t>Obtaining information in diskettes, floppies, tapes, video cassettes, printouts etc</a:t>
            </a:r>
          </a:p>
        </p:txBody>
      </p:sp>
      <p:sp>
        <p:nvSpPr>
          <p:cNvPr id="3174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588B363-A610-4EEE-A1AC-75C9901A656E}" type="slidenum">
              <a:rPr lang="en-US" altLang="en-US" sz="1400" smtClean="0"/>
              <a:pPr>
                <a:spcBef>
                  <a:spcPct val="0"/>
                </a:spcBef>
                <a:buFontTx/>
                <a:buNone/>
              </a:pPr>
              <a:t>15</a:t>
            </a:fld>
            <a:endParaRPr lang="en-US" altLang="en-US" sz="1400" smtClean="0"/>
          </a:p>
        </p:txBody>
      </p:sp>
      <p:sp>
        <p:nvSpPr>
          <p:cNvPr id="31749" name="Footer Placeholder 4"/>
          <p:cNvSpPr>
            <a:spLocks noGrp="1"/>
          </p:cNvSpPr>
          <p:nvPr>
            <p:ph type="ftr" sz="quarter" idx="11"/>
          </p:nvPr>
        </p:nvSpPr>
        <p:spPr>
          <a:xfrm>
            <a:off x="2743200" y="628808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SG" spc="65" dirty="0" smtClean="0"/>
              <a:t>Section</a:t>
            </a:r>
            <a:r>
              <a:rPr lang="en-SG" spc="-80" dirty="0" smtClean="0"/>
              <a:t> </a:t>
            </a:r>
            <a:r>
              <a:rPr lang="en-SG" dirty="0" smtClean="0"/>
              <a:t>2</a:t>
            </a:r>
            <a:r>
              <a:rPr lang="en-SG" spc="-90" dirty="0" smtClean="0"/>
              <a:t> </a:t>
            </a:r>
            <a:r>
              <a:rPr lang="en-SG" spc="-125" dirty="0" smtClean="0"/>
              <a:t>(f)</a:t>
            </a:r>
            <a:endParaRPr lang="en-SG" dirty="0"/>
          </a:p>
        </p:txBody>
      </p:sp>
      <p:sp>
        <p:nvSpPr>
          <p:cNvPr id="211971" name="Content Placeholder 2"/>
          <p:cNvSpPr>
            <a:spLocks noGrp="1"/>
          </p:cNvSpPr>
          <p:nvPr>
            <p:ph idx="1"/>
          </p:nvPr>
        </p:nvSpPr>
        <p:spPr>
          <a:xfrm>
            <a:off x="457200" y="1600200"/>
            <a:ext cx="8229600" cy="4645025"/>
          </a:xfrm>
        </p:spPr>
        <p:txBody>
          <a:bodyPr/>
          <a:lstStyle/>
          <a:p>
            <a:pPr marL="0" indent="0">
              <a:buFontTx/>
              <a:buNone/>
            </a:pPr>
            <a:r>
              <a:rPr lang="en-US" altLang="en-US" smtClean="0"/>
              <a:t>Landmark Judgements</a:t>
            </a:r>
          </a:p>
          <a:p>
            <a:pPr marL="0" indent="0" algn="just">
              <a:spcBef>
                <a:spcPct val="0"/>
              </a:spcBef>
            </a:pPr>
            <a:endParaRPr lang="en-US" altLang="en-US" b="1" smtClean="0">
              <a:latin typeface="Times New Roman" panose="02020603050405020304" pitchFamily="18" charset="0"/>
              <a:cs typeface="Times New Roman" panose="02020603050405020304" pitchFamily="18" charset="0"/>
            </a:endParaRPr>
          </a:p>
          <a:p>
            <a:pPr marL="0" indent="0" algn="just">
              <a:spcBef>
                <a:spcPct val="0"/>
              </a:spcBef>
            </a:pPr>
            <a:r>
              <a:rPr lang="en-US" altLang="en-US" b="1" smtClean="0">
                <a:latin typeface="Times New Roman" panose="02020603050405020304" pitchFamily="18" charset="0"/>
                <a:cs typeface="Times New Roman" panose="02020603050405020304" pitchFamily="18" charset="0"/>
              </a:rPr>
              <a:t>CIC  v  B.  Bharthi  (WP  26781/2013  dated 19.09.2014)</a:t>
            </a:r>
            <a:endParaRPr lang="en-US" altLang="en-US" smtClean="0">
              <a:latin typeface="Times New Roman" panose="02020603050405020304" pitchFamily="18" charset="0"/>
              <a:cs typeface="Times New Roman" panose="02020603050405020304" pitchFamily="18" charset="0"/>
            </a:endParaRPr>
          </a:p>
          <a:p>
            <a:pPr marL="0" indent="0" algn="just">
              <a:spcBef>
                <a:spcPct val="0"/>
              </a:spcBef>
            </a:pPr>
            <a:r>
              <a:rPr lang="en-US" altLang="en-US" sz="2800" smtClean="0">
                <a:latin typeface="Times New Roman" panose="02020603050405020304" pitchFamily="18" charset="0"/>
                <a:cs typeface="Times New Roman" panose="02020603050405020304" pitchFamily="18" charset="0"/>
              </a:rPr>
              <a:t>Copy  of  his/her  own  complaint(s),  application(s), appeal(s) does not fall under the ambit of “information” as defined under Section 2(f) of the RTI Act.</a:t>
            </a:r>
          </a:p>
          <a:p>
            <a:pPr marL="0" indent="0">
              <a:buFontTx/>
              <a:buNone/>
            </a:pPr>
            <a:endParaRPr lang="en-SG" altLang="en-US" smtClean="0"/>
          </a:p>
          <a:p>
            <a:pPr marL="0" indent="0">
              <a:buFontTx/>
              <a:buNone/>
            </a:pPr>
            <a:endParaRPr lang="en-US" altLang="en-US" smtClean="0"/>
          </a:p>
        </p:txBody>
      </p:sp>
      <p:sp>
        <p:nvSpPr>
          <p:cNvPr id="211972" name="Footer Placeholder 3"/>
          <p:cNvSpPr>
            <a:spLocks noGrp="1"/>
          </p:cNvSpPr>
          <p:nvPr>
            <p:ph type="ftr" sz="quarter" idx="11"/>
          </p:nvPr>
        </p:nvSpPr>
        <p:spPr>
          <a:xfrm>
            <a:off x="1600200" y="6400800"/>
            <a:ext cx="57912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t>Presented by K.S.Srinivas, MBA(HRM),LLB, JS (Retd), TGTRANSCO</a:t>
            </a:r>
          </a:p>
        </p:txBody>
      </p:sp>
      <p:sp>
        <p:nvSpPr>
          <p:cNvPr id="2119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6B78F7D-4B7D-4723-868E-1F2623BAC45B}" type="slidenum">
              <a:rPr lang="en-US" altLang="en-US" sz="1400" smtClean="0"/>
              <a:pPr>
                <a:spcBef>
                  <a:spcPct val="0"/>
                </a:spcBef>
                <a:buFontTx/>
                <a:buNone/>
              </a:pPr>
              <a:t>150</a:t>
            </a:fld>
            <a:endParaRPr lang="en-US" altLang="en-US" sz="1400" smtClean="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SG" spc="65" dirty="0" smtClean="0"/>
              <a:t>Section</a:t>
            </a:r>
            <a:r>
              <a:rPr lang="en-SG" spc="-80" dirty="0" smtClean="0"/>
              <a:t> </a:t>
            </a:r>
            <a:r>
              <a:rPr lang="en-SG" dirty="0" smtClean="0"/>
              <a:t>2</a:t>
            </a:r>
            <a:r>
              <a:rPr lang="en-SG" spc="-90" dirty="0" smtClean="0"/>
              <a:t> </a:t>
            </a:r>
            <a:r>
              <a:rPr lang="en-SG" spc="-125" dirty="0" smtClean="0"/>
              <a:t>(f)</a:t>
            </a:r>
            <a:endParaRPr lang="en-SG" dirty="0"/>
          </a:p>
        </p:txBody>
      </p:sp>
      <p:sp>
        <p:nvSpPr>
          <p:cNvPr id="212995" name="Content Placeholder 2"/>
          <p:cNvSpPr>
            <a:spLocks noGrp="1"/>
          </p:cNvSpPr>
          <p:nvPr>
            <p:ph idx="1"/>
          </p:nvPr>
        </p:nvSpPr>
        <p:spPr/>
        <p:txBody>
          <a:bodyPr/>
          <a:lstStyle/>
          <a:p>
            <a:pPr marL="92075" algn="just">
              <a:spcBef>
                <a:spcPct val="0"/>
              </a:spcBef>
            </a:pPr>
            <a:r>
              <a:rPr lang="en-US" altLang="en-US" dirty="0" smtClean="0"/>
              <a:t>Landmark </a:t>
            </a:r>
            <a:r>
              <a:rPr lang="en-US" altLang="en-US" dirty="0" err="1" smtClean="0"/>
              <a:t>Judgements</a:t>
            </a:r>
            <a:endParaRPr lang="en-US" altLang="en-US" dirty="0" smtClean="0"/>
          </a:p>
          <a:p>
            <a:pPr marL="92075" algn="just">
              <a:spcBef>
                <a:spcPct val="0"/>
              </a:spcBef>
            </a:pPr>
            <a:r>
              <a:rPr lang="en-US" altLang="en-US" b="1" dirty="0" smtClean="0">
                <a:latin typeface="Times New Roman" panose="02020603050405020304" pitchFamily="18" charset="0"/>
                <a:cs typeface="Times New Roman" panose="02020603050405020304" pitchFamily="18" charset="0"/>
              </a:rPr>
              <a:t>Dr.  </a:t>
            </a:r>
            <a:r>
              <a:rPr lang="en-US" altLang="en-US" b="1" dirty="0" err="1" smtClean="0">
                <a:latin typeface="Times New Roman" panose="02020603050405020304" pitchFamily="18" charset="0"/>
                <a:cs typeface="Times New Roman" panose="02020603050405020304" pitchFamily="18" charset="0"/>
              </a:rPr>
              <a:t>Celsa</a:t>
            </a:r>
            <a:r>
              <a:rPr lang="en-US" altLang="en-US" b="1" dirty="0" smtClean="0">
                <a:latin typeface="Times New Roman" panose="02020603050405020304" pitchFamily="18" charset="0"/>
                <a:cs typeface="Times New Roman" panose="02020603050405020304" pitchFamily="18" charset="0"/>
              </a:rPr>
              <a:t>  Pinto  v  Goa  State  Information Commission (WP 419/2007 dated 03.04.2008)</a:t>
            </a:r>
            <a:endParaRPr lang="en-US" altLang="en-US" dirty="0" smtClean="0">
              <a:latin typeface="Times New Roman" panose="02020603050405020304" pitchFamily="18" charset="0"/>
              <a:cs typeface="Times New Roman" panose="02020603050405020304" pitchFamily="18" charset="0"/>
            </a:endParaRPr>
          </a:p>
          <a:p>
            <a:pPr marL="92075" algn="just">
              <a:spcBef>
                <a:spcPct val="0"/>
              </a:spcBef>
            </a:pPr>
            <a:r>
              <a:rPr lang="en-US" altLang="en-US" sz="2800" dirty="0" smtClean="0">
                <a:latin typeface="Times New Roman" panose="02020603050405020304" pitchFamily="18" charset="0"/>
                <a:cs typeface="Times New Roman" panose="02020603050405020304" pitchFamily="18" charset="0"/>
              </a:rPr>
              <a:t>The definition of information cannot include within its fold answers to the question </a:t>
            </a:r>
            <a:r>
              <a:rPr lang="en-US" altLang="en-US" sz="2800" dirty="0" smtClean="0">
                <a:solidFill>
                  <a:srgbClr val="FF3300"/>
                </a:solidFill>
                <a:latin typeface="Times New Roman" panose="02020603050405020304" pitchFamily="18" charset="0"/>
                <a:cs typeface="Times New Roman" panose="02020603050405020304" pitchFamily="18" charset="0"/>
              </a:rPr>
              <a:t>"why" “what” “how” </a:t>
            </a:r>
            <a:r>
              <a:rPr lang="en-US" altLang="en-US" sz="2800" dirty="0" smtClean="0">
                <a:latin typeface="Times New Roman" panose="02020603050405020304" pitchFamily="18" charset="0"/>
                <a:cs typeface="Times New Roman" panose="02020603050405020304" pitchFamily="18" charset="0"/>
              </a:rPr>
              <a:t>which would be the same thing as asking the reason or a justification for a particular thing.</a:t>
            </a:r>
          </a:p>
        </p:txBody>
      </p:sp>
      <p:sp>
        <p:nvSpPr>
          <p:cNvPr id="212996" name="Footer Placeholder 3"/>
          <p:cNvSpPr>
            <a:spLocks noGrp="1"/>
          </p:cNvSpPr>
          <p:nvPr>
            <p:ph type="ftr" sz="quarter" idx="11"/>
          </p:nvPr>
        </p:nvSpPr>
        <p:spPr>
          <a:xfrm>
            <a:off x="1371600" y="6245225"/>
            <a:ext cx="6096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t>Presented by K.S.Srinivas, MBA(HRM),LLB, JS (Retd), TGTRANSCO</a:t>
            </a:r>
          </a:p>
        </p:txBody>
      </p:sp>
      <p:sp>
        <p:nvSpPr>
          <p:cNvPr id="2129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8296332-6930-45A2-8CC5-DFBF2F6C7C8A}" type="slidenum">
              <a:rPr lang="en-US" altLang="en-US" sz="1400" smtClean="0"/>
              <a:pPr>
                <a:spcBef>
                  <a:spcPct val="0"/>
                </a:spcBef>
                <a:buFontTx/>
                <a:buNone/>
              </a:pPr>
              <a:t>151</a:t>
            </a:fld>
            <a:endParaRPr lang="en-US" altLang="en-US" sz="1400" smtClean="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eaLnBrk="1" hangingPunct="1"/>
            <a:r>
              <a:rPr lang="en-US" altLang="en-US" sz="4000" b="1" smtClean="0"/>
              <a:t>RTI is not about seeking answers and asking questions</a:t>
            </a:r>
            <a:r>
              <a:rPr lang="en-US" altLang="en-US" sz="4000" smtClean="0"/>
              <a:t> </a:t>
            </a:r>
          </a:p>
        </p:txBody>
      </p:sp>
      <p:sp>
        <p:nvSpPr>
          <p:cNvPr id="215043" name="Rectangle 3"/>
          <p:cNvSpPr>
            <a:spLocks noGrp="1" noChangeArrowheads="1"/>
          </p:cNvSpPr>
          <p:nvPr>
            <p:ph idx="1"/>
          </p:nvPr>
        </p:nvSpPr>
        <p:spPr>
          <a:xfrm>
            <a:off x="457200" y="1471613"/>
            <a:ext cx="8229600" cy="5029200"/>
          </a:xfrm>
        </p:spPr>
        <p:txBody>
          <a:bodyPr/>
          <a:lstStyle/>
          <a:p>
            <a:pPr eaLnBrk="1" hangingPunct="1">
              <a:lnSpc>
                <a:spcPct val="80000"/>
              </a:lnSpc>
            </a:pPr>
            <a:r>
              <a:rPr lang="en-US" altLang="en-US" sz="2800" b="1" dirty="0" smtClean="0">
                <a:solidFill>
                  <a:srgbClr val="FF3300"/>
                </a:solidFill>
              </a:rPr>
              <a:t>The right to information is </a:t>
            </a:r>
            <a:r>
              <a:rPr lang="en-US" altLang="en-US" sz="2800" b="1" dirty="0" smtClean="0">
                <a:solidFill>
                  <a:srgbClr val="0000FF"/>
                </a:solidFill>
              </a:rPr>
              <a:t>not about seeking answer or asking questions.</a:t>
            </a:r>
            <a:r>
              <a:rPr lang="en-US" altLang="en-US" sz="2800" dirty="0" smtClean="0">
                <a:solidFill>
                  <a:srgbClr val="0000FF"/>
                </a:solidFill>
              </a:rPr>
              <a:t> </a:t>
            </a:r>
            <a:r>
              <a:rPr lang="en-US" altLang="en-US" sz="2800" dirty="0" smtClean="0">
                <a:solidFill>
                  <a:srgbClr val="FF3300"/>
                </a:solidFill>
              </a:rPr>
              <a:t>It is more about inspection of documents or records or taking notes, extracts or certified copies of the documents/records.</a:t>
            </a:r>
          </a:p>
          <a:p>
            <a:pPr eaLnBrk="1" hangingPunct="1">
              <a:lnSpc>
                <a:spcPct val="80000"/>
              </a:lnSpc>
            </a:pPr>
            <a:r>
              <a:rPr lang="en-US" altLang="en-US" sz="2800" dirty="0" smtClean="0">
                <a:solidFill>
                  <a:srgbClr val="0000FF"/>
                </a:solidFill>
              </a:rPr>
              <a:t>The CPIO cannot answer questions regarding either interpretation of law or as regards the correctness or otherwise of a decision passed by the Commission in connection with a judicial proceeding.</a:t>
            </a:r>
          </a:p>
          <a:p>
            <a:pPr eaLnBrk="1" hangingPunct="1">
              <a:lnSpc>
                <a:spcPct val="80000"/>
              </a:lnSpc>
            </a:pPr>
            <a:endParaRPr lang="en-US" altLang="en-US" sz="2800" dirty="0" smtClean="0"/>
          </a:p>
          <a:p>
            <a:pPr eaLnBrk="1" hangingPunct="1">
              <a:lnSpc>
                <a:spcPct val="80000"/>
              </a:lnSpc>
              <a:buFont typeface="Wingdings" panose="05000000000000000000" pitchFamily="2" charset="2"/>
              <a:buNone/>
            </a:pPr>
            <a:r>
              <a:rPr lang="en-US" altLang="en-US" sz="2800" dirty="0" smtClean="0"/>
              <a:t>   Sh. </a:t>
            </a:r>
            <a:r>
              <a:rPr lang="en-US" altLang="en-US" sz="2800" dirty="0" err="1" smtClean="0"/>
              <a:t>Saidur</a:t>
            </a:r>
            <a:r>
              <a:rPr lang="en-US" altLang="en-US" sz="2800" dirty="0" smtClean="0"/>
              <a:t> </a:t>
            </a:r>
            <a:r>
              <a:rPr lang="en-US" altLang="en-US" sz="2800" dirty="0" err="1" smtClean="0"/>
              <a:t>Rehman</a:t>
            </a:r>
            <a:r>
              <a:rPr lang="en-US" altLang="en-US" sz="2800" dirty="0" smtClean="0"/>
              <a:t> </a:t>
            </a:r>
            <a:r>
              <a:rPr lang="en-US" altLang="en-US" sz="2800" dirty="0" err="1" smtClean="0"/>
              <a:t>Vs</a:t>
            </a:r>
            <a:r>
              <a:rPr lang="en-US" altLang="en-US" sz="2800" dirty="0" smtClean="0"/>
              <a:t> CIC (Appeal Nos. CIC/AA/A/2006/00032&amp;00034 </a:t>
            </a:r>
            <a:r>
              <a:rPr lang="en-US" altLang="en-US" sz="2800" dirty="0" err="1" smtClean="0"/>
              <a:t>dt.</a:t>
            </a:r>
            <a:r>
              <a:rPr lang="en-US" altLang="en-US" sz="2800" dirty="0" smtClean="0"/>
              <a:t> 22 June, 2007  </a:t>
            </a:r>
          </a:p>
        </p:txBody>
      </p:sp>
      <p:sp>
        <p:nvSpPr>
          <p:cNvPr id="21504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E9063A5-363F-4DE1-B1E9-A507F8673D2D}" type="slidenum">
              <a:rPr lang="en-US" altLang="en-US" sz="1400" smtClean="0"/>
              <a:pPr>
                <a:spcBef>
                  <a:spcPct val="0"/>
                </a:spcBef>
                <a:buFontTx/>
                <a:buNone/>
              </a:pPr>
              <a:t>152</a:t>
            </a:fld>
            <a:endParaRPr lang="en-US" altLang="en-US" sz="1400" smtClean="0"/>
          </a:p>
        </p:txBody>
      </p:sp>
      <p:sp>
        <p:nvSpPr>
          <p:cNvPr id="215045"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457200" y="277813"/>
            <a:ext cx="8458200" cy="1931987"/>
          </a:xfrm>
        </p:spPr>
        <p:txBody>
          <a:bodyPr/>
          <a:lstStyle/>
          <a:p>
            <a:pPr eaLnBrk="1" hangingPunct="1"/>
            <a:r>
              <a:rPr lang="en-US" altLang="en-US" sz="4000" b="1" smtClean="0"/>
              <a:t>Don’t forget to ask all related information in one RTI or it shall now be refused</a:t>
            </a:r>
            <a:br>
              <a:rPr lang="en-US" altLang="en-US" sz="4000" b="1" smtClean="0"/>
            </a:br>
            <a:endParaRPr lang="en-US" altLang="en-US" sz="4000" b="1" smtClean="0"/>
          </a:p>
        </p:txBody>
      </p:sp>
      <p:sp>
        <p:nvSpPr>
          <p:cNvPr id="217091" name="Rectangle 3"/>
          <p:cNvSpPr>
            <a:spLocks noGrp="1" noChangeArrowheads="1"/>
          </p:cNvSpPr>
          <p:nvPr>
            <p:ph idx="1"/>
          </p:nvPr>
        </p:nvSpPr>
        <p:spPr>
          <a:xfrm>
            <a:off x="430213" y="2000250"/>
            <a:ext cx="8382000" cy="4419600"/>
          </a:xfrm>
        </p:spPr>
        <p:txBody>
          <a:bodyPr/>
          <a:lstStyle/>
          <a:p>
            <a:pPr eaLnBrk="1" hangingPunct="1">
              <a:lnSpc>
                <a:spcPct val="90000"/>
              </a:lnSpc>
            </a:pPr>
            <a:r>
              <a:rPr lang="en-US" altLang="en-US" dirty="0" smtClean="0"/>
              <a:t>Continuing its similar decision, </a:t>
            </a:r>
            <a:r>
              <a:rPr lang="en-US" altLang="en-US" dirty="0" smtClean="0">
                <a:solidFill>
                  <a:srgbClr val="0000FF"/>
                </a:solidFill>
              </a:rPr>
              <a:t>this time CIC has gone a step ahead and stated that </a:t>
            </a:r>
            <a:r>
              <a:rPr lang="en-US" altLang="en-US" dirty="0" smtClean="0"/>
              <a:t>w</a:t>
            </a:r>
            <a:r>
              <a:rPr lang="en-US" altLang="en-US" b="1" dirty="0" smtClean="0"/>
              <a:t>hen not taken to High Court for judicial review in stipulated period, the matter decided in second appeal assumes finality and cannot be sought for again from the public authority</a:t>
            </a:r>
            <a:r>
              <a:rPr lang="en-US" altLang="en-US" dirty="0" smtClean="0"/>
              <a:t>. </a:t>
            </a:r>
            <a:r>
              <a:rPr lang="en-US" altLang="en-US" b="1" dirty="0" smtClean="0">
                <a:solidFill>
                  <a:srgbClr val="FF3300"/>
                </a:solidFill>
              </a:rPr>
              <a:t>It means that information once denied or decided by CIC cannot be sought again from PIO. </a:t>
            </a:r>
            <a:r>
              <a:rPr lang="en-US" altLang="en-US" dirty="0" smtClean="0"/>
              <a:t> </a:t>
            </a:r>
          </a:p>
        </p:txBody>
      </p:sp>
      <p:sp>
        <p:nvSpPr>
          <p:cNvPr id="21709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F2BAB7D-C687-4E69-A526-CADDEF553DCA}" type="slidenum">
              <a:rPr lang="en-US" altLang="en-US" sz="1400" smtClean="0"/>
              <a:pPr>
                <a:spcBef>
                  <a:spcPct val="0"/>
                </a:spcBef>
                <a:buFontTx/>
                <a:buNone/>
              </a:pPr>
              <a:t>153</a:t>
            </a:fld>
            <a:endParaRPr lang="en-US" altLang="en-US" sz="1400" smtClean="0"/>
          </a:p>
        </p:txBody>
      </p:sp>
      <p:sp>
        <p:nvSpPr>
          <p:cNvPr id="21709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457200" y="277813"/>
            <a:ext cx="8229600" cy="179387"/>
          </a:xfrm>
        </p:spPr>
        <p:txBody>
          <a:bodyPr/>
          <a:lstStyle/>
          <a:p>
            <a:pPr eaLnBrk="1" hangingPunct="1"/>
            <a:endParaRPr lang="en-US" altLang="en-US" sz="4000" smtClean="0"/>
          </a:p>
        </p:txBody>
      </p:sp>
      <p:sp>
        <p:nvSpPr>
          <p:cNvPr id="218115" name="Rectangle 3"/>
          <p:cNvSpPr>
            <a:spLocks noGrp="1" noChangeArrowheads="1"/>
          </p:cNvSpPr>
          <p:nvPr>
            <p:ph idx="1"/>
          </p:nvPr>
        </p:nvSpPr>
        <p:spPr>
          <a:xfrm>
            <a:off x="457200" y="990600"/>
            <a:ext cx="8382000" cy="5562600"/>
          </a:xfrm>
        </p:spPr>
        <p:txBody>
          <a:bodyPr/>
          <a:lstStyle/>
          <a:p>
            <a:pPr eaLnBrk="1" hangingPunct="1"/>
            <a:r>
              <a:rPr lang="en-US" altLang="en-US" sz="2800" smtClean="0"/>
              <a:t>Secondly CIC decided that when an applicant uses an opportunity of obtaining information on a particular subject as per law, </a:t>
            </a:r>
            <a:r>
              <a:rPr lang="en-US" altLang="en-US" sz="2800" smtClean="0">
                <a:solidFill>
                  <a:srgbClr val="0000FF"/>
                </a:solidFill>
              </a:rPr>
              <a:t>he is expected to seek all the related information in that first ever opportunity itself.</a:t>
            </a:r>
            <a:r>
              <a:rPr lang="en-US" altLang="en-US" sz="2800" smtClean="0"/>
              <a:t> </a:t>
            </a:r>
            <a:r>
              <a:rPr lang="en-US" altLang="en-US" sz="2800" smtClean="0">
                <a:solidFill>
                  <a:srgbClr val="FF3300"/>
                </a:solidFill>
              </a:rPr>
              <a:t>He cannot file another application for a bit or piece which he forgot to ask, or not advised by his lawyer, or for any other reason. </a:t>
            </a:r>
            <a:r>
              <a:rPr lang="en-US" altLang="en-US" sz="2800" smtClean="0"/>
              <a:t>He should </a:t>
            </a:r>
            <a:r>
              <a:rPr lang="en-US" altLang="en-US" sz="2800" b="1" smtClean="0">
                <a:solidFill>
                  <a:srgbClr val="FF3300"/>
                </a:solidFill>
              </a:rPr>
              <a:t>ask all possible aspects of information about that subject matter, in the first ever available opportunity</a:t>
            </a:r>
            <a:r>
              <a:rPr lang="en-US" altLang="en-US" sz="2800" smtClean="0">
                <a:solidFill>
                  <a:srgbClr val="FF3300"/>
                </a:solidFill>
              </a:rPr>
              <a:t>.</a:t>
            </a:r>
            <a:r>
              <a:rPr lang="en-US" altLang="en-US" sz="2800" smtClean="0"/>
              <a:t> Even if he does not, it is presumed by law that he asked for that and was refused after due trial. </a:t>
            </a:r>
          </a:p>
        </p:txBody>
      </p:sp>
      <p:sp>
        <p:nvSpPr>
          <p:cNvPr id="21811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8A9EF23-7822-4529-8BEB-8DBAFAAE14AD}" type="slidenum">
              <a:rPr lang="en-US" altLang="en-US" sz="1400" smtClean="0"/>
              <a:pPr>
                <a:spcBef>
                  <a:spcPct val="0"/>
                </a:spcBef>
                <a:buFontTx/>
                <a:buNone/>
              </a:pPr>
              <a:t>154</a:t>
            </a:fld>
            <a:endParaRPr lang="en-US" altLang="en-US" sz="1400" smtClean="0"/>
          </a:p>
        </p:txBody>
      </p:sp>
      <p:sp>
        <p:nvSpPr>
          <p:cNvPr id="218117"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219139" name="Rectangle 3"/>
          <p:cNvSpPr>
            <a:spLocks noGrp="1" noChangeArrowheads="1"/>
          </p:cNvSpPr>
          <p:nvPr>
            <p:ph idx="1"/>
          </p:nvPr>
        </p:nvSpPr>
        <p:spPr>
          <a:xfrm>
            <a:off x="457200" y="914400"/>
            <a:ext cx="8229600" cy="5791200"/>
          </a:xfrm>
        </p:spPr>
        <p:txBody>
          <a:bodyPr/>
          <a:lstStyle/>
          <a:p>
            <a:pPr eaLnBrk="1" hangingPunct="1"/>
            <a:r>
              <a:rPr lang="en-US" altLang="en-US" smtClean="0"/>
              <a:t>Thirdly, CIC decided </a:t>
            </a:r>
            <a:r>
              <a:rPr lang="en-US" altLang="en-US" smtClean="0">
                <a:solidFill>
                  <a:srgbClr val="FF3300"/>
                </a:solidFill>
              </a:rPr>
              <a:t>that cases of disclosure of information to the </a:t>
            </a:r>
            <a:r>
              <a:rPr lang="en-US" altLang="en-US" smtClean="0">
                <a:solidFill>
                  <a:srgbClr val="0000FF"/>
                </a:solidFill>
              </a:rPr>
              <a:t>repetitive applicants for their private purpose which promotes their </a:t>
            </a:r>
            <a:r>
              <a:rPr lang="en-US" altLang="en-US" b="1" smtClean="0">
                <a:solidFill>
                  <a:srgbClr val="0000FF"/>
                </a:solidFill>
              </a:rPr>
              <a:t>private interest but not the public interest </a:t>
            </a:r>
            <a:r>
              <a:rPr lang="en-US" altLang="en-US" b="1" smtClean="0">
                <a:solidFill>
                  <a:srgbClr val="FF3300"/>
                </a:solidFill>
              </a:rPr>
              <a:t>would cause substantial harm to the legitimate aim of the Right to Information Act</a:t>
            </a:r>
            <a:r>
              <a:rPr lang="en-US" altLang="en-US" smtClean="0">
                <a:solidFill>
                  <a:srgbClr val="FF3300"/>
                </a:solidFill>
              </a:rPr>
              <a:t>.</a:t>
            </a:r>
            <a:r>
              <a:rPr lang="en-US" altLang="en-US" smtClean="0"/>
              <a:t> </a:t>
            </a:r>
          </a:p>
        </p:txBody>
      </p:sp>
      <p:sp>
        <p:nvSpPr>
          <p:cNvPr id="21914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9F9A32C-4453-42E3-A2D2-447914B7097D}" type="slidenum">
              <a:rPr lang="en-US" altLang="en-US" sz="1400" smtClean="0"/>
              <a:pPr>
                <a:spcBef>
                  <a:spcPct val="0"/>
                </a:spcBef>
                <a:buFontTx/>
                <a:buNone/>
              </a:pPr>
              <a:t>155</a:t>
            </a:fld>
            <a:endParaRPr lang="en-US" altLang="en-US" sz="1400" smtClean="0"/>
          </a:p>
        </p:txBody>
      </p:sp>
      <p:sp>
        <p:nvSpPr>
          <p:cNvPr id="21914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220163" name="Rectangle 3"/>
          <p:cNvSpPr>
            <a:spLocks noGrp="1" noChangeArrowheads="1"/>
          </p:cNvSpPr>
          <p:nvPr>
            <p:ph idx="1"/>
          </p:nvPr>
        </p:nvSpPr>
        <p:spPr>
          <a:xfrm>
            <a:off x="457200" y="990600"/>
            <a:ext cx="8382000" cy="5715000"/>
          </a:xfrm>
        </p:spPr>
        <p:txBody>
          <a:bodyPr/>
          <a:lstStyle/>
          <a:p>
            <a:pPr marL="609600" indent="-609600" eaLnBrk="1" hangingPunct="1">
              <a:buFont typeface="Wingdings" panose="05000000000000000000" pitchFamily="2" charset="2"/>
              <a:buNone/>
            </a:pPr>
            <a:r>
              <a:rPr lang="en-US" altLang="en-US" smtClean="0"/>
              <a:t>Following are interpreted for common man:</a:t>
            </a:r>
          </a:p>
          <a:p>
            <a:pPr marL="609600" indent="-609600" eaLnBrk="1" hangingPunct="1">
              <a:buFont typeface="Wingdings" panose="05000000000000000000" pitchFamily="2" charset="2"/>
              <a:buAutoNum type="arabicPeriod"/>
            </a:pPr>
            <a:r>
              <a:rPr lang="en-US" altLang="en-US" smtClean="0"/>
              <a:t>Once decided by CIC do not ask for the same question from PIO </a:t>
            </a:r>
          </a:p>
          <a:p>
            <a:pPr marL="609600" indent="-609600" eaLnBrk="1" hangingPunct="1">
              <a:buFont typeface="Wingdings" panose="05000000000000000000" pitchFamily="2" charset="2"/>
              <a:buAutoNum type="arabicPeriod"/>
            </a:pPr>
            <a:r>
              <a:rPr lang="en-US" altLang="en-US" smtClean="0"/>
              <a:t>Ask everything related to the query in one RTI self </a:t>
            </a:r>
          </a:p>
          <a:p>
            <a:pPr marL="609600" indent="-609600" eaLnBrk="1" hangingPunct="1">
              <a:buFont typeface="Wingdings" panose="05000000000000000000" pitchFamily="2" charset="2"/>
              <a:buAutoNum type="arabicPeriod"/>
            </a:pPr>
            <a:r>
              <a:rPr lang="en-US" altLang="en-US" smtClean="0"/>
              <a:t>Do not ask for repetitive question which only serves your private interest </a:t>
            </a:r>
          </a:p>
          <a:p>
            <a:pPr marL="609600" indent="-609600" eaLnBrk="1" hangingPunct="1">
              <a:buFont typeface="Wingdings" panose="05000000000000000000" pitchFamily="2" charset="2"/>
              <a:buNone/>
            </a:pPr>
            <a:r>
              <a:rPr lang="en-US" altLang="en-US" smtClean="0"/>
              <a:t>     File No.CIC/AD/A/2013/001326­SA,     dated 25-06-2014.</a:t>
            </a:r>
          </a:p>
        </p:txBody>
      </p:sp>
      <p:sp>
        <p:nvSpPr>
          <p:cNvPr id="22016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86F8364-849D-48F0-AA9D-88C09DD2AEDE}" type="slidenum">
              <a:rPr lang="en-US" altLang="en-US" sz="1400" smtClean="0"/>
              <a:pPr>
                <a:spcBef>
                  <a:spcPct val="0"/>
                </a:spcBef>
                <a:buFontTx/>
                <a:buNone/>
              </a:pPr>
              <a:t>156</a:t>
            </a:fld>
            <a:endParaRPr lang="en-US" altLang="en-US" sz="1400" smtClean="0"/>
          </a:p>
        </p:txBody>
      </p:sp>
      <p:sp>
        <p:nvSpPr>
          <p:cNvPr id="22016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457200" y="274638"/>
            <a:ext cx="8229600" cy="5440362"/>
          </a:xfrm>
        </p:spPr>
        <p:txBody>
          <a:bodyPr/>
          <a:lstStyle/>
          <a:p>
            <a:pPr eaLnBrk="1" hangingPunct="1"/>
            <a:r>
              <a:rPr lang="en-US" altLang="en-US" smtClean="0"/>
              <a:t>Landmark Decisions of the CIC and SICs and Judgements of the Courts</a:t>
            </a:r>
          </a:p>
        </p:txBody>
      </p:sp>
      <p:sp>
        <p:nvSpPr>
          <p:cNvPr id="223235" name="Rectangle 3"/>
          <p:cNvSpPr>
            <a:spLocks noGrp="1" noChangeArrowheads="1"/>
          </p:cNvSpPr>
          <p:nvPr>
            <p:ph idx="1"/>
          </p:nvPr>
        </p:nvSpPr>
        <p:spPr>
          <a:xfrm>
            <a:off x="457200" y="6096000"/>
            <a:ext cx="8229600" cy="381000"/>
          </a:xfrm>
        </p:spPr>
        <p:txBody>
          <a:bodyPr/>
          <a:lstStyle/>
          <a:p>
            <a:pPr eaLnBrk="1" hangingPunct="1">
              <a:lnSpc>
                <a:spcPct val="80000"/>
              </a:lnSpc>
            </a:pPr>
            <a:endParaRPr lang="en-US" altLang="en-US" sz="2000" smtClean="0"/>
          </a:p>
        </p:txBody>
      </p:sp>
      <p:sp>
        <p:nvSpPr>
          <p:cNvPr id="2232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DCA5997-B25A-428A-81C6-596CF99C2BDF}" type="slidenum">
              <a:rPr lang="en-US" altLang="en-US" sz="1400" smtClean="0"/>
              <a:pPr>
                <a:spcBef>
                  <a:spcPct val="0"/>
                </a:spcBef>
                <a:buFontTx/>
                <a:buNone/>
              </a:pPr>
              <a:t>157</a:t>
            </a:fld>
            <a:endParaRPr lang="en-US" altLang="en-US" sz="1400" smtClean="0"/>
          </a:p>
        </p:txBody>
      </p:sp>
      <p:sp>
        <p:nvSpPr>
          <p:cNvPr id="22323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eaLnBrk="1" hangingPunct="1"/>
            <a:r>
              <a:rPr lang="en-US" altLang="en-US" smtClean="0"/>
              <a:t>Sections 1 and 2</a:t>
            </a:r>
          </a:p>
        </p:txBody>
      </p:sp>
      <p:sp>
        <p:nvSpPr>
          <p:cNvPr id="224259" name="Rectangle 3"/>
          <p:cNvSpPr>
            <a:spLocks noGrp="1" noChangeArrowheads="1"/>
          </p:cNvSpPr>
          <p:nvPr>
            <p:ph idx="1"/>
          </p:nvPr>
        </p:nvSpPr>
        <p:spPr/>
        <p:txBody>
          <a:bodyPr/>
          <a:lstStyle/>
          <a:p>
            <a:pPr eaLnBrk="1" hangingPunct="1">
              <a:lnSpc>
                <a:spcPct val="90000"/>
              </a:lnSpc>
              <a:buFont typeface="Wingdings" panose="05000000000000000000" pitchFamily="2" charset="2"/>
              <a:buNone/>
            </a:pPr>
            <a:r>
              <a:rPr lang="en-US" altLang="en-US" dirty="0" smtClean="0"/>
              <a:t>Section 2(f) information:</a:t>
            </a:r>
          </a:p>
          <a:p>
            <a:pPr eaLnBrk="1" hangingPunct="1">
              <a:lnSpc>
                <a:spcPct val="90000"/>
              </a:lnSpc>
              <a:buFont typeface="Wingdings" panose="05000000000000000000" pitchFamily="2" charset="2"/>
              <a:buNone/>
            </a:pPr>
            <a:endParaRPr lang="en-US" altLang="en-US" dirty="0" smtClean="0"/>
          </a:p>
          <a:p>
            <a:pPr eaLnBrk="1" hangingPunct="1">
              <a:lnSpc>
                <a:spcPct val="90000"/>
              </a:lnSpc>
            </a:pPr>
            <a:r>
              <a:rPr lang="en-US" altLang="en-US" dirty="0" smtClean="0"/>
              <a:t>It was clarified to appellant ………… that although “opinion” is indeed “information”, </a:t>
            </a:r>
            <a:r>
              <a:rPr lang="en-US" altLang="en-US" dirty="0" smtClean="0">
                <a:solidFill>
                  <a:srgbClr val="0000FF"/>
                </a:solidFill>
              </a:rPr>
              <a:t>to so qualify it must be held in material form. </a:t>
            </a:r>
          </a:p>
          <a:p>
            <a:pPr eaLnBrk="1" hangingPunct="1">
              <a:lnSpc>
                <a:spcPct val="90000"/>
              </a:lnSpc>
              <a:buFont typeface="Wingdings" panose="05000000000000000000" pitchFamily="2" charset="2"/>
              <a:buNone/>
            </a:pPr>
            <a:endParaRPr lang="en-US" altLang="en-US" dirty="0" smtClean="0"/>
          </a:p>
          <a:p>
            <a:pPr eaLnBrk="1" hangingPunct="1">
              <a:lnSpc>
                <a:spcPct val="90000"/>
              </a:lnSpc>
              <a:buFont typeface="Wingdings" panose="05000000000000000000" pitchFamily="2" charset="2"/>
              <a:buNone/>
            </a:pPr>
            <a:r>
              <a:rPr lang="en-US" altLang="en-US" dirty="0" smtClean="0"/>
              <a:t>   Adjunct to complaint </a:t>
            </a:r>
            <a:r>
              <a:rPr lang="en-US" altLang="en-US" dirty="0" err="1" smtClean="0"/>
              <a:t>No.CIC</a:t>
            </a:r>
            <a:r>
              <a:rPr lang="en-US" altLang="en-US" dirty="0" smtClean="0"/>
              <a:t>/WB/C/2007/00196, dt.28-03-2008.</a:t>
            </a:r>
          </a:p>
        </p:txBody>
      </p:sp>
      <p:sp>
        <p:nvSpPr>
          <p:cNvPr id="2242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897ECB0-AF7C-4174-B768-DEBC519109F6}" type="slidenum">
              <a:rPr lang="en-US" altLang="en-US" sz="1400" smtClean="0"/>
              <a:pPr>
                <a:spcBef>
                  <a:spcPct val="0"/>
                </a:spcBef>
                <a:buFontTx/>
                <a:buNone/>
              </a:pPr>
              <a:t>158</a:t>
            </a:fld>
            <a:endParaRPr lang="en-US" altLang="en-US" sz="1400" smtClean="0"/>
          </a:p>
        </p:txBody>
      </p:sp>
      <p:sp>
        <p:nvSpPr>
          <p:cNvPr id="22426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pPr eaLnBrk="1" hangingPunct="1"/>
            <a:r>
              <a:rPr lang="en-US" altLang="en-US" smtClean="0"/>
              <a:t>Form of Access </a:t>
            </a:r>
          </a:p>
        </p:txBody>
      </p:sp>
      <p:sp>
        <p:nvSpPr>
          <p:cNvPr id="225283" name="Rectangle 3"/>
          <p:cNvSpPr>
            <a:spLocks noGrp="1" noChangeArrowheads="1"/>
          </p:cNvSpPr>
          <p:nvPr>
            <p:ph idx="1"/>
          </p:nvPr>
        </p:nvSpPr>
        <p:spPr/>
        <p:txBody>
          <a:bodyPr/>
          <a:lstStyle/>
          <a:p>
            <a:pPr eaLnBrk="1" hangingPunct="1"/>
            <a:r>
              <a:rPr lang="en-US" altLang="en-US" dirty="0" smtClean="0"/>
              <a:t>If the requested information is not available in electronic form as required by the requestor, </a:t>
            </a:r>
            <a:r>
              <a:rPr lang="en-US" altLang="en-US" dirty="0" smtClean="0">
                <a:solidFill>
                  <a:srgbClr val="FF0000"/>
                </a:solidFill>
              </a:rPr>
              <a:t>it does not have to be created for the appellant.</a:t>
            </a:r>
          </a:p>
          <a:p>
            <a:pPr eaLnBrk="1" hangingPunct="1"/>
            <a:endParaRPr lang="en-US" altLang="en-US" dirty="0" smtClean="0"/>
          </a:p>
          <a:p>
            <a:pPr eaLnBrk="1" hangingPunct="1">
              <a:buFont typeface="Wingdings" panose="05000000000000000000" pitchFamily="2" charset="2"/>
              <a:buNone/>
            </a:pPr>
            <a:r>
              <a:rPr lang="en-US" altLang="en-US" dirty="0" smtClean="0"/>
              <a:t>   CIC/MA/A/2006/0002, dt.27-06-2006.</a:t>
            </a:r>
          </a:p>
        </p:txBody>
      </p:sp>
      <p:sp>
        <p:nvSpPr>
          <p:cNvPr id="2252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A0258A1-8B0F-47A8-B00F-68A22139D7FD}" type="slidenum">
              <a:rPr lang="en-US" altLang="en-US" sz="1400" smtClean="0"/>
              <a:pPr>
                <a:spcBef>
                  <a:spcPct val="0"/>
                </a:spcBef>
                <a:buFontTx/>
                <a:buNone/>
              </a:pPr>
              <a:t>159</a:t>
            </a:fld>
            <a:endParaRPr lang="en-US" altLang="en-US" sz="1400" smtClean="0"/>
          </a:p>
        </p:txBody>
      </p:sp>
      <p:sp>
        <p:nvSpPr>
          <p:cNvPr id="225285" name="Footer Placeholder 4"/>
          <p:cNvSpPr>
            <a:spLocks noGrp="1"/>
          </p:cNvSpPr>
          <p:nvPr>
            <p:ph type="ftr" sz="quarter" idx="11"/>
          </p:nvPr>
        </p:nvSpPr>
        <p:spPr>
          <a:xfrm>
            <a:off x="31242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a:xfrm>
            <a:off x="457200" y="609600"/>
            <a:ext cx="8229600" cy="5521325"/>
          </a:xfrm>
        </p:spPr>
        <p:txBody>
          <a:bodyPr/>
          <a:lstStyle/>
          <a:p>
            <a:pPr algn="ctr" eaLnBrk="1" hangingPunct="1"/>
            <a:endParaRPr lang="en-US" altLang="en-US" sz="2800" smtClean="0"/>
          </a:p>
          <a:p>
            <a:pPr algn="ctr" eaLnBrk="1" hangingPunct="1">
              <a:buFont typeface="Wingdings" panose="05000000000000000000" pitchFamily="2" charset="2"/>
              <a:buNone/>
            </a:pPr>
            <a:r>
              <a:rPr lang="en-US" altLang="en-US" sz="2800" b="1" smtClean="0">
                <a:solidFill>
                  <a:srgbClr val="FF9900"/>
                </a:solidFill>
              </a:rPr>
              <a:t>Right to information</a:t>
            </a:r>
          </a:p>
          <a:p>
            <a:pPr eaLnBrk="1" hangingPunct="1">
              <a:buFont typeface="Wingdings" panose="05000000000000000000" pitchFamily="2" charset="2"/>
              <a:buNone/>
            </a:pPr>
            <a:endParaRPr lang="en-US" altLang="en-US" sz="2800" b="1" smtClean="0"/>
          </a:p>
          <a:p>
            <a:pPr eaLnBrk="1" hangingPunct="1">
              <a:buFont typeface="Wingdings" panose="05000000000000000000" pitchFamily="2" charset="2"/>
              <a:buNone/>
            </a:pPr>
            <a:r>
              <a:rPr lang="en-US" altLang="en-US" sz="2800" smtClean="0"/>
              <a:t>Subject to the provisions of this Act, </a:t>
            </a:r>
          </a:p>
          <a:p>
            <a:pPr eaLnBrk="1" hangingPunct="1">
              <a:buFont typeface="Wingdings" panose="05000000000000000000" pitchFamily="2" charset="2"/>
              <a:buNone/>
            </a:pPr>
            <a:r>
              <a:rPr lang="en-US" altLang="en-US" sz="2800" smtClean="0"/>
              <a:t>all </a:t>
            </a:r>
            <a:r>
              <a:rPr lang="en-US" altLang="en-US" sz="2800" smtClean="0">
                <a:solidFill>
                  <a:srgbClr val="FF9900"/>
                </a:solidFill>
              </a:rPr>
              <a:t>citizens</a:t>
            </a:r>
            <a:r>
              <a:rPr lang="en-US" altLang="en-US" sz="2800" smtClean="0"/>
              <a:t> </a:t>
            </a:r>
          </a:p>
          <a:p>
            <a:pPr eaLnBrk="1" hangingPunct="1">
              <a:buFont typeface="Wingdings" panose="05000000000000000000" pitchFamily="2" charset="2"/>
              <a:buNone/>
            </a:pPr>
            <a:r>
              <a:rPr lang="en-US" altLang="en-US" sz="2800" smtClean="0"/>
              <a:t>shall have </a:t>
            </a:r>
          </a:p>
          <a:p>
            <a:pPr eaLnBrk="1" hangingPunct="1">
              <a:buFont typeface="Wingdings" panose="05000000000000000000" pitchFamily="2" charset="2"/>
              <a:buNone/>
            </a:pPr>
            <a:r>
              <a:rPr lang="en-US" altLang="en-US" sz="2800" smtClean="0"/>
              <a:t>the right to information. </a:t>
            </a:r>
          </a:p>
          <a:p>
            <a:pPr eaLnBrk="1" hangingPunct="1">
              <a:buFont typeface="Wingdings" panose="05000000000000000000" pitchFamily="2" charset="2"/>
              <a:buNone/>
            </a:pPr>
            <a:r>
              <a:rPr lang="en-US" altLang="en-US" sz="2800" smtClean="0"/>
              <a:t>s.3</a:t>
            </a:r>
          </a:p>
        </p:txBody>
      </p:sp>
      <p:sp>
        <p:nvSpPr>
          <p:cNvPr id="3481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73A9A58-87A3-44A0-BB89-6FC36E9DB0D1}" type="slidenum">
              <a:rPr lang="en-US" altLang="en-US" sz="1400" smtClean="0"/>
              <a:pPr>
                <a:spcBef>
                  <a:spcPct val="0"/>
                </a:spcBef>
                <a:buFontTx/>
                <a:buNone/>
              </a:pPr>
              <a:t>16</a:t>
            </a:fld>
            <a:endParaRPr lang="en-US" altLang="en-US" sz="1400" smtClean="0"/>
          </a:p>
        </p:txBody>
      </p:sp>
      <p:sp>
        <p:nvSpPr>
          <p:cNvPr id="34820" name="Footer Placeholder 4"/>
          <p:cNvSpPr>
            <a:spLocks noGrp="1"/>
          </p:cNvSpPr>
          <p:nvPr>
            <p:ph type="ftr" sz="quarter" idx="11"/>
          </p:nvPr>
        </p:nvSpPr>
        <p:spPr>
          <a:xfrm>
            <a:off x="2857500" y="637063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457200" y="277813"/>
            <a:ext cx="8229600" cy="715962"/>
          </a:xfrm>
        </p:spPr>
        <p:txBody>
          <a:bodyPr/>
          <a:lstStyle/>
          <a:p>
            <a:pPr eaLnBrk="1" hangingPunct="1"/>
            <a:r>
              <a:rPr lang="en-US" altLang="en-US" sz="4000" smtClean="0"/>
              <a:t>Destruction of Records</a:t>
            </a:r>
          </a:p>
        </p:txBody>
      </p:sp>
      <p:sp>
        <p:nvSpPr>
          <p:cNvPr id="228355" name="Rectangle 3"/>
          <p:cNvSpPr>
            <a:spLocks noGrp="1" noChangeArrowheads="1"/>
          </p:cNvSpPr>
          <p:nvPr>
            <p:ph idx="1"/>
          </p:nvPr>
        </p:nvSpPr>
        <p:spPr>
          <a:xfrm>
            <a:off x="457200" y="1143000"/>
            <a:ext cx="8229600" cy="5410200"/>
          </a:xfrm>
        </p:spPr>
        <p:txBody>
          <a:bodyPr/>
          <a:lstStyle/>
          <a:p>
            <a:pPr eaLnBrk="1" hangingPunct="1">
              <a:lnSpc>
                <a:spcPct val="90000"/>
              </a:lnSpc>
            </a:pPr>
            <a:r>
              <a:rPr lang="en-US" altLang="en-US" smtClean="0"/>
              <a:t>The respondent claimed that the </a:t>
            </a:r>
            <a:r>
              <a:rPr lang="en-US" altLang="en-US" smtClean="0">
                <a:solidFill>
                  <a:srgbClr val="0000FF"/>
                </a:solidFill>
              </a:rPr>
              <a:t>documents asked for by the complainant had been destroyed as per the procedure for the destruction of records.  </a:t>
            </a:r>
            <a:r>
              <a:rPr lang="en-US" altLang="en-US" smtClean="0"/>
              <a:t>The respondents are directed to provide to the appellant the </a:t>
            </a:r>
            <a:r>
              <a:rPr lang="en-US" altLang="en-US" smtClean="0">
                <a:solidFill>
                  <a:srgbClr val="FF0000"/>
                </a:solidFill>
              </a:rPr>
              <a:t>rules/information regarding destruction of records/files and the particulars about the destruction of documents requested by the complainant.</a:t>
            </a:r>
          </a:p>
          <a:p>
            <a:pPr eaLnBrk="1" hangingPunct="1">
              <a:lnSpc>
                <a:spcPct val="90000"/>
              </a:lnSpc>
              <a:buFont typeface="Wingdings" panose="05000000000000000000" pitchFamily="2" charset="2"/>
              <a:buNone/>
            </a:pPr>
            <a:endParaRPr lang="en-US" altLang="en-US" smtClean="0"/>
          </a:p>
          <a:p>
            <a:pPr algn="ctr" eaLnBrk="1" hangingPunct="1">
              <a:lnSpc>
                <a:spcPct val="90000"/>
              </a:lnSpc>
              <a:buFont typeface="Wingdings" panose="05000000000000000000" pitchFamily="2" charset="2"/>
              <a:buNone/>
            </a:pPr>
            <a:r>
              <a:rPr lang="en-US" altLang="en-US" smtClean="0"/>
              <a:t>CIC/AT/C/2006/00111, dt.29-11-2006.</a:t>
            </a:r>
          </a:p>
        </p:txBody>
      </p:sp>
      <p:sp>
        <p:nvSpPr>
          <p:cNvPr id="2283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CA57B87-BE05-495D-8B79-2A0ADF6E0508}" type="slidenum">
              <a:rPr lang="en-US" altLang="en-US" sz="1400" smtClean="0"/>
              <a:pPr>
                <a:spcBef>
                  <a:spcPct val="0"/>
                </a:spcBef>
                <a:buFontTx/>
                <a:buNone/>
              </a:pPr>
              <a:t>160</a:t>
            </a:fld>
            <a:endParaRPr lang="en-US" altLang="en-US" sz="1400" smtClean="0"/>
          </a:p>
        </p:txBody>
      </p:sp>
      <p:sp>
        <p:nvSpPr>
          <p:cNvPr id="228357" name="Footer Placeholder 4"/>
          <p:cNvSpPr>
            <a:spLocks noGrp="1"/>
          </p:cNvSpPr>
          <p:nvPr>
            <p:ph type="ftr" sz="quarter" idx="11"/>
          </p:nvPr>
        </p:nvSpPr>
        <p:spPr>
          <a:xfrm>
            <a:off x="3124200" y="6245225"/>
            <a:ext cx="365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pPr eaLnBrk="1" hangingPunct="1"/>
            <a:r>
              <a:rPr lang="en-US" altLang="en-US" smtClean="0"/>
              <a:t>Information</a:t>
            </a:r>
          </a:p>
        </p:txBody>
      </p:sp>
      <p:sp>
        <p:nvSpPr>
          <p:cNvPr id="229379" name="Rectangle 3"/>
          <p:cNvSpPr>
            <a:spLocks noGrp="1" noChangeArrowheads="1"/>
          </p:cNvSpPr>
          <p:nvPr>
            <p:ph idx="1"/>
          </p:nvPr>
        </p:nvSpPr>
        <p:spPr/>
        <p:txBody>
          <a:bodyPr/>
          <a:lstStyle/>
          <a:p>
            <a:pPr eaLnBrk="1" hangingPunct="1"/>
            <a:r>
              <a:rPr lang="en-US" altLang="en-US" smtClean="0"/>
              <a:t>The citizens can ask copies of documents containing the information.  </a:t>
            </a:r>
            <a:r>
              <a:rPr lang="en-US" altLang="en-US" smtClean="0">
                <a:solidFill>
                  <a:srgbClr val="FF0000"/>
                </a:solidFill>
              </a:rPr>
              <a:t>But they can not seek opinions through a questionnaire.</a:t>
            </a:r>
          </a:p>
          <a:p>
            <a:pPr eaLnBrk="1" hangingPunct="1"/>
            <a:endParaRPr lang="en-US" altLang="en-US" smtClean="0"/>
          </a:p>
          <a:p>
            <a:pPr algn="ctr" eaLnBrk="1" hangingPunct="1">
              <a:buFont typeface="Wingdings" panose="05000000000000000000" pitchFamily="2" charset="2"/>
              <a:buNone/>
            </a:pPr>
            <a:r>
              <a:rPr lang="en-US" altLang="en-US" smtClean="0"/>
              <a:t>CIC/OK/A/2006/00049, dt.02-05-2006.</a:t>
            </a:r>
          </a:p>
        </p:txBody>
      </p:sp>
      <p:sp>
        <p:nvSpPr>
          <p:cNvPr id="22938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E77782C-E800-4629-BDA8-1389E98DCEAA}" type="slidenum">
              <a:rPr lang="en-US" altLang="en-US" sz="1400" smtClean="0"/>
              <a:pPr>
                <a:spcBef>
                  <a:spcPct val="0"/>
                </a:spcBef>
                <a:buFontTx/>
                <a:buNone/>
              </a:pPr>
              <a:t>161</a:t>
            </a:fld>
            <a:endParaRPr lang="en-US" altLang="en-US" sz="1400" smtClean="0"/>
          </a:p>
        </p:txBody>
      </p:sp>
      <p:sp>
        <p:nvSpPr>
          <p:cNvPr id="22938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457200" y="274638"/>
            <a:ext cx="8229600" cy="4983162"/>
          </a:xfrm>
        </p:spPr>
        <p:txBody>
          <a:bodyPr/>
          <a:lstStyle/>
          <a:p>
            <a:pPr eaLnBrk="1" hangingPunct="1"/>
            <a:r>
              <a:rPr lang="en-US" altLang="en-US" smtClean="0"/>
              <a:t>Sections 3 to 7</a:t>
            </a:r>
          </a:p>
        </p:txBody>
      </p:sp>
      <p:sp>
        <p:nvSpPr>
          <p:cNvPr id="230403" name="Rectangle 3"/>
          <p:cNvSpPr>
            <a:spLocks noGrp="1" noChangeArrowheads="1"/>
          </p:cNvSpPr>
          <p:nvPr>
            <p:ph idx="1"/>
          </p:nvPr>
        </p:nvSpPr>
        <p:spPr>
          <a:xfrm>
            <a:off x="685800" y="4114800"/>
            <a:ext cx="8229600" cy="563563"/>
          </a:xfrm>
        </p:spPr>
        <p:txBody>
          <a:bodyPr/>
          <a:lstStyle/>
          <a:p>
            <a:pPr eaLnBrk="1" hangingPunct="1">
              <a:lnSpc>
                <a:spcPct val="90000"/>
              </a:lnSpc>
            </a:pPr>
            <a:endParaRPr lang="en-US" altLang="en-US" smtClean="0"/>
          </a:p>
        </p:txBody>
      </p:sp>
      <p:sp>
        <p:nvSpPr>
          <p:cNvPr id="2304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C61CE37-06C0-4AB3-88CD-C1C9811DC027}" type="slidenum">
              <a:rPr lang="en-US" altLang="en-US" sz="1400" smtClean="0"/>
              <a:pPr>
                <a:spcBef>
                  <a:spcPct val="0"/>
                </a:spcBef>
                <a:buFontTx/>
                <a:buNone/>
              </a:pPr>
              <a:t>162</a:t>
            </a:fld>
            <a:endParaRPr lang="en-US" altLang="en-US" sz="1400" smtClean="0"/>
          </a:p>
        </p:txBody>
      </p:sp>
      <p:sp>
        <p:nvSpPr>
          <p:cNvPr id="23040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pPr eaLnBrk="1" hangingPunct="1"/>
            <a:r>
              <a:rPr lang="en-US" altLang="en-US" smtClean="0"/>
              <a:t>Citizen</a:t>
            </a:r>
          </a:p>
        </p:txBody>
      </p:sp>
      <p:sp>
        <p:nvSpPr>
          <p:cNvPr id="231427" name="Rectangle 3"/>
          <p:cNvSpPr>
            <a:spLocks noGrp="1" noChangeArrowheads="1"/>
          </p:cNvSpPr>
          <p:nvPr>
            <p:ph idx="1"/>
          </p:nvPr>
        </p:nvSpPr>
        <p:spPr/>
        <p:txBody>
          <a:bodyPr/>
          <a:lstStyle/>
          <a:p>
            <a:pPr eaLnBrk="1" hangingPunct="1"/>
            <a:r>
              <a:rPr lang="en-US" altLang="en-US" dirty="0" smtClean="0"/>
              <a:t>CIC has decided that even if the information is sought </a:t>
            </a:r>
            <a:r>
              <a:rPr lang="en-US" altLang="en-US" dirty="0" smtClean="0">
                <a:solidFill>
                  <a:srgbClr val="FF3300"/>
                </a:solidFill>
              </a:rPr>
              <a:t>by an office bearer of an Association / Union,</a:t>
            </a:r>
            <a:r>
              <a:rPr lang="en-US" altLang="en-US" dirty="0" smtClean="0"/>
              <a:t> </a:t>
            </a:r>
            <a:r>
              <a:rPr lang="en-US" altLang="en-US" dirty="0" smtClean="0">
                <a:solidFill>
                  <a:srgbClr val="0000FF"/>
                </a:solidFill>
              </a:rPr>
              <a:t>the same should be treated as valid in terms of the provisions of the RTI Act.</a:t>
            </a:r>
          </a:p>
          <a:p>
            <a:pPr eaLnBrk="1" hangingPunct="1"/>
            <a:endParaRPr lang="en-US" altLang="en-US" dirty="0" smtClean="0"/>
          </a:p>
          <a:p>
            <a:pPr algn="ctr" eaLnBrk="1" hangingPunct="1">
              <a:buFont typeface="Wingdings" panose="05000000000000000000" pitchFamily="2" charset="2"/>
              <a:buNone/>
            </a:pPr>
            <a:r>
              <a:rPr lang="en-US" altLang="en-US" dirty="0" smtClean="0"/>
              <a:t>139/ICPB/2006, dt.25-10-2006</a:t>
            </a:r>
          </a:p>
        </p:txBody>
      </p:sp>
      <p:sp>
        <p:nvSpPr>
          <p:cNvPr id="23142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BEFA77-4026-439E-8226-462381928BB9}" type="slidenum">
              <a:rPr lang="en-US" altLang="en-US" sz="1400" smtClean="0"/>
              <a:pPr>
                <a:spcBef>
                  <a:spcPct val="0"/>
                </a:spcBef>
                <a:buFontTx/>
                <a:buNone/>
              </a:pPr>
              <a:t>163</a:t>
            </a:fld>
            <a:endParaRPr lang="en-US" altLang="en-US" sz="1400" smtClean="0"/>
          </a:p>
        </p:txBody>
      </p:sp>
      <p:sp>
        <p:nvSpPr>
          <p:cNvPr id="23142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457200" y="274638"/>
            <a:ext cx="8229600" cy="5135562"/>
          </a:xfrm>
        </p:spPr>
        <p:txBody>
          <a:bodyPr/>
          <a:lstStyle/>
          <a:p>
            <a:pPr eaLnBrk="1" hangingPunct="1"/>
            <a:r>
              <a:rPr lang="en-US" altLang="en-US" smtClean="0"/>
              <a:t>Section 8</a:t>
            </a:r>
          </a:p>
        </p:txBody>
      </p:sp>
      <p:sp>
        <p:nvSpPr>
          <p:cNvPr id="236547" name="Rectangle 3"/>
          <p:cNvSpPr>
            <a:spLocks noGrp="1" noChangeArrowheads="1"/>
          </p:cNvSpPr>
          <p:nvPr>
            <p:ph idx="1"/>
          </p:nvPr>
        </p:nvSpPr>
        <p:spPr>
          <a:xfrm>
            <a:off x="457200" y="5719763"/>
            <a:ext cx="8229600" cy="411162"/>
          </a:xfrm>
        </p:spPr>
        <p:txBody>
          <a:bodyPr/>
          <a:lstStyle/>
          <a:p>
            <a:pPr eaLnBrk="1" hangingPunct="1">
              <a:lnSpc>
                <a:spcPct val="80000"/>
              </a:lnSpc>
            </a:pPr>
            <a:endParaRPr lang="en-US" altLang="en-US" sz="2400" smtClean="0"/>
          </a:p>
        </p:txBody>
      </p:sp>
      <p:sp>
        <p:nvSpPr>
          <p:cNvPr id="23654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545A880-9826-45E7-BB5D-2E6A10337A90}" type="slidenum">
              <a:rPr lang="en-US" altLang="en-US" sz="1400" smtClean="0"/>
              <a:pPr>
                <a:spcBef>
                  <a:spcPct val="0"/>
                </a:spcBef>
                <a:buFontTx/>
                <a:buNone/>
              </a:pPr>
              <a:t>164</a:t>
            </a:fld>
            <a:endParaRPr lang="en-US" altLang="en-US" sz="1400" smtClean="0"/>
          </a:p>
        </p:txBody>
      </p:sp>
      <p:sp>
        <p:nvSpPr>
          <p:cNvPr id="23654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pPr eaLnBrk="1" hangingPunct="1"/>
            <a:r>
              <a:rPr lang="en-US" altLang="en-US" smtClean="0"/>
              <a:t>Contracts and PAN</a:t>
            </a:r>
          </a:p>
        </p:txBody>
      </p:sp>
      <p:sp>
        <p:nvSpPr>
          <p:cNvPr id="237571" name="Rectangle 3"/>
          <p:cNvSpPr>
            <a:spLocks noGrp="1" noChangeArrowheads="1"/>
          </p:cNvSpPr>
          <p:nvPr>
            <p:ph idx="1"/>
          </p:nvPr>
        </p:nvSpPr>
        <p:spPr/>
        <p:txBody>
          <a:bodyPr/>
          <a:lstStyle/>
          <a:p>
            <a:pPr eaLnBrk="1" hangingPunct="1"/>
            <a:r>
              <a:rPr lang="en-US" altLang="en-US" smtClean="0">
                <a:solidFill>
                  <a:srgbClr val="0000FF"/>
                </a:solidFill>
              </a:rPr>
              <a:t>Income Tax details like PAN and TAX numbers of the contractors are</a:t>
            </a:r>
            <a:r>
              <a:rPr lang="en-US" altLang="en-US" smtClean="0"/>
              <a:t> </a:t>
            </a:r>
            <a:r>
              <a:rPr lang="en-US" altLang="en-US" b="1" smtClean="0">
                <a:solidFill>
                  <a:srgbClr val="FF3300"/>
                </a:solidFill>
              </a:rPr>
              <a:t>not to be disclosed</a:t>
            </a:r>
            <a:r>
              <a:rPr lang="en-US" altLang="en-US" smtClean="0"/>
              <a:t> to the applicant.</a:t>
            </a:r>
          </a:p>
          <a:p>
            <a:pPr eaLnBrk="1" hangingPunct="1"/>
            <a:endParaRPr lang="en-US" altLang="en-US" smtClean="0"/>
          </a:p>
          <a:p>
            <a:pPr algn="ctr" eaLnBrk="1" hangingPunct="1">
              <a:buFont typeface="Wingdings" panose="05000000000000000000" pitchFamily="2" charset="2"/>
              <a:buNone/>
            </a:pPr>
            <a:r>
              <a:rPr lang="en-US" altLang="en-US" smtClean="0"/>
              <a:t>CIC/OK/A/2006/00284, dt.26-12-2006.</a:t>
            </a:r>
          </a:p>
          <a:p>
            <a:pPr eaLnBrk="1" hangingPunct="1"/>
            <a:endParaRPr lang="en-US" altLang="en-US" smtClean="0"/>
          </a:p>
          <a:p>
            <a:pPr eaLnBrk="1" hangingPunct="1">
              <a:buFont typeface="Wingdings" panose="05000000000000000000" pitchFamily="2" charset="2"/>
              <a:buNone/>
            </a:pPr>
            <a:endParaRPr lang="en-US" altLang="en-US" smtClean="0"/>
          </a:p>
        </p:txBody>
      </p:sp>
      <p:sp>
        <p:nvSpPr>
          <p:cNvPr id="23757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47E98CC-98AE-4532-A946-F994C5067375}" type="slidenum">
              <a:rPr lang="en-US" altLang="en-US" sz="1400" smtClean="0"/>
              <a:pPr>
                <a:spcBef>
                  <a:spcPct val="0"/>
                </a:spcBef>
                <a:buFontTx/>
                <a:buNone/>
              </a:pPr>
              <a:t>165</a:t>
            </a:fld>
            <a:endParaRPr lang="en-US" altLang="en-US" sz="1400" smtClean="0"/>
          </a:p>
        </p:txBody>
      </p:sp>
      <p:sp>
        <p:nvSpPr>
          <p:cNvPr id="23757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pPr eaLnBrk="1" hangingPunct="1"/>
            <a:r>
              <a:rPr lang="en-US" altLang="en-US" sz="4000" smtClean="0"/>
              <a:t>Details of security and surety submitted to the Bank</a:t>
            </a:r>
          </a:p>
        </p:txBody>
      </p:sp>
      <p:sp>
        <p:nvSpPr>
          <p:cNvPr id="238595" name="Rectangle 3"/>
          <p:cNvSpPr>
            <a:spLocks noGrp="1" noChangeArrowheads="1"/>
          </p:cNvSpPr>
          <p:nvPr>
            <p:ph idx="1"/>
          </p:nvPr>
        </p:nvSpPr>
        <p:spPr>
          <a:xfrm>
            <a:off x="457200" y="1600200"/>
            <a:ext cx="8229600" cy="4953000"/>
          </a:xfrm>
        </p:spPr>
        <p:txBody>
          <a:bodyPr/>
          <a:lstStyle/>
          <a:p>
            <a:pPr eaLnBrk="1" hangingPunct="1">
              <a:lnSpc>
                <a:spcPct val="90000"/>
              </a:lnSpc>
            </a:pPr>
            <a:r>
              <a:rPr lang="en-US" altLang="en-US" sz="2800" smtClean="0"/>
              <a:t>The complainant has certain information relating to the </a:t>
            </a:r>
            <a:r>
              <a:rPr lang="en-US" altLang="en-US" sz="2800" smtClean="0">
                <a:solidFill>
                  <a:srgbClr val="0000FF"/>
                </a:solidFill>
              </a:rPr>
              <a:t>facility of bank guarantee availed of by any organisation, </a:t>
            </a:r>
            <a:r>
              <a:rPr lang="en-US" altLang="en-US" sz="2800" smtClean="0">
                <a:solidFill>
                  <a:srgbClr val="FF3300"/>
                </a:solidFill>
              </a:rPr>
              <a:t>particularly the details of security and surety submitted to the bank.</a:t>
            </a:r>
          </a:p>
          <a:p>
            <a:pPr eaLnBrk="1" hangingPunct="1">
              <a:lnSpc>
                <a:spcPct val="90000"/>
              </a:lnSpc>
            </a:pPr>
            <a:r>
              <a:rPr lang="en-US" altLang="en-US" sz="2800" smtClean="0"/>
              <a:t>The CPIO responded and mentioned that </a:t>
            </a:r>
            <a:r>
              <a:rPr lang="en-US" altLang="en-US" sz="2800" b="1" smtClean="0">
                <a:solidFill>
                  <a:srgbClr val="FF3300"/>
                </a:solidFill>
              </a:rPr>
              <a:t>‘information sought for are queries; the same will not be answered under RTI Act.</a:t>
            </a:r>
            <a:r>
              <a:rPr lang="en-US" altLang="en-US" sz="2800" smtClean="0"/>
              <a:t>  </a:t>
            </a:r>
            <a:r>
              <a:rPr lang="en-US" altLang="en-US" sz="2800" smtClean="0">
                <a:solidFill>
                  <a:srgbClr val="0000FF"/>
                </a:solidFill>
              </a:rPr>
              <a:t>The information sought for is exempted u/s.8(1)(j) of the Act.  </a:t>
            </a:r>
          </a:p>
          <a:p>
            <a:pPr eaLnBrk="1" hangingPunct="1">
              <a:lnSpc>
                <a:spcPct val="90000"/>
              </a:lnSpc>
            </a:pPr>
            <a:r>
              <a:rPr lang="en-US" altLang="en-US" sz="2800" smtClean="0">
                <a:solidFill>
                  <a:srgbClr val="0000FF"/>
                </a:solidFill>
              </a:rPr>
              <a:t>The CIC justified the action of CPIO.  </a:t>
            </a:r>
          </a:p>
          <a:p>
            <a:pPr algn="ctr" eaLnBrk="1" hangingPunct="1">
              <a:lnSpc>
                <a:spcPct val="90000"/>
              </a:lnSpc>
              <a:buFont typeface="Wingdings" panose="05000000000000000000" pitchFamily="2" charset="2"/>
              <a:buNone/>
            </a:pPr>
            <a:r>
              <a:rPr lang="en-US" altLang="en-US" sz="2800" smtClean="0">
                <a:solidFill>
                  <a:srgbClr val="0000FF"/>
                </a:solidFill>
              </a:rPr>
              <a:t>218/IC(A)/2006, dt.29-08-2006</a:t>
            </a:r>
          </a:p>
        </p:txBody>
      </p:sp>
      <p:sp>
        <p:nvSpPr>
          <p:cNvPr id="23859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88F2CAA-5743-4BA0-86F1-8AE0E2A6BC65}" type="slidenum">
              <a:rPr lang="en-US" altLang="en-US" sz="1400" smtClean="0"/>
              <a:pPr>
                <a:spcBef>
                  <a:spcPct val="0"/>
                </a:spcBef>
                <a:buFontTx/>
                <a:buNone/>
              </a:pPr>
              <a:t>166</a:t>
            </a:fld>
            <a:endParaRPr lang="en-US" altLang="en-US" sz="1400" smtClean="0"/>
          </a:p>
        </p:txBody>
      </p:sp>
      <p:sp>
        <p:nvSpPr>
          <p:cNvPr id="23859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pPr eaLnBrk="1" hangingPunct="1"/>
            <a:r>
              <a:rPr lang="en-US" altLang="en-US" smtClean="0"/>
              <a:t>I.T.Returns</a:t>
            </a:r>
          </a:p>
        </p:txBody>
      </p:sp>
      <p:sp>
        <p:nvSpPr>
          <p:cNvPr id="239619" name="Rectangle 3"/>
          <p:cNvSpPr>
            <a:spLocks noGrp="1" noChangeArrowheads="1"/>
          </p:cNvSpPr>
          <p:nvPr>
            <p:ph idx="1"/>
          </p:nvPr>
        </p:nvSpPr>
        <p:spPr/>
        <p:txBody>
          <a:bodyPr/>
          <a:lstStyle/>
          <a:p>
            <a:pPr eaLnBrk="1" hangingPunct="1">
              <a:lnSpc>
                <a:spcPct val="90000"/>
              </a:lnSpc>
            </a:pPr>
            <a:r>
              <a:rPr lang="en-US" altLang="en-US" dirty="0" smtClean="0">
                <a:solidFill>
                  <a:srgbClr val="FF3300"/>
                </a:solidFill>
              </a:rPr>
              <a:t>Income Returns filed by an </a:t>
            </a:r>
            <a:r>
              <a:rPr lang="en-US" altLang="en-US" dirty="0" err="1" smtClean="0">
                <a:solidFill>
                  <a:srgbClr val="FF3300"/>
                </a:solidFill>
              </a:rPr>
              <a:t>assessee</a:t>
            </a:r>
            <a:r>
              <a:rPr lang="en-US" altLang="en-US" dirty="0" smtClean="0">
                <a:solidFill>
                  <a:srgbClr val="FF3300"/>
                </a:solidFill>
              </a:rPr>
              <a:t> are confidential information </a:t>
            </a:r>
            <a:r>
              <a:rPr lang="en-US" altLang="en-US" dirty="0" smtClean="0">
                <a:solidFill>
                  <a:srgbClr val="0000FF"/>
                </a:solidFill>
              </a:rPr>
              <a:t>which include details of commercial activities and that it relates to third person.  </a:t>
            </a:r>
            <a:r>
              <a:rPr lang="en-US" altLang="en-US" dirty="0" smtClean="0">
                <a:solidFill>
                  <a:srgbClr val="FF3300"/>
                </a:solidFill>
              </a:rPr>
              <a:t>These are submitted in </a:t>
            </a:r>
            <a:r>
              <a:rPr lang="en-US" altLang="en-US" b="1" dirty="0" smtClean="0">
                <a:solidFill>
                  <a:srgbClr val="FF3300"/>
                </a:solidFill>
              </a:rPr>
              <a:t>fiduciary</a:t>
            </a:r>
            <a:r>
              <a:rPr lang="en-US" altLang="en-US" dirty="0" smtClean="0">
                <a:solidFill>
                  <a:srgbClr val="FF3300"/>
                </a:solidFill>
              </a:rPr>
              <a:t> capacities. </a:t>
            </a:r>
            <a:r>
              <a:rPr lang="en-US" altLang="en-US" dirty="0" smtClean="0">
                <a:solidFill>
                  <a:srgbClr val="0000FF"/>
                </a:solidFill>
              </a:rPr>
              <a:t>There is no public action involved in the matter.  Disclosure is exempted u/s.8(1)(j).</a:t>
            </a:r>
          </a:p>
          <a:p>
            <a:pPr eaLnBrk="1" hangingPunct="1">
              <a:lnSpc>
                <a:spcPct val="90000"/>
              </a:lnSpc>
              <a:buFont typeface="Wingdings" panose="05000000000000000000" pitchFamily="2" charset="2"/>
              <a:buNone/>
            </a:pPr>
            <a:endParaRPr lang="en-US" altLang="en-US" dirty="0" smtClean="0"/>
          </a:p>
          <a:p>
            <a:pPr algn="ctr" eaLnBrk="1" hangingPunct="1">
              <a:lnSpc>
                <a:spcPct val="90000"/>
              </a:lnSpc>
              <a:buFont typeface="Wingdings" panose="05000000000000000000" pitchFamily="2" charset="2"/>
              <a:buNone/>
            </a:pPr>
            <a:r>
              <a:rPr lang="en-US" altLang="en-US" dirty="0" smtClean="0"/>
              <a:t>22/IC(A)/2006, dt.13-03-2006  </a:t>
            </a:r>
          </a:p>
        </p:txBody>
      </p:sp>
      <p:sp>
        <p:nvSpPr>
          <p:cNvPr id="23962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6517CD7-3282-4661-BFC6-549DEB917B47}" type="slidenum">
              <a:rPr lang="en-US" altLang="en-US" sz="1400" smtClean="0"/>
              <a:pPr>
                <a:spcBef>
                  <a:spcPct val="0"/>
                </a:spcBef>
                <a:buFontTx/>
                <a:buNone/>
              </a:pPr>
              <a:t>167</a:t>
            </a:fld>
            <a:endParaRPr lang="en-US" altLang="en-US" sz="1400" smtClean="0"/>
          </a:p>
        </p:txBody>
      </p:sp>
      <p:sp>
        <p:nvSpPr>
          <p:cNvPr id="239621" name="Footer Placeholder 4"/>
          <p:cNvSpPr>
            <a:spLocks noGrp="1"/>
          </p:cNvSpPr>
          <p:nvPr>
            <p:ph type="ftr" sz="quarter" idx="11"/>
          </p:nvPr>
        </p:nvSpPr>
        <p:spPr>
          <a:xfrm>
            <a:off x="3124200" y="6245225"/>
            <a:ext cx="350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pPr eaLnBrk="1" hangingPunct="1"/>
            <a:r>
              <a:rPr lang="en-US" altLang="en-US" sz="4000" smtClean="0"/>
              <a:t>Legal opinion and </a:t>
            </a:r>
            <a:r>
              <a:rPr lang="en-US" altLang="en-US" sz="4000" b="1" smtClean="0"/>
              <a:t>fiduciary </a:t>
            </a:r>
            <a:r>
              <a:rPr lang="en-US" altLang="en-US" sz="4000" smtClean="0"/>
              <a:t>capacity</a:t>
            </a:r>
          </a:p>
        </p:txBody>
      </p:sp>
      <p:sp>
        <p:nvSpPr>
          <p:cNvPr id="240643" name="Rectangle 3"/>
          <p:cNvSpPr>
            <a:spLocks noGrp="1" noChangeArrowheads="1"/>
          </p:cNvSpPr>
          <p:nvPr>
            <p:ph idx="1"/>
          </p:nvPr>
        </p:nvSpPr>
        <p:spPr/>
        <p:txBody>
          <a:bodyPr/>
          <a:lstStyle/>
          <a:p>
            <a:pPr eaLnBrk="1" hangingPunct="1"/>
            <a:r>
              <a:rPr lang="en-US" altLang="en-US" sz="2800" smtClean="0">
                <a:solidFill>
                  <a:srgbClr val="FF3300"/>
                </a:solidFill>
              </a:rPr>
              <a:t>…. Copy of the legal opinion as asked for by the appellant was denied u/s.8(1)(e) of the Act, on the ground that the information was available with the respondent in </a:t>
            </a:r>
            <a:r>
              <a:rPr lang="en-US" altLang="en-US" sz="2800" b="1" smtClean="0">
                <a:solidFill>
                  <a:srgbClr val="0000FF"/>
                </a:solidFill>
              </a:rPr>
              <a:t>“fiduciary capacity”.  </a:t>
            </a:r>
          </a:p>
          <a:p>
            <a:pPr eaLnBrk="1" hangingPunct="1"/>
            <a:r>
              <a:rPr lang="en-US" altLang="en-US" sz="2800" smtClean="0">
                <a:solidFill>
                  <a:srgbClr val="FF3300"/>
                </a:solidFill>
              </a:rPr>
              <a:t>Information pertain to a legal opinion obtained from an advocate,</a:t>
            </a:r>
            <a:r>
              <a:rPr lang="en-US" altLang="en-US" sz="2800" smtClean="0"/>
              <a:t> </a:t>
            </a:r>
            <a:r>
              <a:rPr lang="en-US" altLang="en-US" sz="2800" smtClean="0">
                <a:solidFill>
                  <a:srgbClr val="0000FF"/>
                </a:solidFill>
              </a:rPr>
              <a:t>the disclosure of which has been justified u/s. 8(1)(d) and (e) of the Act.</a:t>
            </a:r>
          </a:p>
          <a:p>
            <a:pPr eaLnBrk="1" hangingPunct="1"/>
            <a:endParaRPr lang="en-US" altLang="en-US" sz="2800" smtClean="0"/>
          </a:p>
          <a:p>
            <a:pPr algn="ctr" eaLnBrk="1" hangingPunct="1">
              <a:buFont typeface="Wingdings" panose="05000000000000000000" pitchFamily="2" charset="2"/>
              <a:buNone/>
            </a:pPr>
            <a:r>
              <a:rPr lang="en-US" altLang="en-US" sz="2800" smtClean="0"/>
              <a:t>463/IC(A)/2006, dt.20-12-2006. </a:t>
            </a:r>
          </a:p>
        </p:txBody>
      </p:sp>
      <p:sp>
        <p:nvSpPr>
          <p:cNvPr id="24064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8C2C6C9-71B2-4826-B757-762514789520}" type="slidenum">
              <a:rPr lang="en-US" altLang="en-US" sz="1400" smtClean="0"/>
              <a:pPr>
                <a:spcBef>
                  <a:spcPct val="0"/>
                </a:spcBef>
                <a:buFontTx/>
                <a:buNone/>
              </a:pPr>
              <a:t>168</a:t>
            </a:fld>
            <a:endParaRPr lang="en-US" altLang="en-US" sz="1400" smtClean="0"/>
          </a:p>
        </p:txBody>
      </p:sp>
      <p:sp>
        <p:nvSpPr>
          <p:cNvPr id="240645"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pPr eaLnBrk="1" hangingPunct="1"/>
            <a:r>
              <a:rPr lang="en-US" altLang="en-US" sz="4000" smtClean="0"/>
              <a:t>File Notings and Fiduciary capacity</a:t>
            </a:r>
          </a:p>
        </p:txBody>
      </p:sp>
      <p:sp>
        <p:nvSpPr>
          <p:cNvPr id="241667" name="Rectangle 3"/>
          <p:cNvSpPr>
            <a:spLocks noGrp="1" noChangeArrowheads="1"/>
          </p:cNvSpPr>
          <p:nvPr>
            <p:ph idx="1"/>
          </p:nvPr>
        </p:nvSpPr>
        <p:spPr>
          <a:xfrm>
            <a:off x="457200" y="1600200"/>
            <a:ext cx="8305800" cy="4953000"/>
          </a:xfrm>
        </p:spPr>
        <p:txBody>
          <a:bodyPr/>
          <a:lstStyle/>
          <a:p>
            <a:pPr eaLnBrk="1" hangingPunct="1">
              <a:lnSpc>
                <a:spcPct val="80000"/>
              </a:lnSpc>
            </a:pPr>
            <a:r>
              <a:rPr lang="en-US" altLang="en-US" sz="2800" smtClean="0"/>
              <a:t>File notings are that part of the file in which an officer records his observations and impressions meant for his immediate superior officers. Especially when the file, in which the notings are contained, is classified as confidential, the entrustment of the file note by a junior officer or a subordinate to the next higher or superior officer assumes the character of an information supplied by a third party (in this case, the officer writing the note to the next higher officer). This being so</a:t>
            </a:r>
            <a:r>
              <a:rPr lang="en-US" altLang="en-US" sz="2800" smtClean="0">
                <a:solidFill>
                  <a:srgbClr val="0000FF"/>
                </a:solidFill>
              </a:rPr>
              <a:t>, any decision to disclose this information has to be completed in terms of the provision of Section 11(1) of the RTI Act. </a:t>
            </a:r>
          </a:p>
        </p:txBody>
      </p:sp>
      <p:sp>
        <p:nvSpPr>
          <p:cNvPr id="24166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A023BE4-F5A3-4801-B2EA-12FDDC4EBC82}" type="slidenum">
              <a:rPr lang="en-US" altLang="en-US" sz="1400" smtClean="0"/>
              <a:pPr>
                <a:spcBef>
                  <a:spcPct val="0"/>
                </a:spcBef>
                <a:buFontTx/>
                <a:buNone/>
              </a:pPr>
              <a:t>169</a:t>
            </a:fld>
            <a:endParaRPr lang="en-US" altLang="en-US" sz="1400" smtClean="0"/>
          </a:p>
        </p:txBody>
      </p:sp>
      <p:sp>
        <p:nvSpPr>
          <p:cNvPr id="241669" name="Footer Placeholder 4"/>
          <p:cNvSpPr>
            <a:spLocks noGrp="1"/>
          </p:cNvSpPr>
          <p:nvPr>
            <p:ph type="ftr" sz="quarter" idx="11"/>
          </p:nvPr>
        </p:nvSpPr>
        <p:spPr>
          <a:xfrm>
            <a:off x="3162300" y="6245225"/>
            <a:ext cx="33909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a:t>
            </a:r>
            <a:r>
              <a:rPr lang="en-US" altLang="en-US" sz="2800" b="1" smtClean="0">
                <a:solidFill>
                  <a:srgbClr val="FF9900"/>
                </a:solidFill>
              </a:rPr>
              <a:t>Obligations of public authorities </a:t>
            </a:r>
            <a:r>
              <a:rPr lang="en-US" altLang="en-US" sz="2800" smtClean="0">
                <a:solidFill>
                  <a:srgbClr val="FF9900"/>
                </a:solidFill>
              </a:rPr>
              <a:t>-</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Every public authority shall </a:t>
            </a:r>
          </a:p>
          <a:p>
            <a:pPr algn="ctr" eaLnBrk="1" hangingPunct="1">
              <a:buFont typeface="Wingdings" panose="05000000000000000000" pitchFamily="2" charset="2"/>
              <a:buNone/>
            </a:pPr>
            <a:r>
              <a:rPr lang="en-US" altLang="en-US" sz="2800" smtClean="0"/>
              <a:t>maintain all its records </a:t>
            </a:r>
          </a:p>
          <a:p>
            <a:pPr algn="ctr" eaLnBrk="1" hangingPunct="1">
              <a:buFont typeface="Wingdings" panose="05000000000000000000" pitchFamily="2" charset="2"/>
              <a:buNone/>
            </a:pPr>
            <a:r>
              <a:rPr lang="en-US" altLang="en-US" sz="2800" smtClean="0"/>
              <a:t>duly </a:t>
            </a:r>
            <a:r>
              <a:rPr lang="en-US" altLang="en-US" sz="2800" b="1" smtClean="0">
                <a:solidFill>
                  <a:srgbClr val="FF9900"/>
                </a:solidFill>
              </a:rPr>
              <a:t>catalogued</a:t>
            </a:r>
            <a:r>
              <a:rPr lang="en-US" altLang="en-US" sz="2800" smtClean="0"/>
              <a:t> and </a:t>
            </a:r>
            <a:r>
              <a:rPr lang="en-US" altLang="en-US" sz="2800" b="1" smtClean="0">
                <a:solidFill>
                  <a:srgbClr val="FF9900"/>
                </a:solidFill>
              </a:rPr>
              <a:t>indexed</a:t>
            </a:r>
            <a:r>
              <a:rPr lang="en-US" altLang="en-US" sz="2800" b="1" smtClean="0"/>
              <a:t> </a:t>
            </a:r>
          </a:p>
          <a:p>
            <a:pPr algn="ctr" eaLnBrk="1" hangingPunct="1">
              <a:buFont typeface="Wingdings" panose="05000000000000000000" pitchFamily="2" charset="2"/>
              <a:buNone/>
            </a:pPr>
            <a:r>
              <a:rPr lang="en-US" altLang="en-US" sz="2800" smtClean="0"/>
              <a:t>in a manner and the form </a:t>
            </a:r>
          </a:p>
          <a:p>
            <a:pPr algn="ctr" eaLnBrk="1" hangingPunct="1">
              <a:buFont typeface="Wingdings" panose="05000000000000000000" pitchFamily="2" charset="2"/>
              <a:buNone/>
            </a:pPr>
            <a:r>
              <a:rPr lang="en-US" altLang="en-US" sz="2800" smtClean="0"/>
              <a:t>which facilitates </a:t>
            </a:r>
          </a:p>
          <a:p>
            <a:pPr algn="ctr" eaLnBrk="1" hangingPunct="1">
              <a:buFont typeface="Wingdings" panose="05000000000000000000" pitchFamily="2" charset="2"/>
              <a:buNone/>
            </a:pPr>
            <a:r>
              <a:rPr lang="en-US" altLang="en-US" sz="2800" smtClean="0"/>
              <a:t>the right to information under this Act …</a:t>
            </a:r>
          </a:p>
          <a:p>
            <a:pPr algn="ctr" eaLnBrk="1" hangingPunct="1">
              <a:buFont typeface="Wingdings" panose="05000000000000000000" pitchFamily="2" charset="2"/>
              <a:buNone/>
            </a:pPr>
            <a:r>
              <a:rPr lang="en-US" altLang="en-US" sz="2800" smtClean="0"/>
              <a:t>s.4(1) (a) </a:t>
            </a:r>
          </a:p>
        </p:txBody>
      </p:sp>
      <p:sp>
        <p:nvSpPr>
          <p:cNvPr id="3584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4D49AD1-1708-47B9-AAEC-C313026402C6}" type="slidenum">
              <a:rPr lang="en-US" altLang="en-US" sz="1400" smtClean="0"/>
              <a:pPr>
                <a:spcBef>
                  <a:spcPct val="0"/>
                </a:spcBef>
                <a:buFontTx/>
                <a:buNone/>
              </a:pPr>
              <a:t>17</a:t>
            </a:fld>
            <a:endParaRPr lang="en-US" altLang="en-US" sz="1400" smtClean="0"/>
          </a:p>
        </p:txBody>
      </p:sp>
      <p:sp>
        <p:nvSpPr>
          <p:cNvPr id="35844" name="Footer Placeholder 4"/>
          <p:cNvSpPr>
            <a:spLocks noGrp="1"/>
          </p:cNvSpPr>
          <p:nvPr>
            <p:ph type="ftr" sz="quarter" idx="11"/>
          </p:nvPr>
        </p:nvSpPr>
        <p:spPr>
          <a:xfrm>
            <a:off x="3124200" y="63817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457200" y="277813"/>
            <a:ext cx="8229600" cy="258762"/>
          </a:xfrm>
        </p:spPr>
        <p:txBody>
          <a:bodyPr/>
          <a:lstStyle/>
          <a:p>
            <a:pPr eaLnBrk="1" hangingPunct="1"/>
            <a:endParaRPr lang="en-US" altLang="en-US" sz="4000" smtClean="0"/>
          </a:p>
        </p:txBody>
      </p:sp>
      <p:sp>
        <p:nvSpPr>
          <p:cNvPr id="242691" name="Rectangle 3"/>
          <p:cNvSpPr>
            <a:spLocks noGrp="1" noChangeArrowheads="1"/>
          </p:cNvSpPr>
          <p:nvPr>
            <p:ph idx="1"/>
          </p:nvPr>
        </p:nvSpPr>
        <p:spPr>
          <a:xfrm>
            <a:off x="457200" y="685800"/>
            <a:ext cx="8305800" cy="5715000"/>
          </a:xfrm>
        </p:spPr>
        <p:txBody>
          <a:bodyPr/>
          <a:lstStyle/>
          <a:p>
            <a:pPr eaLnBrk="1" hangingPunct="1">
              <a:lnSpc>
                <a:spcPct val="90000"/>
              </a:lnSpc>
            </a:pPr>
            <a:r>
              <a:rPr lang="en-US" altLang="en-US" sz="2800" smtClean="0"/>
              <a:t>When the file notings by one officer meant for the next officer with whom he may be </a:t>
            </a:r>
            <a:r>
              <a:rPr lang="en-US" altLang="en-US" sz="2800" smtClean="0">
                <a:solidFill>
                  <a:srgbClr val="0000FF"/>
                </a:solidFill>
              </a:rPr>
              <a:t>in a hierarchical relationship</a:t>
            </a:r>
            <a:r>
              <a:rPr lang="en-US" altLang="en-US" sz="2800" smtClean="0">
                <a:solidFill>
                  <a:srgbClr val="FF3300"/>
                </a:solidFill>
              </a:rPr>
              <a:t>, is in the nature of a </a:t>
            </a:r>
            <a:r>
              <a:rPr lang="en-US" altLang="en-US" sz="2800" b="1" smtClean="0">
                <a:solidFill>
                  <a:srgbClr val="FF3300"/>
                </a:solidFill>
              </a:rPr>
              <a:t>fiduciary</a:t>
            </a:r>
            <a:r>
              <a:rPr lang="en-US" altLang="en-US" sz="2800" smtClean="0">
                <a:solidFill>
                  <a:srgbClr val="FF3300"/>
                </a:solidFill>
              </a:rPr>
              <a:t> entrustment,</a:t>
            </a:r>
            <a:r>
              <a:rPr lang="en-US" altLang="en-US" sz="2800" smtClean="0"/>
              <a:t> </a:t>
            </a:r>
            <a:r>
              <a:rPr lang="en-US" altLang="en-US" sz="2800" smtClean="0">
                <a:solidFill>
                  <a:srgbClr val="0000FF"/>
                </a:solidFill>
              </a:rPr>
              <a:t>it should not ordinarily be disclosed and, surely not without the concurrence of the officer preparing that note. </a:t>
            </a:r>
            <a:r>
              <a:rPr lang="en-US" altLang="en-US" sz="2800" smtClean="0">
                <a:solidFill>
                  <a:srgbClr val="FF3300"/>
                </a:solidFill>
              </a:rPr>
              <a:t>When read together, Section 11(1) and Section 8(1) (e), unerringly point to a conclusion that notings of a “confidential” file should be disclosed only after giving opportunity to the third party, viz. the officer / officers writing those notes, to be heard.</a:t>
            </a:r>
          </a:p>
          <a:p>
            <a:pPr eaLnBrk="1" hangingPunct="1">
              <a:lnSpc>
                <a:spcPct val="90000"/>
              </a:lnSpc>
              <a:buFont typeface="Wingdings" panose="05000000000000000000" pitchFamily="2" charset="2"/>
              <a:buNone/>
            </a:pPr>
            <a:r>
              <a:rPr lang="en-US" altLang="en-US" sz="2800" smtClean="0"/>
              <a:t>       CIC/AT/A/2006/00363, dt.3.11.2006</a:t>
            </a:r>
          </a:p>
        </p:txBody>
      </p:sp>
      <p:sp>
        <p:nvSpPr>
          <p:cNvPr id="24269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F372D26-C5D7-48DB-A84F-09705206A5A6}" type="slidenum">
              <a:rPr lang="en-US" altLang="en-US" sz="1400" smtClean="0"/>
              <a:pPr>
                <a:spcBef>
                  <a:spcPct val="0"/>
                </a:spcBef>
                <a:buFontTx/>
                <a:buNone/>
              </a:pPr>
              <a:t>170</a:t>
            </a:fld>
            <a:endParaRPr lang="en-US" altLang="en-US" sz="1400" smtClean="0"/>
          </a:p>
        </p:txBody>
      </p:sp>
      <p:sp>
        <p:nvSpPr>
          <p:cNvPr id="242693"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457200" y="277813"/>
            <a:ext cx="8229600" cy="563562"/>
          </a:xfrm>
        </p:spPr>
        <p:txBody>
          <a:bodyPr/>
          <a:lstStyle/>
          <a:p>
            <a:pPr eaLnBrk="1" hangingPunct="1"/>
            <a:r>
              <a:rPr lang="en-US" altLang="en-US" sz="4000" b="1" smtClean="0"/>
              <a:t>Report of the Board of Enquiry</a:t>
            </a:r>
          </a:p>
        </p:txBody>
      </p:sp>
      <p:sp>
        <p:nvSpPr>
          <p:cNvPr id="243715" name="Rectangle 3"/>
          <p:cNvSpPr>
            <a:spLocks noGrp="1" noChangeArrowheads="1"/>
          </p:cNvSpPr>
          <p:nvPr>
            <p:ph idx="1"/>
          </p:nvPr>
        </p:nvSpPr>
        <p:spPr>
          <a:xfrm>
            <a:off x="457200" y="990600"/>
            <a:ext cx="8229600" cy="5486400"/>
          </a:xfrm>
        </p:spPr>
        <p:txBody>
          <a:bodyPr/>
          <a:lstStyle/>
          <a:p>
            <a:pPr eaLnBrk="1" hangingPunct="1"/>
            <a:r>
              <a:rPr lang="en-US" altLang="en-US" sz="2800" smtClean="0"/>
              <a:t>It is a matter of fact that the report was submitted by Shri S.K. Nafri [who headed the    Board of Enquiry] as a confidential document to the OFB [</a:t>
            </a:r>
            <a:r>
              <a:rPr lang="en-US" altLang="en-US" sz="2800" smtClean="0">
                <a:solidFill>
                  <a:srgbClr val="0000FF"/>
                </a:solidFill>
              </a:rPr>
              <a:t>Ordnance Factory Board</a:t>
            </a:r>
            <a:r>
              <a:rPr lang="en-US" altLang="en-US" sz="2800" smtClean="0"/>
              <a:t>].</a:t>
            </a:r>
          </a:p>
          <a:p>
            <a:pPr eaLnBrk="1" hangingPunct="1"/>
            <a:r>
              <a:rPr lang="en-US" altLang="en-US" sz="2800" smtClean="0">
                <a:solidFill>
                  <a:srgbClr val="FF3300"/>
                </a:solidFill>
              </a:rPr>
              <a:t>Insofar as Shri Nafri’s report was submitted in the belief that it would be treated by the </a:t>
            </a:r>
            <a:r>
              <a:rPr lang="en-US" altLang="en-US" sz="2800" smtClean="0">
                <a:solidFill>
                  <a:srgbClr val="0000FF"/>
                </a:solidFill>
              </a:rPr>
              <a:t>OFB</a:t>
            </a:r>
            <a:r>
              <a:rPr lang="en-US" altLang="en-US" sz="2800" smtClean="0">
                <a:solidFill>
                  <a:srgbClr val="FF3300"/>
                </a:solidFill>
              </a:rPr>
              <a:t> as a confidential document, the AA was right in holding that the relationship between the Enquiry Officer and the authority ordering enquiry was </a:t>
            </a:r>
            <a:r>
              <a:rPr lang="en-US" altLang="en-US" sz="2800" smtClean="0">
                <a:solidFill>
                  <a:srgbClr val="0000FF"/>
                </a:solidFill>
              </a:rPr>
              <a:t>one of trust and  confidence and thus being fiduciary would attract the exemption under Section 8(1)(e).</a:t>
            </a:r>
          </a:p>
        </p:txBody>
      </p:sp>
      <p:sp>
        <p:nvSpPr>
          <p:cNvPr id="24371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46F9B1F-0B1E-4BC2-A6AE-2333BD92C880}" type="slidenum">
              <a:rPr lang="en-US" altLang="en-US" sz="1400" smtClean="0"/>
              <a:pPr>
                <a:spcBef>
                  <a:spcPct val="0"/>
                </a:spcBef>
                <a:buFontTx/>
                <a:buNone/>
              </a:pPr>
              <a:t>171</a:t>
            </a:fld>
            <a:endParaRPr lang="en-US" altLang="en-US" sz="1400" smtClean="0"/>
          </a:p>
        </p:txBody>
      </p:sp>
      <p:sp>
        <p:nvSpPr>
          <p:cNvPr id="243717" name="Footer Placeholder 4"/>
          <p:cNvSpPr>
            <a:spLocks noGrp="1"/>
          </p:cNvSpPr>
          <p:nvPr>
            <p:ph type="ftr" sz="quarter" idx="11"/>
          </p:nvPr>
        </p:nvSpPr>
        <p:spPr>
          <a:xfrm>
            <a:off x="3124200" y="6324600"/>
            <a:ext cx="34290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44739" name="Rectangle 3"/>
          <p:cNvSpPr>
            <a:spLocks noGrp="1" noChangeArrowheads="1"/>
          </p:cNvSpPr>
          <p:nvPr>
            <p:ph idx="1"/>
          </p:nvPr>
        </p:nvSpPr>
        <p:spPr>
          <a:xfrm>
            <a:off x="457200" y="533400"/>
            <a:ext cx="8382000" cy="6096000"/>
          </a:xfrm>
        </p:spPr>
        <p:txBody>
          <a:bodyPr/>
          <a:lstStyle/>
          <a:p>
            <a:pPr eaLnBrk="1" hangingPunct="1"/>
            <a:r>
              <a:rPr lang="en-US" altLang="en-US" sz="2800" smtClean="0"/>
              <a:t>Apart from the above, it is also to be noted that Shri Nafri, as the head of the Board of Enquiry, </a:t>
            </a:r>
            <a:r>
              <a:rPr lang="en-US" altLang="en-US" sz="2800" smtClean="0">
                <a:solidFill>
                  <a:srgbClr val="0000FF"/>
                </a:solidFill>
              </a:rPr>
              <a:t>had examined several witnesses who had given their statements to him in the strictest confidence, </a:t>
            </a:r>
            <a:r>
              <a:rPr lang="en-US" altLang="en-US" sz="2800" smtClean="0">
                <a:solidFill>
                  <a:srgbClr val="FF3300"/>
                </a:solidFill>
              </a:rPr>
              <a:t>in the belief that these would not be made public. In case, the enquiry report is divulged, </a:t>
            </a:r>
            <a:r>
              <a:rPr lang="en-US" altLang="en-US" sz="2800" smtClean="0">
                <a:solidFill>
                  <a:srgbClr val="0000FF"/>
                </a:solidFill>
              </a:rPr>
              <a:t>it would not be possible to keep secret the names of the</a:t>
            </a:r>
          </a:p>
          <a:p>
            <a:pPr eaLnBrk="1" hangingPunct="1">
              <a:buFont typeface="Wingdings" panose="05000000000000000000" pitchFamily="2" charset="2"/>
              <a:buNone/>
            </a:pPr>
            <a:r>
              <a:rPr lang="en-US" altLang="en-US" sz="2800" smtClean="0">
                <a:solidFill>
                  <a:srgbClr val="0000FF"/>
                </a:solidFill>
              </a:rPr>
              <a:t>   deponents who, besides being deeply embarrassed, </a:t>
            </a:r>
            <a:r>
              <a:rPr lang="en-US" altLang="en-US" sz="2800" b="1" smtClean="0">
                <a:solidFill>
                  <a:srgbClr val="FF3300"/>
                </a:solidFill>
              </a:rPr>
              <a:t>could also face intimidation and threats to their personal safety.</a:t>
            </a:r>
            <a:r>
              <a:rPr lang="en-US" altLang="en-US" sz="2800" smtClean="0"/>
              <a:t> </a:t>
            </a:r>
            <a:r>
              <a:rPr lang="en-US" altLang="en-US" sz="2800" smtClean="0">
                <a:solidFill>
                  <a:srgbClr val="27A400"/>
                </a:solidFill>
              </a:rPr>
              <a:t>Disclosure of the entire report would also have the impact of interfering with the investigation which the public authority may consider launching. …</a:t>
            </a:r>
          </a:p>
        </p:txBody>
      </p:sp>
      <p:sp>
        <p:nvSpPr>
          <p:cNvPr id="24474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4B75905-30B0-435F-B691-ACB2F9FA631D}" type="slidenum">
              <a:rPr lang="en-US" altLang="en-US" sz="1400" smtClean="0"/>
              <a:pPr>
                <a:spcBef>
                  <a:spcPct val="0"/>
                </a:spcBef>
                <a:buFontTx/>
                <a:buNone/>
              </a:pPr>
              <a:t>172</a:t>
            </a:fld>
            <a:endParaRPr lang="en-US" altLang="en-US" sz="1400" smtClean="0"/>
          </a:p>
        </p:txBody>
      </p:sp>
      <p:sp>
        <p:nvSpPr>
          <p:cNvPr id="244741"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457200" y="277813"/>
            <a:ext cx="8229600" cy="258762"/>
          </a:xfrm>
        </p:spPr>
        <p:txBody>
          <a:bodyPr/>
          <a:lstStyle/>
          <a:p>
            <a:pPr eaLnBrk="1" hangingPunct="1"/>
            <a:endParaRPr lang="en-US" altLang="en-US" sz="4000" smtClean="0"/>
          </a:p>
        </p:txBody>
      </p:sp>
      <p:sp>
        <p:nvSpPr>
          <p:cNvPr id="245763" name="Rectangle 3"/>
          <p:cNvSpPr>
            <a:spLocks noGrp="1" noChangeArrowheads="1"/>
          </p:cNvSpPr>
          <p:nvPr>
            <p:ph idx="1"/>
          </p:nvPr>
        </p:nvSpPr>
        <p:spPr>
          <a:xfrm>
            <a:off x="457200" y="914400"/>
            <a:ext cx="8229600" cy="5211763"/>
          </a:xfrm>
        </p:spPr>
        <p:txBody>
          <a:bodyPr/>
          <a:lstStyle/>
          <a:p>
            <a:pPr eaLnBrk="1" hangingPunct="1"/>
            <a:r>
              <a:rPr lang="en-US" altLang="en-US" smtClean="0">
                <a:solidFill>
                  <a:srgbClr val="0000FF"/>
                </a:solidFill>
              </a:rPr>
              <a:t>It is held that there is no obligation on the part of the PIO to disclose the entire Shri S.K.Nafri’s BOE report dated 15.10.2005. </a:t>
            </a:r>
            <a:r>
              <a:rPr lang="en-US" altLang="en-US" smtClean="0">
                <a:solidFill>
                  <a:srgbClr val="FF3300"/>
                </a:solidFill>
              </a:rPr>
              <a:t>However, only the conclusions part of the report, </a:t>
            </a:r>
            <a:r>
              <a:rPr lang="en-US" altLang="en-US" smtClean="0">
                <a:solidFill>
                  <a:srgbClr val="0000FF"/>
                </a:solidFill>
              </a:rPr>
              <a:t>after deleting any names that might appear there, </a:t>
            </a:r>
            <a:r>
              <a:rPr lang="en-US" altLang="en-US" smtClean="0">
                <a:solidFill>
                  <a:srgbClr val="FF3300"/>
                </a:solidFill>
              </a:rPr>
              <a:t>may be disclosed to the appellant.</a:t>
            </a:r>
          </a:p>
          <a:p>
            <a:pPr eaLnBrk="1" hangingPunct="1"/>
            <a:endParaRPr lang="en-US" altLang="en-US" smtClean="0">
              <a:solidFill>
                <a:srgbClr val="FF3300"/>
              </a:solidFill>
            </a:endParaRPr>
          </a:p>
          <a:p>
            <a:pPr algn="ctr" eaLnBrk="1" hangingPunct="1">
              <a:buFont typeface="Wingdings" panose="05000000000000000000" pitchFamily="2" charset="2"/>
              <a:buNone/>
            </a:pPr>
            <a:r>
              <a:rPr lang="en-US" altLang="en-US" smtClean="0"/>
              <a:t>CIC/AT/A/2006/00314, dt.9-10-2006.</a:t>
            </a:r>
          </a:p>
        </p:txBody>
      </p:sp>
      <p:sp>
        <p:nvSpPr>
          <p:cNvPr id="24576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38DF1FD-7AE8-4D10-9242-38890E9A5B42}" type="slidenum">
              <a:rPr lang="en-US" altLang="en-US" sz="1400" smtClean="0"/>
              <a:pPr>
                <a:spcBef>
                  <a:spcPct val="0"/>
                </a:spcBef>
                <a:buFontTx/>
                <a:buNone/>
              </a:pPr>
              <a:t>173</a:t>
            </a:fld>
            <a:endParaRPr lang="en-US" altLang="en-US" sz="1400" smtClean="0"/>
          </a:p>
        </p:txBody>
      </p:sp>
      <p:sp>
        <p:nvSpPr>
          <p:cNvPr id="24576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pPr eaLnBrk="1" hangingPunct="1"/>
            <a:r>
              <a:rPr lang="en-US" altLang="en-US" sz="4000" b="1" smtClean="0"/>
              <a:t>Investigations in vigilance related cases</a:t>
            </a:r>
          </a:p>
        </p:txBody>
      </p:sp>
      <p:sp>
        <p:nvSpPr>
          <p:cNvPr id="248835" name="Rectangle 3"/>
          <p:cNvSpPr>
            <a:spLocks noGrp="1" noChangeArrowheads="1"/>
          </p:cNvSpPr>
          <p:nvPr>
            <p:ph idx="1"/>
          </p:nvPr>
        </p:nvSpPr>
        <p:spPr>
          <a:xfrm>
            <a:off x="457200" y="1600200"/>
            <a:ext cx="8305800" cy="4876800"/>
          </a:xfrm>
        </p:spPr>
        <p:txBody>
          <a:bodyPr/>
          <a:lstStyle/>
          <a:p>
            <a:pPr eaLnBrk="1" hangingPunct="1">
              <a:lnSpc>
                <a:spcPct val="90000"/>
              </a:lnSpc>
            </a:pPr>
            <a:r>
              <a:rPr lang="en-US" altLang="en-US" sz="2400" smtClean="0"/>
              <a:t>…Early disclosure of the investigation report in such a case, besides being against the norms of equity, </a:t>
            </a:r>
            <a:r>
              <a:rPr lang="en-US" altLang="en-US" sz="2400" smtClean="0">
                <a:solidFill>
                  <a:srgbClr val="0000FF"/>
                </a:solidFill>
              </a:rPr>
              <a:t>would have caused irretrievable injury to the officer/person’s </a:t>
            </a:r>
            <a:r>
              <a:rPr lang="en-US" altLang="en-US" sz="2400" smtClean="0"/>
              <a:t>(who would have been the subject of investigation) </a:t>
            </a:r>
            <a:r>
              <a:rPr lang="en-US" altLang="en-US" sz="2400" smtClean="0">
                <a:solidFill>
                  <a:srgbClr val="0000FF"/>
                </a:solidFill>
              </a:rPr>
              <a:t>standing and reputation. His demoralisation would be thorough.</a:t>
            </a:r>
          </a:p>
          <a:p>
            <a:pPr eaLnBrk="1" hangingPunct="1">
              <a:lnSpc>
                <a:spcPct val="90000"/>
              </a:lnSpc>
            </a:pPr>
            <a:r>
              <a:rPr lang="en-US" altLang="en-US" sz="2400" smtClean="0">
                <a:solidFill>
                  <a:srgbClr val="FF3300"/>
                </a:solidFill>
              </a:rPr>
              <a:t>In exempting from disclosure matters pertaining to an on-going investigation (Section 8 (1) (h) ), the RTI Act besides other reasons, also caters to the possible impact of the disclosure of such information on the public servants’ morale and their self-esteem. </a:t>
            </a:r>
            <a:r>
              <a:rPr lang="en-US" altLang="en-US" sz="2400" smtClean="0">
                <a:solidFill>
                  <a:srgbClr val="0000FF"/>
                </a:solidFill>
              </a:rPr>
              <a:t>There are, thus, weighty reasons for such a provision in the exemption clauses of  the RTI Act.</a:t>
            </a:r>
          </a:p>
          <a:p>
            <a:pPr eaLnBrk="1" hangingPunct="1">
              <a:lnSpc>
                <a:spcPct val="90000"/>
              </a:lnSpc>
            </a:pPr>
            <a:endParaRPr lang="en-US" altLang="en-US" sz="2400" smtClean="0"/>
          </a:p>
        </p:txBody>
      </p:sp>
      <p:sp>
        <p:nvSpPr>
          <p:cNvPr id="2488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614F9DA-8EF4-46A1-A646-D281F00A0662}" type="slidenum">
              <a:rPr lang="en-US" altLang="en-US" sz="1400" smtClean="0"/>
              <a:pPr>
                <a:spcBef>
                  <a:spcPct val="0"/>
                </a:spcBef>
                <a:buFontTx/>
                <a:buNone/>
              </a:pPr>
              <a:t>174</a:t>
            </a:fld>
            <a:endParaRPr lang="en-US" altLang="en-US" sz="1400" smtClean="0"/>
          </a:p>
        </p:txBody>
      </p:sp>
      <p:sp>
        <p:nvSpPr>
          <p:cNvPr id="24883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49859" name="Rectangle 3"/>
          <p:cNvSpPr>
            <a:spLocks noGrp="1" noChangeArrowheads="1"/>
          </p:cNvSpPr>
          <p:nvPr>
            <p:ph idx="1"/>
          </p:nvPr>
        </p:nvSpPr>
        <p:spPr>
          <a:xfrm>
            <a:off x="457200" y="533400"/>
            <a:ext cx="8305800" cy="6096000"/>
          </a:xfrm>
        </p:spPr>
        <p:txBody>
          <a:bodyPr/>
          <a:lstStyle/>
          <a:p>
            <a:pPr eaLnBrk="1" hangingPunct="1">
              <a:lnSpc>
                <a:spcPct val="80000"/>
              </a:lnSpc>
            </a:pPr>
            <a:r>
              <a:rPr lang="en-US" altLang="en-US" sz="2800" smtClean="0">
                <a:solidFill>
                  <a:srgbClr val="FF3300"/>
                </a:solidFill>
              </a:rPr>
              <a:t>We are keenly aware that one of the purposes of the enactment of the RTI Act is to combat corruption by improving transparency in administration. </a:t>
            </a:r>
            <a:r>
              <a:rPr lang="en-US" altLang="en-US" sz="2800" smtClean="0">
                <a:solidFill>
                  <a:srgbClr val="0000FF"/>
                </a:solidFill>
              </a:rPr>
              <a:t>This objective should be achieved without impairing the interest of the honest employee. </a:t>
            </a:r>
            <a:r>
              <a:rPr lang="en-US" altLang="en-US" sz="2800" smtClean="0">
                <a:solidFill>
                  <a:srgbClr val="FF3300"/>
                </a:solidFill>
              </a:rPr>
              <a:t>Premature disclosure of investigation-related information has the potentiality to tar the employee’s reputation, permanently, which cannot be undone even by his eventual exoneration.</a:t>
            </a:r>
            <a:r>
              <a:rPr lang="en-US" altLang="en-US" sz="2800" smtClean="0"/>
              <a:t> The balance of advantage thus, lies in exempting investigations/enquiries in vigilance, misconduct or disciplinary cases, etc. from disclosure requirements under the Act, till a decision in a given case is reached by the competent authority.</a:t>
            </a:r>
          </a:p>
          <a:p>
            <a:pPr eaLnBrk="1" hangingPunct="1">
              <a:lnSpc>
                <a:spcPct val="80000"/>
              </a:lnSpc>
            </a:pPr>
            <a:r>
              <a:rPr lang="en-US" altLang="en-US" sz="2800" smtClean="0">
                <a:solidFill>
                  <a:srgbClr val="0000FF"/>
                </a:solidFill>
              </a:rPr>
              <a:t>This also conforms to the letter and the spirit of Section 8 (1) (h) of the RTI Act.</a:t>
            </a:r>
          </a:p>
          <a:p>
            <a:pPr eaLnBrk="1" hangingPunct="1">
              <a:lnSpc>
                <a:spcPct val="80000"/>
              </a:lnSpc>
              <a:buFont typeface="Wingdings" panose="05000000000000000000" pitchFamily="2" charset="2"/>
              <a:buNone/>
            </a:pPr>
            <a:endParaRPr lang="en-US" altLang="en-US" sz="2800" smtClean="0"/>
          </a:p>
          <a:p>
            <a:pPr eaLnBrk="1" hangingPunct="1">
              <a:lnSpc>
                <a:spcPct val="80000"/>
              </a:lnSpc>
            </a:pPr>
            <a:endParaRPr lang="en-US" altLang="en-US" sz="2800" smtClean="0"/>
          </a:p>
        </p:txBody>
      </p:sp>
      <p:sp>
        <p:nvSpPr>
          <p:cNvPr id="2498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DE85E2-6757-49AC-88B7-C7D81155E9B4}" type="slidenum">
              <a:rPr lang="en-US" altLang="en-US" sz="1400" smtClean="0"/>
              <a:pPr>
                <a:spcBef>
                  <a:spcPct val="0"/>
                </a:spcBef>
                <a:buFontTx/>
                <a:buNone/>
              </a:pPr>
              <a:t>175</a:t>
            </a:fld>
            <a:endParaRPr lang="en-US" altLang="en-US" sz="1400" smtClean="0"/>
          </a:p>
        </p:txBody>
      </p:sp>
      <p:sp>
        <p:nvSpPr>
          <p:cNvPr id="249861" name="Footer Placeholder 4"/>
          <p:cNvSpPr>
            <a:spLocks noGrp="1"/>
          </p:cNvSpPr>
          <p:nvPr>
            <p:ph type="ftr" sz="quarter" idx="11"/>
          </p:nvPr>
        </p:nvSpPr>
        <p:spPr>
          <a:xfrm>
            <a:off x="3124200" y="6477000"/>
            <a:ext cx="33528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50883" name="Rectangle 3"/>
          <p:cNvSpPr>
            <a:spLocks noGrp="1" noChangeArrowheads="1"/>
          </p:cNvSpPr>
          <p:nvPr>
            <p:ph idx="1"/>
          </p:nvPr>
        </p:nvSpPr>
        <p:spPr>
          <a:xfrm>
            <a:off x="457200" y="685800"/>
            <a:ext cx="8229600" cy="5867400"/>
          </a:xfrm>
        </p:spPr>
        <p:txBody>
          <a:bodyPr/>
          <a:lstStyle/>
          <a:p>
            <a:pPr eaLnBrk="1" hangingPunct="1"/>
            <a:r>
              <a:rPr lang="en-US" altLang="en-US" smtClean="0"/>
              <a:t>There is one other factor that also needs some reflection. Disclosure of an investigation/enquiry report (as demanded in this case by the appellant) even before its acceptance/rejection by a given competent authority will expose that </a:t>
            </a:r>
            <a:r>
              <a:rPr lang="en-US" altLang="en-US" b="1" smtClean="0">
                <a:solidFill>
                  <a:srgbClr val="FF3300"/>
                </a:solidFill>
              </a:rPr>
              <a:t>authority to competing pressures which may hamper cool reflection on the report and compromise objectivity of decision-making.</a:t>
            </a:r>
          </a:p>
        </p:txBody>
      </p:sp>
      <p:sp>
        <p:nvSpPr>
          <p:cNvPr id="2508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F4A1AB8-9AD6-44BD-9EF4-6FD4EF07915F}" type="slidenum">
              <a:rPr lang="en-US" altLang="en-US" sz="1400" smtClean="0"/>
              <a:pPr>
                <a:spcBef>
                  <a:spcPct val="0"/>
                </a:spcBef>
                <a:buFontTx/>
                <a:buNone/>
              </a:pPr>
              <a:t>176</a:t>
            </a:fld>
            <a:endParaRPr lang="en-US" altLang="en-US" sz="1400" smtClean="0"/>
          </a:p>
        </p:txBody>
      </p:sp>
      <p:sp>
        <p:nvSpPr>
          <p:cNvPr id="25088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51907" name="Rectangle 3"/>
          <p:cNvSpPr>
            <a:spLocks noGrp="1" noChangeArrowheads="1"/>
          </p:cNvSpPr>
          <p:nvPr>
            <p:ph idx="1"/>
          </p:nvPr>
        </p:nvSpPr>
        <p:spPr>
          <a:xfrm>
            <a:off x="457200" y="609600"/>
            <a:ext cx="8305800" cy="5943600"/>
          </a:xfrm>
        </p:spPr>
        <p:txBody>
          <a:bodyPr/>
          <a:lstStyle/>
          <a:p>
            <a:pPr eaLnBrk="1" hangingPunct="1"/>
            <a:r>
              <a:rPr lang="en-US" altLang="en-US" sz="2800" dirty="0" smtClean="0"/>
              <a:t>…</a:t>
            </a:r>
            <a:r>
              <a:rPr lang="en-US" altLang="en-US" sz="2800" dirty="0" smtClean="0">
                <a:solidFill>
                  <a:srgbClr val="FF3300"/>
                </a:solidFill>
              </a:rPr>
              <a:t>in investigations in vigilance related cases by CVOs or by departmental officers, as well as in all cases of misconduct, </a:t>
            </a:r>
            <a:r>
              <a:rPr lang="en-US" altLang="en-US" sz="2800" dirty="0" err="1" smtClean="0">
                <a:solidFill>
                  <a:srgbClr val="FF3300"/>
                </a:solidFill>
              </a:rPr>
              <a:t>misdemeanour</a:t>
            </a:r>
            <a:r>
              <a:rPr lang="en-US" altLang="en-US" sz="2800" dirty="0" smtClean="0">
                <a:solidFill>
                  <a:srgbClr val="FF3300"/>
                </a:solidFill>
              </a:rPr>
              <a:t>, etc., </a:t>
            </a:r>
            <a:r>
              <a:rPr lang="en-US" altLang="en-US" sz="2800" dirty="0" smtClean="0">
                <a:solidFill>
                  <a:srgbClr val="0000FF"/>
                </a:solidFill>
              </a:rPr>
              <a:t>there should be an assumption of continuing investigation till, based on the findings of the report, a decision about the presence of a prima-facie case, is reached by a competent authority. </a:t>
            </a:r>
            <a:r>
              <a:rPr lang="en-US" altLang="en-US" sz="2800" dirty="0" smtClean="0">
                <a:solidFill>
                  <a:srgbClr val="FF3300"/>
                </a:solidFill>
              </a:rPr>
              <a:t>This will, thus, bar any premature disclosure, including disclosure of the report prepared by the</a:t>
            </a:r>
          </a:p>
          <a:p>
            <a:pPr eaLnBrk="1" hangingPunct="1">
              <a:buFont typeface="Wingdings" panose="05000000000000000000" pitchFamily="2" charset="2"/>
              <a:buNone/>
            </a:pPr>
            <a:r>
              <a:rPr lang="en-US" altLang="en-US" sz="2800" dirty="0" smtClean="0">
                <a:solidFill>
                  <a:srgbClr val="FF3300"/>
                </a:solidFill>
              </a:rPr>
              <a:t>    investigating officer, as in this case.</a:t>
            </a:r>
          </a:p>
          <a:p>
            <a:pPr eaLnBrk="1" hangingPunct="1"/>
            <a:endParaRPr lang="en-US" altLang="en-US" sz="2800" dirty="0" smtClean="0">
              <a:solidFill>
                <a:srgbClr val="FF3300"/>
              </a:solidFill>
            </a:endParaRPr>
          </a:p>
          <a:p>
            <a:pPr algn="ctr" eaLnBrk="1" hangingPunct="1">
              <a:buFont typeface="Wingdings" panose="05000000000000000000" pitchFamily="2" charset="2"/>
              <a:buNone/>
            </a:pPr>
            <a:r>
              <a:rPr lang="en-US" altLang="en-US" sz="2800" dirty="0" smtClean="0"/>
              <a:t>CIC/AT/A/2006/00039, dt.1.6.2006</a:t>
            </a:r>
          </a:p>
        </p:txBody>
      </p:sp>
      <p:sp>
        <p:nvSpPr>
          <p:cNvPr id="25190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0E08DEA-0C2E-404E-A490-0C251F103F2B}" type="slidenum">
              <a:rPr lang="en-US" altLang="en-US" sz="1400" smtClean="0"/>
              <a:pPr>
                <a:spcBef>
                  <a:spcPct val="0"/>
                </a:spcBef>
                <a:buFontTx/>
                <a:buNone/>
              </a:pPr>
              <a:t>177</a:t>
            </a:fld>
            <a:endParaRPr lang="en-US" altLang="en-US" sz="1400" smtClean="0"/>
          </a:p>
        </p:txBody>
      </p:sp>
      <p:sp>
        <p:nvSpPr>
          <p:cNvPr id="251909"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457200" y="277813"/>
            <a:ext cx="8229600" cy="487362"/>
          </a:xfrm>
        </p:spPr>
        <p:txBody>
          <a:bodyPr/>
          <a:lstStyle/>
          <a:p>
            <a:pPr eaLnBrk="1" hangingPunct="1"/>
            <a:r>
              <a:rPr lang="en-US" altLang="en-US" sz="4000" b="1" smtClean="0"/>
              <a:t>Statement made to CBI</a:t>
            </a:r>
          </a:p>
        </p:txBody>
      </p:sp>
      <p:sp>
        <p:nvSpPr>
          <p:cNvPr id="253955" name="Rectangle 3"/>
          <p:cNvSpPr>
            <a:spLocks noGrp="1" noChangeArrowheads="1"/>
          </p:cNvSpPr>
          <p:nvPr>
            <p:ph idx="1"/>
          </p:nvPr>
        </p:nvSpPr>
        <p:spPr>
          <a:xfrm>
            <a:off x="457200" y="914400"/>
            <a:ext cx="8305800" cy="5715000"/>
          </a:xfrm>
        </p:spPr>
        <p:txBody>
          <a:bodyPr/>
          <a:lstStyle/>
          <a:p>
            <a:pPr eaLnBrk="1" hangingPunct="1">
              <a:lnSpc>
                <a:spcPct val="80000"/>
              </a:lnSpc>
            </a:pPr>
            <a:r>
              <a:rPr lang="en-US" altLang="en-US" sz="2400" smtClean="0">
                <a:solidFill>
                  <a:srgbClr val="0000FF"/>
                </a:solidFill>
              </a:rPr>
              <a:t>…appellant has largely asked for copies of the recorded statement made to CBI by different persons, </a:t>
            </a:r>
            <a:r>
              <a:rPr lang="en-US" altLang="en-US" sz="2400" smtClean="0">
                <a:solidFill>
                  <a:srgbClr val="FF3300"/>
                </a:solidFill>
              </a:rPr>
              <a:t>which in any case cannot be given unless their concurrence is obtained, </a:t>
            </a:r>
            <a:r>
              <a:rPr lang="en-US" altLang="en-US" sz="2400" smtClean="0">
                <a:solidFill>
                  <a:srgbClr val="0000FF"/>
                </a:solidFill>
              </a:rPr>
              <a:t>as such statements are made in </a:t>
            </a:r>
            <a:r>
              <a:rPr lang="en-US" altLang="en-US" sz="2400" b="1" smtClean="0">
                <a:solidFill>
                  <a:srgbClr val="0000FF"/>
                </a:solidFill>
              </a:rPr>
              <a:t>fiduciary </a:t>
            </a:r>
            <a:r>
              <a:rPr lang="en-US" altLang="en-US" sz="2400" smtClean="0">
                <a:solidFill>
                  <a:srgbClr val="0000FF"/>
                </a:solidFill>
              </a:rPr>
              <a:t>capacity.</a:t>
            </a:r>
          </a:p>
          <a:p>
            <a:pPr eaLnBrk="1" hangingPunct="1">
              <a:lnSpc>
                <a:spcPct val="80000"/>
              </a:lnSpc>
            </a:pPr>
            <a:r>
              <a:rPr lang="en-US" altLang="en-US" sz="2400" smtClean="0">
                <a:solidFill>
                  <a:srgbClr val="FF3300"/>
                </a:solidFill>
              </a:rPr>
              <a:t>As the matter is pending before the trial court for adjudication, the appellant would surely get an opportunity to defend herself and she would be provided with all the required documents for her effective defense. </a:t>
            </a:r>
            <a:r>
              <a:rPr lang="en-US" altLang="en-US" sz="2400" smtClean="0">
                <a:solidFill>
                  <a:srgbClr val="0000FF"/>
                </a:solidFill>
              </a:rPr>
              <a:t>The appellate authority has rightly observed that she can approach the court for any documents/information required by her for the purpose of defense. </a:t>
            </a:r>
            <a:r>
              <a:rPr lang="en-US" altLang="en-US" sz="2400" smtClean="0">
                <a:solidFill>
                  <a:srgbClr val="FF3300"/>
                </a:solidFill>
              </a:rPr>
              <a:t>Thus, the CPIO and the appellate authority have correctly applied exemption u/s 8(1)(h) for disclosure of the information sought for by the appellant.</a:t>
            </a:r>
          </a:p>
          <a:p>
            <a:pPr eaLnBrk="1" hangingPunct="1">
              <a:lnSpc>
                <a:spcPct val="80000"/>
              </a:lnSpc>
            </a:pPr>
            <a:endParaRPr lang="en-US" altLang="en-US" sz="2400" smtClean="0"/>
          </a:p>
          <a:p>
            <a:pPr algn="ctr" eaLnBrk="1" hangingPunct="1">
              <a:lnSpc>
                <a:spcPct val="80000"/>
              </a:lnSpc>
              <a:buFont typeface="Wingdings" panose="05000000000000000000" pitchFamily="2" charset="2"/>
              <a:buNone/>
            </a:pPr>
            <a:r>
              <a:rPr lang="en-US" altLang="en-US" sz="2400" smtClean="0"/>
              <a:t>250/IC(A)/2006-7.9.2006</a:t>
            </a:r>
          </a:p>
        </p:txBody>
      </p:sp>
      <p:sp>
        <p:nvSpPr>
          <p:cNvPr id="2539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7D9CC3F-4E40-40F4-B1A6-FC7AFAFBBE72}" type="slidenum">
              <a:rPr lang="en-US" altLang="en-US" sz="1400" smtClean="0"/>
              <a:pPr>
                <a:spcBef>
                  <a:spcPct val="0"/>
                </a:spcBef>
                <a:buFontTx/>
                <a:buNone/>
              </a:pPr>
              <a:t>178</a:t>
            </a:fld>
            <a:endParaRPr lang="en-US" altLang="en-US" sz="1400" smtClean="0"/>
          </a:p>
        </p:txBody>
      </p:sp>
      <p:sp>
        <p:nvSpPr>
          <p:cNvPr id="25395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a:off x="457200" y="277813"/>
            <a:ext cx="8229600" cy="334962"/>
          </a:xfrm>
        </p:spPr>
        <p:txBody>
          <a:bodyPr/>
          <a:lstStyle/>
          <a:p>
            <a:pPr eaLnBrk="1" hangingPunct="1"/>
            <a:r>
              <a:rPr lang="en-US" altLang="en-US" sz="4000" b="1" smtClean="0"/>
              <a:t>Personal information</a:t>
            </a:r>
          </a:p>
        </p:txBody>
      </p:sp>
      <p:sp>
        <p:nvSpPr>
          <p:cNvPr id="258051" name="Rectangle 3"/>
          <p:cNvSpPr>
            <a:spLocks noGrp="1" noChangeArrowheads="1"/>
          </p:cNvSpPr>
          <p:nvPr>
            <p:ph idx="1"/>
          </p:nvPr>
        </p:nvSpPr>
        <p:spPr>
          <a:xfrm>
            <a:off x="457200" y="914400"/>
            <a:ext cx="8382000" cy="5638800"/>
          </a:xfrm>
        </p:spPr>
        <p:txBody>
          <a:bodyPr/>
          <a:lstStyle/>
          <a:p>
            <a:pPr eaLnBrk="1" hangingPunct="1">
              <a:lnSpc>
                <a:spcPct val="80000"/>
              </a:lnSpc>
            </a:pPr>
            <a:r>
              <a:rPr lang="en-US" altLang="en-US" sz="2400" smtClean="0">
                <a:solidFill>
                  <a:srgbClr val="0000FF"/>
                </a:solidFill>
              </a:rPr>
              <a:t>“Personal information” does not mean information relating to the information seeker, but about a third party. </a:t>
            </a:r>
            <a:r>
              <a:rPr lang="en-US" altLang="en-US" sz="2400" smtClean="0"/>
              <a:t>That is why, in the Section, it is stated </a:t>
            </a:r>
            <a:r>
              <a:rPr lang="en-US" altLang="en-US" sz="2400" b="1" smtClean="0">
                <a:solidFill>
                  <a:srgbClr val="FF3300"/>
                </a:solidFill>
              </a:rPr>
              <a:t>“</a:t>
            </a:r>
            <a:r>
              <a:rPr lang="en-US" altLang="en-US" sz="2400" b="1" i="1" smtClean="0">
                <a:solidFill>
                  <a:srgbClr val="FF3300"/>
                </a:solidFill>
              </a:rPr>
              <a:t>unwarranted invasion of the privacy of the individual”.</a:t>
            </a:r>
            <a:r>
              <a:rPr lang="en-US" altLang="en-US" sz="2400" i="1" smtClean="0"/>
              <a:t> </a:t>
            </a:r>
            <a:r>
              <a:rPr lang="en-US" altLang="en-US" sz="2400" smtClean="0"/>
              <a:t>If one were to seek information about himself or his own case, the question of</a:t>
            </a:r>
          </a:p>
          <a:p>
            <a:pPr eaLnBrk="1" hangingPunct="1">
              <a:lnSpc>
                <a:spcPct val="80000"/>
              </a:lnSpc>
              <a:buFont typeface="Wingdings" panose="05000000000000000000" pitchFamily="2" charset="2"/>
              <a:buNone/>
            </a:pPr>
            <a:r>
              <a:rPr lang="en-US" altLang="en-US" sz="2400" smtClean="0"/>
              <a:t>    invasion of privacy of his own self does not arise. </a:t>
            </a:r>
            <a:r>
              <a:rPr lang="en-US" altLang="en-US" sz="2400" smtClean="0">
                <a:solidFill>
                  <a:srgbClr val="FF3300"/>
                </a:solidFill>
              </a:rPr>
              <a:t>If one were to ask information about a third party and if it were to invade the privacy of the individual, the information seeker can be denied the information on the ground that disclosure would invade the privacy of a third party.</a:t>
            </a:r>
            <a:r>
              <a:rPr lang="en-US" altLang="en-US" sz="2400" smtClean="0"/>
              <a:t> </a:t>
            </a:r>
            <a:r>
              <a:rPr lang="en-US" altLang="en-US" sz="2400" smtClean="0">
                <a:solidFill>
                  <a:srgbClr val="0000FF"/>
                </a:solidFill>
              </a:rPr>
              <a:t>Therefore, when a citizen seeks information about his own case and as long as the information sought is not exempted in terms of other provisions of Section 8 of RTI Act, this section cannot be applied to deny the information.”</a:t>
            </a:r>
          </a:p>
          <a:p>
            <a:pPr eaLnBrk="1" hangingPunct="1">
              <a:lnSpc>
                <a:spcPct val="80000"/>
              </a:lnSpc>
              <a:buFont typeface="Wingdings" panose="05000000000000000000" pitchFamily="2" charset="2"/>
              <a:buNone/>
            </a:pPr>
            <a:endParaRPr lang="en-US" altLang="en-US" sz="2400" smtClean="0"/>
          </a:p>
          <a:p>
            <a:pPr algn="ctr" eaLnBrk="1" hangingPunct="1">
              <a:lnSpc>
                <a:spcPct val="80000"/>
              </a:lnSpc>
              <a:buFont typeface="Wingdings" panose="05000000000000000000" pitchFamily="2" charset="2"/>
              <a:buNone/>
            </a:pPr>
            <a:r>
              <a:rPr lang="en-US" altLang="en-US" sz="2400" smtClean="0"/>
              <a:t>80/ICPB/2006-28.8.2006</a:t>
            </a:r>
          </a:p>
        </p:txBody>
      </p:sp>
      <p:sp>
        <p:nvSpPr>
          <p:cNvPr id="2580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B87564C-7D9F-4E5A-B77C-A019CCCA1CFA}" type="slidenum">
              <a:rPr lang="en-US" altLang="en-US" sz="1400" smtClean="0"/>
              <a:pPr>
                <a:spcBef>
                  <a:spcPct val="0"/>
                </a:spcBef>
                <a:buFontTx/>
                <a:buNone/>
              </a:pPr>
              <a:t>179</a:t>
            </a:fld>
            <a:endParaRPr lang="en-US" altLang="en-US" sz="1400" smtClean="0"/>
          </a:p>
        </p:txBody>
      </p:sp>
      <p:sp>
        <p:nvSpPr>
          <p:cNvPr id="25805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381000"/>
            <a:ext cx="8229600" cy="5749925"/>
          </a:xfrm>
        </p:spPr>
        <p:txBody>
          <a:bodyPr/>
          <a:lstStyle/>
          <a:p>
            <a:pPr algn="ctr" eaLnBrk="1" hangingPunct="1">
              <a:lnSpc>
                <a:spcPct val="90000"/>
              </a:lnSpc>
              <a:buFont typeface="Wingdings" panose="05000000000000000000" pitchFamily="2" charset="2"/>
              <a:buNone/>
            </a:pPr>
            <a:r>
              <a:rPr lang="en-US" altLang="en-US" sz="2800" b="1" smtClean="0">
                <a:solidFill>
                  <a:srgbClr val="FF9900"/>
                </a:solidFill>
              </a:rPr>
              <a:t>…obligations of public authorities </a:t>
            </a:r>
            <a:r>
              <a:rPr lang="en-US" altLang="en-US" sz="2800" smtClean="0">
                <a:solidFill>
                  <a:srgbClr val="FF9900"/>
                </a:solidFill>
              </a:rPr>
              <a:t>-</a:t>
            </a:r>
          </a:p>
          <a:p>
            <a:pPr algn="ctr" eaLnBrk="1" hangingPunct="1">
              <a:lnSpc>
                <a:spcPct val="90000"/>
              </a:lnSpc>
              <a:buFont typeface="Wingdings" panose="05000000000000000000" pitchFamily="2" charset="2"/>
              <a:buNone/>
            </a:pPr>
            <a:endParaRPr lang="en-US" altLang="en-US" sz="2800" smtClean="0"/>
          </a:p>
          <a:p>
            <a:pPr algn="ctr" eaLnBrk="1" hangingPunct="1">
              <a:lnSpc>
                <a:spcPct val="90000"/>
              </a:lnSpc>
              <a:buFont typeface="Wingdings" panose="05000000000000000000" pitchFamily="2" charset="2"/>
              <a:buNone/>
            </a:pPr>
            <a:r>
              <a:rPr lang="en-US" altLang="en-US" sz="2800" smtClean="0"/>
              <a:t>	…and ensure that all records </a:t>
            </a:r>
          </a:p>
          <a:p>
            <a:pPr algn="ctr" eaLnBrk="1" hangingPunct="1">
              <a:lnSpc>
                <a:spcPct val="90000"/>
              </a:lnSpc>
              <a:buFont typeface="Wingdings" panose="05000000000000000000" pitchFamily="2" charset="2"/>
              <a:buNone/>
            </a:pPr>
            <a:r>
              <a:rPr lang="en-US" altLang="en-US" sz="2800" smtClean="0"/>
              <a:t>	that are appropriate </a:t>
            </a:r>
          </a:p>
          <a:p>
            <a:pPr algn="ctr" eaLnBrk="1" hangingPunct="1">
              <a:lnSpc>
                <a:spcPct val="90000"/>
              </a:lnSpc>
              <a:buFont typeface="Wingdings" panose="05000000000000000000" pitchFamily="2" charset="2"/>
              <a:buNone/>
            </a:pPr>
            <a:r>
              <a:rPr lang="en-US" altLang="en-US" sz="2800" smtClean="0"/>
              <a:t>	to be </a:t>
            </a:r>
            <a:r>
              <a:rPr lang="en-US" altLang="en-US" sz="2800" b="1" smtClean="0">
                <a:solidFill>
                  <a:srgbClr val="FF9900"/>
                </a:solidFill>
              </a:rPr>
              <a:t>computerised</a:t>
            </a:r>
            <a:r>
              <a:rPr lang="en-US" altLang="en-US" sz="2800" smtClean="0"/>
              <a:t> are, </a:t>
            </a:r>
          </a:p>
          <a:p>
            <a:pPr algn="ctr" eaLnBrk="1" hangingPunct="1">
              <a:lnSpc>
                <a:spcPct val="90000"/>
              </a:lnSpc>
              <a:buFont typeface="Wingdings" panose="05000000000000000000" pitchFamily="2" charset="2"/>
              <a:buNone/>
            </a:pPr>
            <a:r>
              <a:rPr lang="en-US" altLang="en-US" sz="2800" smtClean="0"/>
              <a:t>	within a reasonable time </a:t>
            </a:r>
          </a:p>
          <a:p>
            <a:pPr algn="ctr" eaLnBrk="1" hangingPunct="1">
              <a:lnSpc>
                <a:spcPct val="90000"/>
              </a:lnSpc>
              <a:buFont typeface="Wingdings" panose="05000000000000000000" pitchFamily="2" charset="2"/>
              <a:buNone/>
            </a:pPr>
            <a:r>
              <a:rPr lang="en-US" altLang="en-US" sz="2800" smtClean="0"/>
              <a:t>	and subject to availability of resources, </a:t>
            </a:r>
            <a:r>
              <a:rPr lang="en-US" altLang="en-US" sz="2800" b="1" smtClean="0">
                <a:solidFill>
                  <a:srgbClr val="FF9900"/>
                </a:solidFill>
              </a:rPr>
              <a:t>computerised</a:t>
            </a:r>
            <a:r>
              <a:rPr lang="en-US" altLang="en-US" sz="2800" b="1" smtClean="0"/>
              <a:t> </a:t>
            </a:r>
            <a:r>
              <a:rPr lang="en-US" altLang="en-US" sz="2800" smtClean="0"/>
              <a:t>and </a:t>
            </a:r>
          </a:p>
          <a:p>
            <a:pPr algn="ctr" eaLnBrk="1" hangingPunct="1">
              <a:lnSpc>
                <a:spcPct val="90000"/>
              </a:lnSpc>
              <a:buFont typeface="Wingdings" panose="05000000000000000000" pitchFamily="2" charset="2"/>
              <a:buNone/>
            </a:pPr>
            <a:r>
              <a:rPr lang="en-US" altLang="en-US" sz="2800" smtClean="0"/>
              <a:t>	connected through a </a:t>
            </a:r>
            <a:r>
              <a:rPr lang="en-US" altLang="en-US" sz="2800" b="1" smtClean="0">
                <a:solidFill>
                  <a:srgbClr val="FF9900"/>
                </a:solidFill>
              </a:rPr>
              <a:t>network</a:t>
            </a:r>
            <a:r>
              <a:rPr lang="en-US" altLang="en-US" sz="2800" b="1" smtClean="0"/>
              <a:t> </a:t>
            </a:r>
          </a:p>
          <a:p>
            <a:pPr algn="ctr" eaLnBrk="1" hangingPunct="1">
              <a:lnSpc>
                <a:spcPct val="90000"/>
              </a:lnSpc>
              <a:buFont typeface="Wingdings" panose="05000000000000000000" pitchFamily="2" charset="2"/>
              <a:buNone/>
            </a:pPr>
            <a:r>
              <a:rPr lang="en-US" altLang="en-US" sz="2800" smtClean="0"/>
              <a:t>	all over the country on different systems </a:t>
            </a:r>
          </a:p>
          <a:p>
            <a:pPr algn="ctr" eaLnBrk="1" hangingPunct="1">
              <a:lnSpc>
                <a:spcPct val="90000"/>
              </a:lnSpc>
              <a:buFont typeface="Wingdings" panose="05000000000000000000" pitchFamily="2" charset="2"/>
              <a:buNone/>
            </a:pPr>
            <a:r>
              <a:rPr lang="en-US" altLang="en-US" sz="2800" smtClean="0"/>
              <a:t>	so that </a:t>
            </a:r>
            <a:r>
              <a:rPr lang="en-US" altLang="en-US" sz="2800" b="1" smtClean="0">
                <a:solidFill>
                  <a:srgbClr val="FF9900"/>
                </a:solidFill>
              </a:rPr>
              <a:t>access to such records is facilitated; </a:t>
            </a:r>
            <a:r>
              <a:rPr lang="en-US" altLang="en-US" sz="2800" smtClean="0"/>
              <a:t>s.4(1) (a) </a:t>
            </a:r>
          </a:p>
          <a:p>
            <a:pPr algn="ctr" eaLnBrk="1" hangingPunct="1">
              <a:lnSpc>
                <a:spcPct val="90000"/>
              </a:lnSpc>
              <a:buFont typeface="Wingdings" panose="05000000000000000000" pitchFamily="2" charset="2"/>
              <a:buNone/>
            </a:pPr>
            <a:endParaRPr lang="en-US" altLang="en-US" smtClean="0"/>
          </a:p>
        </p:txBody>
      </p:sp>
      <p:sp>
        <p:nvSpPr>
          <p:cNvPr id="3789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890DC33-C7DC-496B-8A89-28ED6C7D33D3}" type="slidenum">
              <a:rPr lang="en-US" altLang="en-US" sz="1400" smtClean="0"/>
              <a:pPr>
                <a:spcBef>
                  <a:spcPct val="0"/>
                </a:spcBef>
                <a:buFontTx/>
                <a:buNone/>
              </a:pPr>
              <a:t>18</a:t>
            </a:fld>
            <a:endParaRPr lang="en-US" altLang="en-US" sz="1400" smtClean="0"/>
          </a:p>
        </p:txBody>
      </p:sp>
      <p:sp>
        <p:nvSpPr>
          <p:cNvPr id="37892" name="Footer Placeholder 4"/>
          <p:cNvSpPr>
            <a:spLocks noGrp="1"/>
          </p:cNvSpPr>
          <p:nvPr>
            <p:ph type="ftr" sz="quarter" idx="11"/>
          </p:nvPr>
        </p:nvSpPr>
        <p:spPr>
          <a:xfrm>
            <a:off x="3124200" y="63595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eaLnBrk="1" hangingPunct="1"/>
            <a:r>
              <a:rPr lang="en-US" altLang="en-US" sz="4000" b="1" smtClean="0"/>
              <a:t>Information regarding LTC disbursals and privacy</a:t>
            </a:r>
          </a:p>
        </p:txBody>
      </p:sp>
      <p:sp>
        <p:nvSpPr>
          <p:cNvPr id="259075" name="Rectangle 3"/>
          <p:cNvSpPr>
            <a:spLocks noGrp="1" noChangeArrowheads="1"/>
          </p:cNvSpPr>
          <p:nvPr>
            <p:ph idx="1"/>
          </p:nvPr>
        </p:nvSpPr>
        <p:spPr>
          <a:xfrm>
            <a:off x="457200" y="1600200"/>
            <a:ext cx="8305800" cy="4876800"/>
          </a:xfrm>
        </p:spPr>
        <p:txBody>
          <a:bodyPr/>
          <a:lstStyle/>
          <a:p>
            <a:pPr eaLnBrk="1" hangingPunct="1">
              <a:lnSpc>
                <a:spcPct val="90000"/>
              </a:lnSpc>
            </a:pPr>
            <a:r>
              <a:rPr lang="en-US" altLang="en-US" sz="2400" smtClean="0"/>
              <a:t>The plea of such information [information regarding LTC disbursals] being entirely barred under Section 8(1) (j) should, therefore, fail.</a:t>
            </a:r>
          </a:p>
          <a:p>
            <a:pPr eaLnBrk="1" hangingPunct="1">
              <a:lnSpc>
                <a:spcPct val="90000"/>
              </a:lnSpc>
            </a:pPr>
            <a:r>
              <a:rPr lang="en-US" altLang="en-US" sz="2400" smtClean="0"/>
              <a:t>However, I do agree with the contention of the third party, …, </a:t>
            </a:r>
            <a:r>
              <a:rPr lang="en-US" altLang="en-US" sz="2400" smtClean="0">
                <a:solidFill>
                  <a:srgbClr val="0000FF"/>
                </a:solidFill>
              </a:rPr>
              <a:t>that parts of this information are personal information, and should not be disclosed. </a:t>
            </a:r>
            <a:r>
              <a:rPr lang="en-US" altLang="en-US" sz="2400" smtClean="0">
                <a:solidFill>
                  <a:srgbClr val="FF3300"/>
                </a:solidFill>
              </a:rPr>
              <a:t>It is necessary, therefore, to sift the disclosable part of the information from its non-disclosable personal part.</a:t>
            </a:r>
            <a:r>
              <a:rPr lang="en-US" altLang="en-US" sz="2400" smtClean="0"/>
              <a:t> </a:t>
            </a:r>
            <a:r>
              <a:rPr lang="en-US" altLang="en-US" sz="2400" smtClean="0">
                <a:solidFill>
                  <a:srgbClr val="0000FF"/>
                </a:solidFill>
              </a:rPr>
              <a:t>The details about the amounts claimed by Shri A. Roychoudhary as LTC, the block years for which the claim was made, </a:t>
            </a:r>
            <a:r>
              <a:rPr lang="en-US" altLang="en-US" sz="2400" smtClean="0">
                <a:solidFill>
                  <a:srgbClr val="FF3300"/>
                </a:solidFill>
              </a:rPr>
              <a:t>number of persons for whom claim made,</a:t>
            </a:r>
            <a:r>
              <a:rPr lang="en-US" altLang="en-US" sz="2400" smtClean="0"/>
              <a:t> </a:t>
            </a:r>
            <a:r>
              <a:rPr lang="en-US" altLang="en-US" sz="2400" smtClean="0">
                <a:solidFill>
                  <a:srgbClr val="0000FF"/>
                </a:solidFill>
              </a:rPr>
              <a:t>dates of filing the claim and disbursal, </a:t>
            </a:r>
            <a:r>
              <a:rPr lang="en-US" altLang="en-US" sz="2400" smtClean="0">
                <a:solidFill>
                  <a:srgbClr val="FF3300"/>
                </a:solidFill>
              </a:rPr>
              <a:t>advance taken and adjustment if any, </a:t>
            </a:r>
            <a:r>
              <a:rPr lang="en-US" altLang="en-US" sz="2400" smtClean="0"/>
              <a:t>and </a:t>
            </a:r>
            <a:r>
              <a:rPr lang="en-US" altLang="en-US" sz="2400" smtClean="0">
                <a:solidFill>
                  <a:srgbClr val="0000FF"/>
                </a:solidFill>
              </a:rPr>
              <a:t>the sanction for using the LTC should be disclosed to the</a:t>
            </a:r>
          </a:p>
          <a:p>
            <a:pPr eaLnBrk="1" hangingPunct="1">
              <a:lnSpc>
                <a:spcPct val="90000"/>
              </a:lnSpc>
              <a:buFont typeface="Wingdings" panose="05000000000000000000" pitchFamily="2" charset="2"/>
              <a:buNone/>
            </a:pPr>
            <a:r>
              <a:rPr lang="en-US" altLang="en-US" sz="2400" smtClean="0">
                <a:solidFill>
                  <a:srgbClr val="0000FF"/>
                </a:solidFill>
              </a:rPr>
              <a:t>    appellant.</a:t>
            </a:r>
          </a:p>
        </p:txBody>
      </p:sp>
      <p:sp>
        <p:nvSpPr>
          <p:cNvPr id="2590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D52B055-748B-48C0-9320-BD9C57B83ADF}" type="slidenum">
              <a:rPr lang="en-US" altLang="en-US" sz="1400" smtClean="0"/>
              <a:pPr>
                <a:spcBef>
                  <a:spcPct val="0"/>
                </a:spcBef>
                <a:buFontTx/>
                <a:buNone/>
              </a:pPr>
              <a:t>180</a:t>
            </a:fld>
            <a:endParaRPr lang="en-US" altLang="en-US" sz="1400" smtClean="0"/>
          </a:p>
        </p:txBody>
      </p:sp>
      <p:sp>
        <p:nvSpPr>
          <p:cNvPr id="25907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60099" name="Rectangle 3"/>
          <p:cNvSpPr>
            <a:spLocks noGrp="1" noChangeArrowheads="1"/>
          </p:cNvSpPr>
          <p:nvPr>
            <p:ph idx="1"/>
          </p:nvPr>
        </p:nvSpPr>
        <p:spPr>
          <a:xfrm>
            <a:off x="457200" y="838200"/>
            <a:ext cx="8229600" cy="5287963"/>
          </a:xfrm>
        </p:spPr>
        <p:txBody>
          <a:bodyPr/>
          <a:lstStyle/>
          <a:p>
            <a:pPr eaLnBrk="1" hangingPunct="1"/>
            <a:r>
              <a:rPr lang="en-US" altLang="en-US" dirty="0" smtClean="0"/>
              <a:t>However, other personal details such as </a:t>
            </a:r>
            <a:r>
              <a:rPr lang="en-US" altLang="en-US" dirty="0" smtClean="0">
                <a:solidFill>
                  <a:srgbClr val="FF3300"/>
                </a:solidFill>
              </a:rPr>
              <a:t>the names of the family members</a:t>
            </a:r>
            <a:r>
              <a:rPr lang="en-US" altLang="en-US" dirty="0" smtClean="0"/>
              <a:t> of Shri A. </a:t>
            </a:r>
            <a:r>
              <a:rPr lang="en-US" altLang="en-US" dirty="0" err="1" smtClean="0"/>
              <a:t>Roychoudhary</a:t>
            </a:r>
            <a:r>
              <a:rPr lang="en-US" altLang="en-US" dirty="0" smtClean="0"/>
              <a:t>, </a:t>
            </a:r>
            <a:r>
              <a:rPr lang="en-US" altLang="en-US" dirty="0" smtClean="0">
                <a:solidFill>
                  <a:srgbClr val="FF3300"/>
                </a:solidFill>
              </a:rPr>
              <a:t>their age, etc.</a:t>
            </a:r>
            <a:r>
              <a:rPr lang="en-US" altLang="en-US" dirty="0" smtClean="0"/>
              <a:t> </a:t>
            </a:r>
            <a:r>
              <a:rPr lang="en-US" altLang="en-US" dirty="0" smtClean="0">
                <a:solidFill>
                  <a:srgbClr val="0000FF"/>
                </a:solidFill>
              </a:rPr>
              <a:t>which are personal in nature should be barred from disclosure.</a:t>
            </a:r>
            <a:r>
              <a:rPr lang="en-US" altLang="en-US" dirty="0" smtClean="0"/>
              <a:t> </a:t>
            </a:r>
            <a:r>
              <a:rPr lang="en-US" altLang="en-US" dirty="0" smtClean="0">
                <a:solidFill>
                  <a:srgbClr val="FF3300"/>
                </a:solidFill>
              </a:rPr>
              <a:t>The PIO can use the provision of the Section 10 of the RTI Act to separate the information to be disclosed from that which is not to be disclosed.</a:t>
            </a:r>
          </a:p>
          <a:p>
            <a:pPr eaLnBrk="1" hangingPunct="1"/>
            <a:endParaRPr lang="en-US" altLang="en-US" dirty="0" smtClean="0"/>
          </a:p>
          <a:p>
            <a:pPr algn="ctr" eaLnBrk="1" hangingPunct="1">
              <a:buFont typeface="Wingdings" panose="05000000000000000000" pitchFamily="2" charset="2"/>
              <a:buNone/>
            </a:pPr>
            <a:r>
              <a:rPr lang="en-US" altLang="en-US" dirty="0" smtClean="0"/>
              <a:t>52 CIC/AT/A/2006/00317-10.10.2006</a:t>
            </a:r>
          </a:p>
        </p:txBody>
      </p:sp>
      <p:sp>
        <p:nvSpPr>
          <p:cNvPr id="26010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E848C74-CC3F-416A-A304-D6302415B12F}" type="slidenum">
              <a:rPr lang="en-US" altLang="en-US" sz="1400" smtClean="0"/>
              <a:pPr>
                <a:spcBef>
                  <a:spcPct val="0"/>
                </a:spcBef>
                <a:buFontTx/>
                <a:buNone/>
              </a:pPr>
              <a:t>181</a:t>
            </a:fld>
            <a:endParaRPr lang="en-US" altLang="en-US" sz="1400" smtClean="0"/>
          </a:p>
        </p:txBody>
      </p:sp>
      <p:sp>
        <p:nvSpPr>
          <p:cNvPr id="260101" name="Footer Placeholder 4"/>
          <p:cNvSpPr>
            <a:spLocks noGrp="1"/>
          </p:cNvSpPr>
          <p:nvPr>
            <p:ph type="ftr" sz="quarter" idx="11"/>
          </p:nvPr>
        </p:nvSpPr>
        <p:spPr>
          <a:xfrm>
            <a:off x="31242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457200" y="277813"/>
            <a:ext cx="8229600" cy="487362"/>
          </a:xfrm>
        </p:spPr>
        <p:txBody>
          <a:bodyPr/>
          <a:lstStyle/>
          <a:p>
            <a:pPr eaLnBrk="1" hangingPunct="1"/>
            <a:r>
              <a:rPr lang="en-US" altLang="en-US" sz="4000" b="1" smtClean="0"/>
              <a:t>Whereabouts of an employee</a:t>
            </a:r>
          </a:p>
        </p:txBody>
      </p:sp>
      <p:sp>
        <p:nvSpPr>
          <p:cNvPr id="261123" name="Rectangle 3"/>
          <p:cNvSpPr>
            <a:spLocks noGrp="1" noChangeArrowheads="1"/>
          </p:cNvSpPr>
          <p:nvPr>
            <p:ph idx="1"/>
          </p:nvPr>
        </p:nvSpPr>
        <p:spPr>
          <a:xfrm>
            <a:off x="457200" y="914400"/>
            <a:ext cx="8229600" cy="5562600"/>
          </a:xfrm>
        </p:spPr>
        <p:txBody>
          <a:bodyPr/>
          <a:lstStyle/>
          <a:p>
            <a:pPr eaLnBrk="1" hangingPunct="1">
              <a:lnSpc>
                <a:spcPct val="80000"/>
              </a:lnSpc>
            </a:pPr>
            <a:r>
              <a:rPr lang="en-US" altLang="en-US" sz="2800" smtClean="0"/>
              <a:t>An appellant sought the details of whereabouts of Mr. K.J. Joseph, who was an employee of the Public Authority.</a:t>
            </a:r>
          </a:p>
          <a:p>
            <a:pPr eaLnBrk="1" hangingPunct="1">
              <a:lnSpc>
                <a:spcPct val="80000"/>
              </a:lnSpc>
            </a:pPr>
            <a:r>
              <a:rPr lang="en-US" altLang="en-US" sz="2800" smtClean="0"/>
              <a:t>The CPIO and appellate authority have observed that the appellant has sought the information, which is personal in nature and </a:t>
            </a:r>
            <a:r>
              <a:rPr lang="en-US" altLang="en-US" sz="2800" smtClean="0">
                <a:solidFill>
                  <a:srgbClr val="FF3300"/>
                </a:solidFill>
              </a:rPr>
              <a:t>disclosure of such information would cause unwarranted invasion of the privacy of the individual. </a:t>
            </a:r>
            <a:r>
              <a:rPr lang="en-US" altLang="en-US" sz="2800" smtClean="0"/>
              <a:t>Hence the information was denied u/s 8(1) (j).</a:t>
            </a:r>
          </a:p>
          <a:p>
            <a:pPr eaLnBrk="1" hangingPunct="1">
              <a:lnSpc>
                <a:spcPct val="80000"/>
              </a:lnSpc>
            </a:pPr>
            <a:r>
              <a:rPr lang="en-US" altLang="en-US" sz="2800" smtClean="0">
                <a:solidFill>
                  <a:srgbClr val="0000FF"/>
                </a:solidFill>
              </a:rPr>
              <a:t>The decision of the appellate authority is fully justified and is therefore, upheld.</a:t>
            </a:r>
          </a:p>
          <a:p>
            <a:pPr eaLnBrk="1" hangingPunct="1">
              <a:lnSpc>
                <a:spcPct val="80000"/>
              </a:lnSpc>
            </a:pPr>
            <a:endParaRPr lang="en-US" altLang="en-US" sz="2800" smtClean="0"/>
          </a:p>
          <a:p>
            <a:pPr algn="ctr" eaLnBrk="1" hangingPunct="1">
              <a:lnSpc>
                <a:spcPct val="80000"/>
              </a:lnSpc>
              <a:buFont typeface="Wingdings" panose="05000000000000000000" pitchFamily="2" charset="2"/>
              <a:buNone/>
            </a:pPr>
            <a:r>
              <a:rPr lang="en-US" altLang="en-US" sz="2800" smtClean="0"/>
              <a:t>167/IC(A)/2006 -14th August 2006</a:t>
            </a:r>
          </a:p>
        </p:txBody>
      </p:sp>
      <p:sp>
        <p:nvSpPr>
          <p:cNvPr id="26112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6841978-8210-4208-AF40-1F0E34DB4FD4}" type="slidenum">
              <a:rPr lang="en-US" altLang="en-US" sz="1400" smtClean="0"/>
              <a:pPr>
                <a:spcBef>
                  <a:spcPct val="0"/>
                </a:spcBef>
                <a:buFontTx/>
                <a:buNone/>
              </a:pPr>
              <a:t>182</a:t>
            </a:fld>
            <a:endParaRPr lang="en-US" altLang="en-US" sz="1400" smtClean="0"/>
          </a:p>
        </p:txBody>
      </p:sp>
      <p:sp>
        <p:nvSpPr>
          <p:cNvPr id="26112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457200" y="277813"/>
            <a:ext cx="8229600" cy="792162"/>
          </a:xfrm>
        </p:spPr>
        <p:txBody>
          <a:bodyPr/>
          <a:lstStyle/>
          <a:p>
            <a:pPr eaLnBrk="1" hangingPunct="1"/>
            <a:r>
              <a:rPr lang="en-US" altLang="en-US" b="1" smtClean="0"/>
              <a:t>Leave records and Privacy</a:t>
            </a:r>
          </a:p>
        </p:txBody>
      </p:sp>
      <p:sp>
        <p:nvSpPr>
          <p:cNvPr id="263171" name="Rectangle 3"/>
          <p:cNvSpPr>
            <a:spLocks noGrp="1" noChangeArrowheads="1"/>
          </p:cNvSpPr>
          <p:nvPr>
            <p:ph idx="1"/>
          </p:nvPr>
        </p:nvSpPr>
        <p:spPr>
          <a:xfrm>
            <a:off x="457200" y="1143000"/>
            <a:ext cx="8305800" cy="5486400"/>
          </a:xfrm>
        </p:spPr>
        <p:txBody>
          <a:bodyPr/>
          <a:lstStyle/>
          <a:p>
            <a:pPr eaLnBrk="1" hangingPunct="1"/>
            <a:r>
              <a:rPr lang="en-US" altLang="en-US" sz="2800" smtClean="0"/>
              <a:t>A request for supply of the leave record of Dr. Vidya Sinha, Reader in Hindi Department since July 2004 was received by Delhi University.</a:t>
            </a:r>
          </a:p>
          <a:p>
            <a:pPr eaLnBrk="1" hangingPunct="1"/>
            <a:r>
              <a:rPr lang="en-US" altLang="en-US" sz="2800" smtClean="0"/>
              <a:t>CIC felt that </a:t>
            </a:r>
            <a:r>
              <a:rPr lang="en-US" altLang="en-US" sz="2800" smtClean="0">
                <a:solidFill>
                  <a:srgbClr val="FF3300"/>
                </a:solidFill>
              </a:rPr>
              <a:t>it was purely a personal matter with no public interest involved.</a:t>
            </a:r>
            <a:r>
              <a:rPr lang="en-US" altLang="en-US" sz="2800" smtClean="0"/>
              <a:t> </a:t>
            </a:r>
            <a:r>
              <a:rPr lang="en-US" altLang="en-US" sz="2800" smtClean="0">
                <a:solidFill>
                  <a:srgbClr val="FF3300"/>
                </a:solidFill>
              </a:rPr>
              <a:t>Hence, the information need not be disclosed.</a:t>
            </a:r>
            <a:r>
              <a:rPr lang="en-US" altLang="en-US" sz="2800" smtClean="0"/>
              <a:t> </a:t>
            </a:r>
            <a:r>
              <a:rPr lang="en-US" altLang="en-US" sz="2800" smtClean="0">
                <a:solidFill>
                  <a:srgbClr val="0000FF"/>
                </a:solidFill>
              </a:rPr>
              <a:t>However, if the Appellant could prove to the satisfaction of the Commission that public interest was involved in the matter, then the Commission could reexamine the matter.</a:t>
            </a:r>
          </a:p>
          <a:p>
            <a:pPr algn="ctr" eaLnBrk="1" hangingPunct="1">
              <a:buFont typeface="Wingdings" panose="05000000000000000000" pitchFamily="2" charset="2"/>
              <a:buNone/>
            </a:pPr>
            <a:r>
              <a:rPr lang="en-US" altLang="en-US" sz="2800" smtClean="0"/>
              <a:t>CIC/OK/A/2006/00189-3 November, 2006</a:t>
            </a:r>
          </a:p>
        </p:txBody>
      </p:sp>
      <p:sp>
        <p:nvSpPr>
          <p:cNvPr id="26317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5025522-6D49-49D4-A58F-874F5EADF4AC}" type="slidenum">
              <a:rPr lang="en-US" altLang="en-US" sz="1400" smtClean="0"/>
              <a:pPr>
                <a:spcBef>
                  <a:spcPct val="0"/>
                </a:spcBef>
                <a:buFontTx/>
                <a:buNone/>
              </a:pPr>
              <a:t>183</a:t>
            </a:fld>
            <a:endParaRPr lang="en-US" altLang="en-US" sz="1400" smtClean="0"/>
          </a:p>
        </p:txBody>
      </p:sp>
      <p:sp>
        <p:nvSpPr>
          <p:cNvPr id="263173"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pPr eaLnBrk="1" hangingPunct="1"/>
            <a:r>
              <a:rPr lang="en-US" altLang="en-US" b="1" smtClean="0"/>
              <a:t>Leave records</a:t>
            </a:r>
          </a:p>
        </p:txBody>
      </p:sp>
      <p:sp>
        <p:nvSpPr>
          <p:cNvPr id="264195" name="Rectangle 3"/>
          <p:cNvSpPr>
            <a:spLocks noGrp="1" noChangeArrowheads="1"/>
          </p:cNvSpPr>
          <p:nvPr>
            <p:ph idx="1"/>
          </p:nvPr>
        </p:nvSpPr>
        <p:spPr>
          <a:xfrm>
            <a:off x="457200" y="1600200"/>
            <a:ext cx="8458200" cy="5029200"/>
          </a:xfrm>
        </p:spPr>
        <p:txBody>
          <a:bodyPr/>
          <a:lstStyle/>
          <a:p>
            <a:pPr eaLnBrk="1" hangingPunct="1">
              <a:lnSpc>
                <a:spcPct val="90000"/>
              </a:lnSpc>
            </a:pPr>
            <a:r>
              <a:rPr lang="en-US" altLang="en-US" smtClean="0">
                <a:solidFill>
                  <a:srgbClr val="FF3300"/>
                </a:solidFill>
              </a:rPr>
              <a:t>The Commission felt that it was purely a personal matter with no public interest involved. </a:t>
            </a:r>
            <a:r>
              <a:rPr lang="en-US" altLang="en-US" smtClean="0">
                <a:solidFill>
                  <a:srgbClr val="0000FF"/>
                </a:solidFill>
              </a:rPr>
              <a:t>Hence, the information [leave record] need not be disclosed. However, if the Appellant could prove to the satisfaction of the Commission that public interest was involved in the matter, then the Commission could re-examine the matter.</a:t>
            </a:r>
          </a:p>
          <a:p>
            <a:pPr algn="ctr" eaLnBrk="1" hangingPunct="1">
              <a:lnSpc>
                <a:spcPct val="90000"/>
              </a:lnSpc>
              <a:buFont typeface="Wingdings" panose="05000000000000000000" pitchFamily="2" charset="2"/>
              <a:buNone/>
            </a:pPr>
            <a:r>
              <a:rPr lang="en-US" altLang="en-US" smtClean="0"/>
              <a:t>CIC/OK/A/2006/00187-190 &amp; 329-3.11.2006</a:t>
            </a:r>
          </a:p>
        </p:txBody>
      </p:sp>
      <p:sp>
        <p:nvSpPr>
          <p:cNvPr id="26419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40C718E-F754-4471-B082-4B48FFBE1F36}" type="slidenum">
              <a:rPr lang="en-US" altLang="en-US" sz="1400" smtClean="0"/>
              <a:pPr>
                <a:spcBef>
                  <a:spcPct val="0"/>
                </a:spcBef>
                <a:buFontTx/>
                <a:buNone/>
              </a:pPr>
              <a:t>184</a:t>
            </a:fld>
            <a:endParaRPr lang="en-US" altLang="en-US" sz="1400" smtClean="0"/>
          </a:p>
        </p:txBody>
      </p:sp>
      <p:sp>
        <p:nvSpPr>
          <p:cNvPr id="26419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457200" y="277813"/>
            <a:ext cx="8229600" cy="487362"/>
          </a:xfrm>
        </p:spPr>
        <p:txBody>
          <a:bodyPr/>
          <a:lstStyle/>
          <a:p>
            <a:pPr eaLnBrk="1" hangingPunct="1"/>
            <a:r>
              <a:rPr lang="en-US" altLang="en-US" sz="4000" b="1" smtClean="0"/>
              <a:t>Leave records without names</a:t>
            </a:r>
          </a:p>
        </p:txBody>
      </p:sp>
      <p:sp>
        <p:nvSpPr>
          <p:cNvPr id="265219" name="Rectangle 3"/>
          <p:cNvSpPr>
            <a:spLocks noGrp="1" noChangeArrowheads="1"/>
          </p:cNvSpPr>
          <p:nvPr>
            <p:ph idx="1"/>
          </p:nvPr>
        </p:nvSpPr>
        <p:spPr>
          <a:xfrm>
            <a:off x="457200" y="914400"/>
            <a:ext cx="8305800" cy="5638800"/>
          </a:xfrm>
        </p:spPr>
        <p:txBody>
          <a:bodyPr/>
          <a:lstStyle/>
          <a:p>
            <a:pPr eaLnBrk="1" hangingPunct="1">
              <a:lnSpc>
                <a:spcPct val="80000"/>
              </a:lnSpc>
            </a:pPr>
            <a:r>
              <a:rPr lang="en-US" altLang="en-US" sz="2400" smtClean="0"/>
              <a:t>By an application dated 19.7.2006, the appellant had sought for the following information:</a:t>
            </a:r>
          </a:p>
          <a:p>
            <a:pPr eaLnBrk="1" hangingPunct="1">
              <a:lnSpc>
                <a:spcPct val="80000"/>
              </a:lnSpc>
              <a:buFont typeface="Wingdings" panose="05000000000000000000" pitchFamily="2" charset="2"/>
              <a:buNone/>
            </a:pPr>
            <a:r>
              <a:rPr lang="en-US" altLang="en-US" sz="2400" smtClean="0"/>
              <a:t>i. The list of employees who were granted leave after 1.5.2006 (their names, number of days of leave, dates of submission of leave applications)</a:t>
            </a:r>
          </a:p>
          <a:p>
            <a:pPr eaLnBrk="1" hangingPunct="1">
              <a:lnSpc>
                <a:spcPct val="80000"/>
              </a:lnSpc>
              <a:buFont typeface="Wingdings" panose="05000000000000000000" pitchFamily="2" charset="2"/>
              <a:buNone/>
            </a:pPr>
            <a:r>
              <a:rPr lang="en-US" altLang="en-US" sz="2400" smtClean="0"/>
              <a:t>ii. Pendency left out against the receipt, while proceeding on leave</a:t>
            </a:r>
          </a:p>
          <a:p>
            <a:pPr eaLnBrk="1" hangingPunct="1">
              <a:lnSpc>
                <a:spcPct val="80000"/>
              </a:lnSpc>
              <a:buFont typeface="Wingdings" panose="05000000000000000000" pitchFamily="2" charset="2"/>
              <a:buNone/>
            </a:pPr>
            <a:r>
              <a:rPr lang="en-US" altLang="en-US" sz="2400" smtClean="0"/>
              <a:t>iii. The cases where the leave has been recommended by the Head of the Department and not permitted to avail the leave.</a:t>
            </a:r>
          </a:p>
          <a:p>
            <a:pPr eaLnBrk="1" hangingPunct="1">
              <a:lnSpc>
                <a:spcPct val="80000"/>
              </a:lnSpc>
              <a:buFont typeface="Wingdings" panose="05000000000000000000" pitchFamily="2" charset="2"/>
              <a:buNone/>
            </a:pPr>
            <a:r>
              <a:rPr lang="en-US" altLang="en-US" sz="2400" smtClean="0"/>
              <a:t>iv. Names of staff members who have been permitted to visit abroad ( presently out of India), actual number of days of leave applied at the first instance, extension requested and the stand of office for such cases.</a:t>
            </a:r>
          </a:p>
          <a:p>
            <a:pPr eaLnBrk="1" hangingPunct="1">
              <a:lnSpc>
                <a:spcPct val="80000"/>
              </a:lnSpc>
              <a:buFont typeface="Wingdings" panose="05000000000000000000" pitchFamily="2" charset="2"/>
              <a:buNone/>
            </a:pPr>
            <a:r>
              <a:rPr lang="en-US" altLang="en-US" sz="2400" smtClean="0"/>
              <a:t>v. Names of employees who opted for voluntary retirement and allowed to withdraw the same and what action proposed for such cases.</a:t>
            </a:r>
          </a:p>
        </p:txBody>
      </p:sp>
      <p:sp>
        <p:nvSpPr>
          <p:cNvPr id="26522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E816A46-1B8F-4424-A23B-9B2547EE386C}" type="slidenum">
              <a:rPr lang="en-US" altLang="en-US" sz="1400" smtClean="0"/>
              <a:pPr>
                <a:spcBef>
                  <a:spcPct val="0"/>
                </a:spcBef>
                <a:buFontTx/>
                <a:buNone/>
              </a:pPr>
              <a:t>185</a:t>
            </a:fld>
            <a:endParaRPr lang="en-US" altLang="en-US" sz="1400" smtClean="0"/>
          </a:p>
        </p:txBody>
      </p:sp>
      <p:sp>
        <p:nvSpPr>
          <p:cNvPr id="265221"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66243" name="Rectangle 3"/>
          <p:cNvSpPr>
            <a:spLocks noGrp="1" noChangeArrowheads="1"/>
          </p:cNvSpPr>
          <p:nvPr>
            <p:ph idx="1"/>
          </p:nvPr>
        </p:nvSpPr>
        <p:spPr>
          <a:xfrm>
            <a:off x="457200" y="609600"/>
            <a:ext cx="8534400" cy="6019800"/>
          </a:xfrm>
        </p:spPr>
        <p:txBody>
          <a:bodyPr/>
          <a:lstStyle/>
          <a:p>
            <a:pPr eaLnBrk="1" hangingPunct="1">
              <a:lnSpc>
                <a:spcPct val="80000"/>
              </a:lnSpc>
              <a:buFont typeface="Wingdings" panose="05000000000000000000" pitchFamily="2" charset="2"/>
              <a:buNone/>
            </a:pPr>
            <a:r>
              <a:rPr lang="en-US" altLang="en-US" sz="2800" smtClean="0"/>
              <a:t>CIC held:</a:t>
            </a:r>
          </a:p>
          <a:p>
            <a:pPr eaLnBrk="1" hangingPunct="1">
              <a:lnSpc>
                <a:spcPct val="80000"/>
              </a:lnSpc>
            </a:pPr>
            <a:r>
              <a:rPr lang="en-US" altLang="en-US" sz="2800" smtClean="0">
                <a:solidFill>
                  <a:srgbClr val="FF3300"/>
                </a:solidFill>
              </a:rPr>
              <a:t>While I agree with the CPIO and the AA, that personal information, unconnected with the government affairs of an official, i.e., information relating to personal affairs of officials, need not be disclosed.</a:t>
            </a:r>
            <a:r>
              <a:rPr lang="en-US" altLang="en-US" sz="2800" smtClean="0"/>
              <a:t> However, information, which are purely official could be disclosed to the appellant. Therefore</a:t>
            </a:r>
            <a:r>
              <a:rPr lang="en-US" altLang="en-US" sz="2800" smtClean="0">
                <a:solidFill>
                  <a:srgbClr val="0000FF"/>
                </a:solidFill>
              </a:rPr>
              <a:t>, in respect of serial No 1 above, the CPIO will furnish only the number of officials who had been granted leave without names etc; </a:t>
            </a:r>
            <a:r>
              <a:rPr lang="en-US" altLang="en-US" sz="2800" smtClean="0">
                <a:solidFill>
                  <a:srgbClr val="FF3300"/>
                </a:solidFill>
              </a:rPr>
              <a:t>information sought in serial No2, being general in nature, need not be furnished; </a:t>
            </a:r>
            <a:r>
              <a:rPr lang="en-US" altLang="en-US" sz="2800" smtClean="0">
                <a:solidFill>
                  <a:srgbClr val="0000FF"/>
                </a:solidFill>
              </a:rPr>
              <a:t>regarding serial Nos. 3, 4, and 5 the number of such cases, if any, be given without names;</a:t>
            </a:r>
          </a:p>
          <a:p>
            <a:pPr algn="ctr" eaLnBrk="1" hangingPunct="1">
              <a:lnSpc>
                <a:spcPct val="80000"/>
              </a:lnSpc>
              <a:buFont typeface="Wingdings" panose="05000000000000000000" pitchFamily="2" charset="2"/>
              <a:buNone/>
            </a:pPr>
            <a:r>
              <a:rPr lang="en-US" altLang="en-US" sz="2800" smtClean="0"/>
              <a:t> 174/ICPB/2006-4.12.2006</a:t>
            </a:r>
          </a:p>
        </p:txBody>
      </p:sp>
      <p:sp>
        <p:nvSpPr>
          <p:cNvPr id="26624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2664D32-A4F7-4BE7-8706-D7994B06125D}" type="slidenum">
              <a:rPr lang="en-US" altLang="en-US" sz="1400" smtClean="0"/>
              <a:pPr>
                <a:spcBef>
                  <a:spcPct val="0"/>
                </a:spcBef>
                <a:buFontTx/>
                <a:buNone/>
              </a:pPr>
              <a:t>186</a:t>
            </a:fld>
            <a:endParaRPr lang="en-US" altLang="en-US" sz="1400" smtClean="0"/>
          </a:p>
        </p:txBody>
      </p:sp>
      <p:sp>
        <p:nvSpPr>
          <p:cNvPr id="26624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457200" y="277813"/>
            <a:ext cx="8229600" cy="334962"/>
          </a:xfrm>
        </p:spPr>
        <p:txBody>
          <a:bodyPr/>
          <a:lstStyle/>
          <a:p>
            <a:pPr eaLnBrk="1" hangingPunct="1"/>
            <a:r>
              <a:rPr lang="en-US" altLang="en-US" sz="4000" b="1" dirty="0" smtClean="0"/>
              <a:t>Employees' personal information</a:t>
            </a:r>
          </a:p>
        </p:txBody>
      </p:sp>
      <p:sp>
        <p:nvSpPr>
          <p:cNvPr id="267267" name="Rectangle 3"/>
          <p:cNvSpPr>
            <a:spLocks noGrp="1" noChangeArrowheads="1"/>
          </p:cNvSpPr>
          <p:nvPr>
            <p:ph idx="1"/>
          </p:nvPr>
        </p:nvSpPr>
        <p:spPr>
          <a:xfrm>
            <a:off x="457200" y="990600"/>
            <a:ext cx="8305800" cy="5715000"/>
          </a:xfrm>
        </p:spPr>
        <p:txBody>
          <a:bodyPr/>
          <a:lstStyle/>
          <a:p>
            <a:pPr eaLnBrk="1" hangingPunct="1">
              <a:lnSpc>
                <a:spcPct val="80000"/>
              </a:lnSpc>
              <a:buFont typeface="Wingdings" panose="05000000000000000000" pitchFamily="2" charset="2"/>
              <a:buNone/>
            </a:pPr>
            <a:r>
              <a:rPr lang="en-US" altLang="en-US" sz="2000" dirty="0" smtClean="0"/>
              <a:t>The information requested by the appellant from the PIO concerned a third person, Shri </a:t>
            </a:r>
            <a:r>
              <a:rPr lang="en-US" altLang="en-US" sz="2000" dirty="0" err="1" smtClean="0"/>
              <a:t>Arun</a:t>
            </a:r>
            <a:r>
              <a:rPr lang="en-US" altLang="en-US" sz="2000" dirty="0" smtClean="0"/>
              <a:t> Mishra, LDC, QMG’s Branch, and include:-</a:t>
            </a:r>
          </a:p>
          <a:p>
            <a:pPr eaLnBrk="1" hangingPunct="1">
              <a:lnSpc>
                <a:spcPct val="80000"/>
              </a:lnSpc>
              <a:buFont typeface="Wingdings" panose="05000000000000000000" pitchFamily="2" charset="2"/>
              <a:buNone/>
            </a:pPr>
            <a:endParaRPr lang="en-US" altLang="en-US" sz="2000" dirty="0" smtClean="0"/>
          </a:p>
          <a:p>
            <a:pPr eaLnBrk="1" hangingPunct="1">
              <a:lnSpc>
                <a:spcPct val="80000"/>
              </a:lnSpc>
              <a:buFont typeface="Wingdings" panose="05000000000000000000" pitchFamily="2" charset="2"/>
              <a:buNone/>
            </a:pPr>
            <a:r>
              <a:rPr lang="en-US" altLang="en-US" sz="2000" dirty="0" smtClean="0"/>
              <a:t>1.Date of his appointment</a:t>
            </a:r>
          </a:p>
          <a:p>
            <a:pPr eaLnBrk="1" hangingPunct="1">
              <a:lnSpc>
                <a:spcPct val="80000"/>
              </a:lnSpc>
              <a:buFont typeface="Wingdings" panose="05000000000000000000" pitchFamily="2" charset="2"/>
              <a:buNone/>
            </a:pPr>
            <a:r>
              <a:rPr lang="en-US" altLang="en-US" sz="2000" dirty="0" smtClean="0"/>
              <a:t>2.His Address (Permanent)</a:t>
            </a:r>
          </a:p>
          <a:p>
            <a:pPr eaLnBrk="1" hangingPunct="1">
              <a:lnSpc>
                <a:spcPct val="80000"/>
              </a:lnSpc>
              <a:buFont typeface="Wingdings" panose="05000000000000000000" pitchFamily="2" charset="2"/>
              <a:buNone/>
            </a:pPr>
            <a:r>
              <a:rPr lang="en-US" altLang="en-US" sz="2000" dirty="0" smtClean="0"/>
              <a:t>3.His Address (Local) (If there is any change in the address the periods</a:t>
            </a:r>
          </a:p>
          <a:p>
            <a:pPr eaLnBrk="1" hangingPunct="1">
              <a:lnSpc>
                <a:spcPct val="80000"/>
              </a:lnSpc>
              <a:buFont typeface="Wingdings" panose="05000000000000000000" pitchFamily="2" charset="2"/>
              <a:buNone/>
            </a:pPr>
            <a:r>
              <a:rPr lang="en-US" altLang="en-US" sz="2000" dirty="0" smtClean="0"/>
              <a:t>with addresses must be indicated)]</a:t>
            </a:r>
          </a:p>
          <a:p>
            <a:pPr eaLnBrk="1" hangingPunct="1">
              <a:lnSpc>
                <a:spcPct val="80000"/>
              </a:lnSpc>
              <a:buFont typeface="Wingdings" panose="05000000000000000000" pitchFamily="2" charset="2"/>
              <a:buNone/>
            </a:pPr>
            <a:r>
              <a:rPr lang="en-US" altLang="en-US" sz="2000" dirty="0" smtClean="0"/>
              <a:t>4.The name of his family members in CGHS Card and the name of</a:t>
            </a:r>
          </a:p>
          <a:p>
            <a:pPr eaLnBrk="1" hangingPunct="1">
              <a:lnSpc>
                <a:spcPct val="80000"/>
              </a:lnSpc>
              <a:buFont typeface="Wingdings" panose="05000000000000000000" pitchFamily="2" charset="2"/>
              <a:buNone/>
            </a:pPr>
            <a:r>
              <a:rPr lang="en-US" altLang="en-US" sz="2000" dirty="0" smtClean="0"/>
              <a:t>Dispensary.</a:t>
            </a:r>
          </a:p>
          <a:p>
            <a:pPr eaLnBrk="1" hangingPunct="1">
              <a:lnSpc>
                <a:spcPct val="80000"/>
              </a:lnSpc>
              <a:buFont typeface="Wingdings" panose="05000000000000000000" pitchFamily="2" charset="2"/>
              <a:buNone/>
            </a:pPr>
            <a:r>
              <a:rPr lang="en-US" altLang="en-US" sz="2000" dirty="0" smtClean="0"/>
              <a:t>5. Whether he is married? And if married what is the name of his wife as per the records and the date on which he informed about his marriage.</a:t>
            </a:r>
          </a:p>
          <a:p>
            <a:pPr eaLnBrk="1" hangingPunct="1">
              <a:lnSpc>
                <a:spcPct val="80000"/>
              </a:lnSpc>
              <a:buFont typeface="Wingdings" panose="05000000000000000000" pitchFamily="2" charset="2"/>
              <a:buNone/>
            </a:pPr>
            <a:r>
              <a:rPr lang="en-US" altLang="en-US" sz="2000" dirty="0" smtClean="0"/>
              <a:t>6.What is the name of his nominee in the GPF, CGEIS and other</a:t>
            </a:r>
          </a:p>
          <a:p>
            <a:pPr eaLnBrk="1" hangingPunct="1">
              <a:lnSpc>
                <a:spcPct val="80000"/>
              </a:lnSpc>
              <a:buFont typeface="Wingdings" panose="05000000000000000000" pitchFamily="2" charset="2"/>
              <a:buNone/>
            </a:pPr>
            <a:r>
              <a:rPr lang="en-US" altLang="en-US" sz="2000" dirty="0" smtClean="0"/>
              <a:t>documents with the dates on which the forms have been filled.</a:t>
            </a:r>
          </a:p>
          <a:p>
            <a:pPr eaLnBrk="1" hangingPunct="1">
              <a:lnSpc>
                <a:spcPct val="80000"/>
              </a:lnSpc>
              <a:buFont typeface="Wingdings" panose="05000000000000000000" pitchFamily="2" charset="2"/>
              <a:buNone/>
            </a:pPr>
            <a:r>
              <a:rPr lang="en-US" altLang="en-US" sz="2000" dirty="0" smtClean="0"/>
              <a:t>7.Basic Pay</a:t>
            </a:r>
          </a:p>
          <a:p>
            <a:pPr eaLnBrk="1" hangingPunct="1">
              <a:lnSpc>
                <a:spcPct val="80000"/>
              </a:lnSpc>
              <a:buFont typeface="Wingdings" panose="05000000000000000000" pitchFamily="2" charset="2"/>
              <a:buNone/>
            </a:pPr>
            <a:r>
              <a:rPr lang="en-US" altLang="en-US" sz="2000" dirty="0" smtClean="0"/>
              <a:t>8.Whether any disciplinary action is pending against him</a:t>
            </a:r>
          </a:p>
        </p:txBody>
      </p:sp>
      <p:sp>
        <p:nvSpPr>
          <p:cNvPr id="26726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D1A1785-D03F-41C4-92E0-B622750B4246}" type="slidenum">
              <a:rPr lang="en-US" altLang="en-US" sz="1400" smtClean="0"/>
              <a:pPr>
                <a:spcBef>
                  <a:spcPct val="0"/>
                </a:spcBef>
                <a:buFontTx/>
                <a:buNone/>
              </a:pPr>
              <a:t>187</a:t>
            </a:fld>
            <a:endParaRPr lang="en-US" altLang="en-US" sz="1400" smtClean="0"/>
          </a:p>
        </p:txBody>
      </p:sp>
      <p:sp>
        <p:nvSpPr>
          <p:cNvPr id="267269"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457200" y="277813"/>
            <a:ext cx="8229600" cy="182562"/>
          </a:xfrm>
        </p:spPr>
        <p:txBody>
          <a:bodyPr/>
          <a:lstStyle/>
          <a:p>
            <a:pPr eaLnBrk="1" hangingPunct="1"/>
            <a:endParaRPr lang="en-US" altLang="en-US" sz="4000" smtClean="0"/>
          </a:p>
        </p:txBody>
      </p:sp>
      <p:sp>
        <p:nvSpPr>
          <p:cNvPr id="268291" name="Rectangle 3"/>
          <p:cNvSpPr>
            <a:spLocks noGrp="1" noChangeArrowheads="1"/>
          </p:cNvSpPr>
          <p:nvPr>
            <p:ph idx="1"/>
          </p:nvPr>
        </p:nvSpPr>
        <p:spPr>
          <a:xfrm>
            <a:off x="457200" y="685800"/>
            <a:ext cx="8229600" cy="5867400"/>
          </a:xfrm>
        </p:spPr>
        <p:txBody>
          <a:bodyPr/>
          <a:lstStyle/>
          <a:p>
            <a:pPr eaLnBrk="1" hangingPunct="1">
              <a:lnSpc>
                <a:spcPct val="80000"/>
              </a:lnSpc>
              <a:buFont typeface="Wingdings" panose="05000000000000000000" pitchFamily="2" charset="2"/>
              <a:buNone/>
            </a:pPr>
            <a:r>
              <a:rPr lang="en-US" altLang="en-US" sz="2800" smtClean="0"/>
              <a:t>CIC held:</a:t>
            </a:r>
          </a:p>
          <a:p>
            <a:pPr eaLnBrk="1" hangingPunct="1">
              <a:lnSpc>
                <a:spcPct val="80000"/>
              </a:lnSpc>
            </a:pPr>
            <a:r>
              <a:rPr lang="en-US" altLang="en-US" sz="2800" smtClean="0"/>
              <a:t>The information which the appellant has </a:t>
            </a:r>
            <a:r>
              <a:rPr lang="en-US" altLang="en-US" sz="2800" smtClean="0">
                <a:solidFill>
                  <a:srgbClr val="0000FF"/>
                </a:solidFill>
              </a:rPr>
              <a:t>solicited in respect of a third party</a:t>
            </a:r>
            <a:r>
              <a:rPr lang="en-US" altLang="en-US" sz="2800" smtClean="0"/>
              <a:t>, Shri Arun Mishra, </a:t>
            </a:r>
            <a:r>
              <a:rPr lang="en-US" altLang="en-US" sz="2800" smtClean="0">
                <a:solidFill>
                  <a:srgbClr val="FF3300"/>
                </a:solidFill>
              </a:rPr>
              <a:t>is clearly of a very personal nature in regard to items 4, 5, 6 and 8.</a:t>
            </a:r>
            <a:r>
              <a:rPr lang="en-US" altLang="en-US" sz="2800" smtClean="0"/>
              <a:t> </a:t>
            </a:r>
            <a:r>
              <a:rPr lang="en-US" altLang="en-US" sz="2800" smtClean="0">
                <a:solidFill>
                  <a:srgbClr val="0000FF"/>
                </a:solidFill>
              </a:rPr>
              <a:t>There is no reason why any person should get information about a Government employee in respect of the family members listed on the CGHS Card, the name of the Dispensary, whether that employee is married, the name of his wife, the date of his informing the public authority about his marriage, the names of his nominees for the GPF and CGEIS and other documents, the dates on which the forms have been filled, and whether any disciplinary action is pending against him. </a:t>
            </a:r>
          </a:p>
        </p:txBody>
      </p:sp>
      <p:sp>
        <p:nvSpPr>
          <p:cNvPr id="26829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9134E5-CC29-41A4-95DC-840F6CD76686}" type="slidenum">
              <a:rPr lang="en-US" altLang="en-US" sz="1400" smtClean="0"/>
              <a:pPr>
                <a:spcBef>
                  <a:spcPct val="0"/>
                </a:spcBef>
                <a:buFontTx/>
                <a:buNone/>
              </a:pPr>
              <a:t>188</a:t>
            </a:fld>
            <a:endParaRPr lang="en-US" altLang="en-US" sz="1400" smtClean="0"/>
          </a:p>
        </p:txBody>
      </p:sp>
      <p:sp>
        <p:nvSpPr>
          <p:cNvPr id="26829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457200" y="277813"/>
            <a:ext cx="8229600" cy="258762"/>
          </a:xfrm>
        </p:spPr>
        <p:txBody>
          <a:bodyPr/>
          <a:lstStyle/>
          <a:p>
            <a:pPr eaLnBrk="1" hangingPunct="1"/>
            <a:endParaRPr lang="en-US" altLang="en-US" sz="4000" smtClean="0"/>
          </a:p>
        </p:txBody>
      </p:sp>
      <p:sp>
        <p:nvSpPr>
          <p:cNvPr id="269315" name="Rectangle 3"/>
          <p:cNvSpPr>
            <a:spLocks noGrp="1" noChangeArrowheads="1"/>
          </p:cNvSpPr>
          <p:nvPr>
            <p:ph idx="1"/>
          </p:nvPr>
        </p:nvSpPr>
        <p:spPr>
          <a:xfrm>
            <a:off x="457200" y="838200"/>
            <a:ext cx="8305800" cy="5638800"/>
          </a:xfrm>
        </p:spPr>
        <p:txBody>
          <a:bodyPr/>
          <a:lstStyle/>
          <a:p>
            <a:pPr eaLnBrk="1" hangingPunct="1">
              <a:lnSpc>
                <a:spcPct val="90000"/>
              </a:lnSpc>
            </a:pPr>
            <a:r>
              <a:rPr lang="en-US" altLang="en-US" sz="2400" smtClean="0"/>
              <a:t>Apart from being personal information, </a:t>
            </a:r>
            <a:r>
              <a:rPr lang="en-US" altLang="en-US" sz="2400" smtClean="0">
                <a:solidFill>
                  <a:srgbClr val="0000FF"/>
                </a:solidFill>
              </a:rPr>
              <a:t>disclosure of such information serves no public purpose.</a:t>
            </a:r>
            <a:r>
              <a:rPr lang="en-US" altLang="en-US" sz="2400" smtClean="0"/>
              <a:t> </a:t>
            </a:r>
            <a:r>
              <a:rPr lang="en-US" altLang="en-US" sz="2400" smtClean="0">
                <a:solidFill>
                  <a:srgbClr val="FF3300"/>
                </a:solidFill>
              </a:rPr>
              <a:t>It is quite possible that disclosure of such information may lead to unwarranted harassment and intimidation of the employee by other parties.</a:t>
            </a:r>
            <a:r>
              <a:rPr lang="en-US" altLang="en-US" sz="2400" smtClean="0"/>
              <a:t> </a:t>
            </a:r>
            <a:r>
              <a:rPr lang="en-US" altLang="en-US" sz="2400" smtClean="0">
                <a:solidFill>
                  <a:srgbClr val="0000FF"/>
                </a:solidFill>
              </a:rPr>
              <a:t>The Commission has to exercise utmost caution in authorizing disclosure of personal information of employees of public authorities. </a:t>
            </a:r>
            <a:r>
              <a:rPr lang="en-US" altLang="en-US" sz="2400" smtClean="0">
                <a:solidFill>
                  <a:srgbClr val="FF3300"/>
                </a:solidFill>
              </a:rPr>
              <a:t>Except when dictated by overwhelming public purpose, such information is better left undisclosed under the provision of exemption Section 8(1) (j) of the Act. </a:t>
            </a:r>
            <a:r>
              <a:rPr lang="en-US" altLang="en-US" sz="2400" smtClean="0">
                <a:solidFill>
                  <a:srgbClr val="0000FF"/>
                </a:solidFill>
              </a:rPr>
              <a:t>Information at items 1, 2, 3 and 7 (at Para 3 above) can be disclosed after the third party is duly heard by the Appellate Authority.</a:t>
            </a:r>
          </a:p>
          <a:p>
            <a:pPr eaLnBrk="1" hangingPunct="1">
              <a:lnSpc>
                <a:spcPct val="90000"/>
              </a:lnSpc>
            </a:pPr>
            <a:endParaRPr lang="en-US" altLang="en-US" sz="2400" smtClean="0"/>
          </a:p>
          <a:p>
            <a:pPr algn="ctr" eaLnBrk="1" hangingPunct="1">
              <a:lnSpc>
                <a:spcPct val="90000"/>
              </a:lnSpc>
              <a:buFont typeface="Wingdings" panose="05000000000000000000" pitchFamily="2" charset="2"/>
              <a:buNone/>
            </a:pPr>
            <a:r>
              <a:rPr lang="en-US" altLang="en-US" sz="2400" smtClean="0"/>
              <a:t>CIC/AT/A/2006/00311-3.11.2006.</a:t>
            </a:r>
          </a:p>
          <a:p>
            <a:pPr eaLnBrk="1" hangingPunct="1">
              <a:lnSpc>
                <a:spcPct val="90000"/>
              </a:lnSpc>
            </a:pPr>
            <a:endParaRPr lang="en-US" altLang="en-US" sz="2400" smtClean="0"/>
          </a:p>
        </p:txBody>
      </p:sp>
      <p:sp>
        <p:nvSpPr>
          <p:cNvPr id="26931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F7C3494-23B4-4C2D-8458-822ABF543F3E}" type="slidenum">
              <a:rPr lang="en-US" altLang="en-US" sz="1400" smtClean="0"/>
              <a:pPr>
                <a:spcBef>
                  <a:spcPct val="0"/>
                </a:spcBef>
                <a:buFontTx/>
                <a:buNone/>
              </a:pPr>
              <a:t>189</a:t>
            </a:fld>
            <a:endParaRPr lang="en-US" altLang="en-US" sz="1400" smtClean="0"/>
          </a:p>
        </p:txBody>
      </p:sp>
      <p:sp>
        <p:nvSpPr>
          <p:cNvPr id="26931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457200" y="685800"/>
            <a:ext cx="8229600" cy="5445125"/>
          </a:xfrm>
        </p:spPr>
        <p:txBody>
          <a:bodyPr/>
          <a:lstStyle/>
          <a:p>
            <a:pPr algn="ctr" eaLnBrk="1" hangingPunct="1">
              <a:lnSpc>
                <a:spcPct val="200000"/>
              </a:lnSpc>
              <a:buFont typeface="Wingdings" panose="05000000000000000000" pitchFamily="2" charset="2"/>
              <a:buNone/>
            </a:pPr>
            <a:r>
              <a:rPr lang="en-US" altLang="en-US" smtClean="0"/>
              <a:t>(ii) the </a:t>
            </a:r>
            <a:r>
              <a:rPr lang="en-US" altLang="en-US" b="1" smtClean="0">
                <a:solidFill>
                  <a:srgbClr val="FF9900"/>
                </a:solidFill>
              </a:rPr>
              <a:t>powers</a:t>
            </a:r>
            <a:r>
              <a:rPr lang="en-US" altLang="en-US" smtClean="0"/>
              <a:t> and </a:t>
            </a:r>
          </a:p>
          <a:p>
            <a:pPr algn="ctr" eaLnBrk="1" hangingPunct="1">
              <a:lnSpc>
                <a:spcPct val="200000"/>
              </a:lnSpc>
              <a:buFont typeface="Wingdings" panose="05000000000000000000" pitchFamily="2" charset="2"/>
              <a:buNone/>
            </a:pPr>
            <a:r>
              <a:rPr lang="en-US" altLang="en-US" b="1" smtClean="0">
                <a:solidFill>
                  <a:srgbClr val="FF9900"/>
                </a:solidFill>
              </a:rPr>
              <a:t>duties</a:t>
            </a:r>
            <a:r>
              <a:rPr lang="en-US" altLang="en-US" smtClean="0"/>
              <a:t> of </a:t>
            </a:r>
          </a:p>
          <a:p>
            <a:pPr algn="ctr" eaLnBrk="1" hangingPunct="1">
              <a:lnSpc>
                <a:spcPct val="200000"/>
              </a:lnSpc>
              <a:buFont typeface="Wingdings" panose="05000000000000000000" pitchFamily="2" charset="2"/>
              <a:buNone/>
            </a:pPr>
            <a:r>
              <a:rPr lang="en-US" altLang="en-US" smtClean="0"/>
              <a:t>its </a:t>
            </a:r>
            <a:r>
              <a:rPr lang="en-US" altLang="en-US" b="1" smtClean="0">
                <a:solidFill>
                  <a:srgbClr val="FF9900"/>
                </a:solidFill>
              </a:rPr>
              <a:t>officers </a:t>
            </a:r>
            <a:r>
              <a:rPr lang="en-US" altLang="en-US" smtClean="0"/>
              <a:t>and </a:t>
            </a:r>
          </a:p>
          <a:p>
            <a:pPr algn="ctr" eaLnBrk="1" hangingPunct="1">
              <a:lnSpc>
                <a:spcPct val="200000"/>
              </a:lnSpc>
              <a:buFont typeface="Wingdings" panose="05000000000000000000" pitchFamily="2" charset="2"/>
              <a:buNone/>
            </a:pPr>
            <a:r>
              <a:rPr lang="en-US" altLang="en-US" b="1" smtClean="0">
                <a:solidFill>
                  <a:srgbClr val="FF9900"/>
                </a:solidFill>
              </a:rPr>
              <a:t>employees </a:t>
            </a:r>
          </a:p>
        </p:txBody>
      </p:sp>
      <p:sp>
        <p:nvSpPr>
          <p:cNvPr id="3993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900F967-1EAE-499A-A008-4E29AD075A63}" type="slidenum">
              <a:rPr lang="en-US" altLang="en-US" sz="1400" smtClean="0"/>
              <a:pPr>
                <a:spcBef>
                  <a:spcPct val="0"/>
                </a:spcBef>
                <a:buFontTx/>
                <a:buNone/>
              </a:pPr>
              <a:t>19</a:t>
            </a:fld>
            <a:endParaRPr lang="en-US" altLang="en-US" sz="1400" smtClean="0"/>
          </a:p>
        </p:txBody>
      </p:sp>
      <p:sp>
        <p:nvSpPr>
          <p:cNvPr id="39940" name="Footer Placeholder 4"/>
          <p:cNvSpPr>
            <a:spLocks noGrp="1"/>
          </p:cNvSpPr>
          <p:nvPr>
            <p:ph type="ftr" sz="quarter" idx="11"/>
          </p:nvPr>
        </p:nvSpPr>
        <p:spPr>
          <a:xfrm>
            <a:off x="3163888"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457200" y="277813"/>
            <a:ext cx="8229600" cy="563562"/>
          </a:xfrm>
        </p:spPr>
        <p:txBody>
          <a:bodyPr/>
          <a:lstStyle/>
          <a:p>
            <a:pPr eaLnBrk="1" hangingPunct="1"/>
            <a:r>
              <a:rPr lang="en-US" altLang="en-US" sz="4000" b="1" dirty="0" smtClean="0"/>
              <a:t>Third party appeals (Section 19)</a:t>
            </a:r>
          </a:p>
        </p:txBody>
      </p:sp>
      <p:sp>
        <p:nvSpPr>
          <p:cNvPr id="270339" name="Rectangle 3"/>
          <p:cNvSpPr>
            <a:spLocks noGrp="1" noChangeArrowheads="1"/>
          </p:cNvSpPr>
          <p:nvPr>
            <p:ph idx="1"/>
          </p:nvPr>
        </p:nvSpPr>
        <p:spPr>
          <a:xfrm>
            <a:off x="457200" y="1066800"/>
            <a:ext cx="8305800" cy="5486400"/>
          </a:xfrm>
        </p:spPr>
        <p:txBody>
          <a:bodyPr/>
          <a:lstStyle/>
          <a:p>
            <a:pPr eaLnBrk="1" hangingPunct="1">
              <a:lnSpc>
                <a:spcPct val="90000"/>
              </a:lnSpc>
            </a:pPr>
            <a:r>
              <a:rPr lang="en-US" altLang="en-US" sz="2800" dirty="0" smtClean="0"/>
              <a:t>The appellant is neither an information seeker nor provider. </a:t>
            </a:r>
            <a:r>
              <a:rPr lang="en-US" altLang="en-US" sz="2800" dirty="0" smtClean="0">
                <a:solidFill>
                  <a:srgbClr val="0000FF"/>
                </a:solidFill>
              </a:rPr>
              <a:t>It is a third party, which has filed an appeal against the order passed by the appellate authority of the Directorate General (IT) allowing for the disclosure of documents, </a:t>
            </a:r>
            <a:r>
              <a:rPr lang="en-US" altLang="en-US" sz="2800" dirty="0" smtClean="0">
                <a:solidFill>
                  <a:srgbClr val="FF3300"/>
                </a:solidFill>
              </a:rPr>
              <a:t>mainly Income</a:t>
            </a:r>
          </a:p>
          <a:p>
            <a:pPr eaLnBrk="1" hangingPunct="1">
              <a:lnSpc>
                <a:spcPct val="90000"/>
              </a:lnSpc>
              <a:buFont typeface="Wingdings" panose="05000000000000000000" pitchFamily="2" charset="2"/>
              <a:buNone/>
            </a:pPr>
            <a:r>
              <a:rPr lang="en-US" altLang="en-US" sz="2800" dirty="0" smtClean="0">
                <a:solidFill>
                  <a:srgbClr val="FF3300"/>
                </a:solidFill>
              </a:rPr>
              <a:t>   Tax returns, to an information seeker, respondent 2, submitted by the appellant.</a:t>
            </a:r>
          </a:p>
          <a:p>
            <a:pPr eaLnBrk="1" hangingPunct="1">
              <a:lnSpc>
                <a:spcPct val="90000"/>
              </a:lnSpc>
            </a:pPr>
            <a:r>
              <a:rPr lang="en-US" altLang="en-US" sz="2800" dirty="0" smtClean="0">
                <a:solidFill>
                  <a:srgbClr val="0000FF"/>
                </a:solidFill>
              </a:rPr>
              <a:t>CIC held that I.T. returns and related documents filed by the assesses are personal information of third parties, which should not be disclosed, unless there is an overriding public interest.</a:t>
            </a:r>
          </a:p>
          <a:p>
            <a:pPr algn="ctr" eaLnBrk="1" hangingPunct="1">
              <a:lnSpc>
                <a:spcPct val="90000"/>
              </a:lnSpc>
              <a:buFont typeface="Wingdings" panose="05000000000000000000" pitchFamily="2" charset="2"/>
              <a:buNone/>
            </a:pPr>
            <a:r>
              <a:rPr lang="en-US" altLang="en-US" sz="2800" dirty="0" smtClean="0"/>
              <a:t>327/IC(A)/2006, dt.20.10.2006</a:t>
            </a:r>
          </a:p>
        </p:txBody>
      </p:sp>
      <p:sp>
        <p:nvSpPr>
          <p:cNvPr id="27034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B837236-BA66-4ED4-AF69-D9060C2A6A75}" type="slidenum">
              <a:rPr lang="en-US" altLang="en-US" sz="1400" smtClean="0"/>
              <a:pPr>
                <a:spcBef>
                  <a:spcPct val="0"/>
                </a:spcBef>
                <a:buFontTx/>
                <a:buNone/>
              </a:pPr>
              <a:t>190</a:t>
            </a:fld>
            <a:endParaRPr lang="en-US" altLang="en-US" sz="1400" smtClean="0"/>
          </a:p>
        </p:txBody>
      </p:sp>
      <p:sp>
        <p:nvSpPr>
          <p:cNvPr id="270341"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pPr eaLnBrk="1" hangingPunct="1"/>
            <a:r>
              <a:rPr lang="en-US" altLang="en-US" sz="4000" b="1" dirty="0" smtClean="0"/>
              <a:t>Review: Can CIC review its own decision?</a:t>
            </a:r>
          </a:p>
        </p:txBody>
      </p:sp>
      <p:sp>
        <p:nvSpPr>
          <p:cNvPr id="272387" name="Rectangle 3"/>
          <p:cNvSpPr>
            <a:spLocks noGrp="1" noChangeArrowheads="1"/>
          </p:cNvSpPr>
          <p:nvPr>
            <p:ph idx="1"/>
          </p:nvPr>
        </p:nvSpPr>
        <p:spPr/>
        <p:txBody>
          <a:bodyPr/>
          <a:lstStyle/>
          <a:p>
            <a:pPr marL="533400" indent="-533400" eaLnBrk="1" hangingPunct="1"/>
            <a:r>
              <a:rPr lang="en-US" altLang="en-US" sz="2800" dirty="0" smtClean="0">
                <a:solidFill>
                  <a:srgbClr val="FF0000"/>
                </a:solidFill>
              </a:rPr>
              <a:t>Yes.</a:t>
            </a:r>
            <a:r>
              <a:rPr lang="en-US" altLang="en-US" sz="2800" dirty="0" smtClean="0"/>
              <a:t> A review is permissible only:</a:t>
            </a:r>
          </a:p>
          <a:p>
            <a:pPr marL="533400" indent="-533400" eaLnBrk="1" hangingPunct="1">
              <a:buFontTx/>
              <a:buAutoNum type="arabicPeriod"/>
            </a:pPr>
            <a:r>
              <a:rPr lang="en-US" altLang="en-US" sz="2800" dirty="0" smtClean="0"/>
              <a:t>If there is a technical error in the decision</a:t>
            </a:r>
          </a:p>
          <a:p>
            <a:pPr marL="533400" indent="-533400" eaLnBrk="1" hangingPunct="1">
              <a:buFontTx/>
              <a:buAutoNum type="arabicPeriod"/>
            </a:pPr>
            <a:r>
              <a:rPr lang="en-US" altLang="en-US" sz="2800" dirty="0" smtClean="0"/>
              <a:t>If there was an omission to consider certain material facts relevant for the decision.</a:t>
            </a:r>
          </a:p>
          <a:p>
            <a:pPr marL="533400" indent="-533400" eaLnBrk="1" hangingPunct="1">
              <a:buFontTx/>
              <a:buAutoNum type="arabicPeriod"/>
            </a:pPr>
            <a:r>
              <a:rPr lang="en-US" altLang="en-US" sz="2800" dirty="0" smtClean="0"/>
              <a:t>If appellant was not given opportunity of being heard</a:t>
            </a:r>
          </a:p>
          <a:p>
            <a:pPr marL="533400" indent="-533400" eaLnBrk="1" hangingPunct="1">
              <a:buFontTx/>
              <a:buAutoNum type="arabicPeriod"/>
            </a:pPr>
            <a:r>
              <a:rPr lang="en-US" altLang="en-US" sz="2800" dirty="0" smtClean="0"/>
              <a:t>If PIO has not enclosed relevant supporting documents in his comments furnished to CIC.</a:t>
            </a:r>
          </a:p>
          <a:p>
            <a:pPr marL="533400" indent="-533400" algn="ctr" eaLnBrk="1" hangingPunct="1">
              <a:buFont typeface="Wingdings" panose="05000000000000000000" pitchFamily="2" charset="2"/>
              <a:buNone/>
            </a:pPr>
            <a:r>
              <a:rPr lang="en-US" altLang="en-US" sz="2800" dirty="0" smtClean="0"/>
              <a:t>Review Application No. 1/2006 - 16 May, 2006.</a:t>
            </a:r>
          </a:p>
        </p:txBody>
      </p:sp>
      <p:sp>
        <p:nvSpPr>
          <p:cNvPr id="27238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4552F39-45A8-45DB-B66D-89AFF84B5AD2}" type="slidenum">
              <a:rPr lang="en-US" altLang="en-US" sz="1400" smtClean="0"/>
              <a:pPr>
                <a:spcBef>
                  <a:spcPct val="0"/>
                </a:spcBef>
                <a:buFontTx/>
                <a:buNone/>
              </a:pPr>
              <a:t>191</a:t>
            </a:fld>
            <a:endParaRPr lang="en-US" altLang="en-US" sz="1400" smtClean="0"/>
          </a:p>
        </p:txBody>
      </p:sp>
      <p:sp>
        <p:nvSpPr>
          <p:cNvPr id="27238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ctrTitle"/>
          </p:nvPr>
        </p:nvSpPr>
        <p:spPr>
          <a:xfrm>
            <a:off x="152400" y="228600"/>
            <a:ext cx="8839200" cy="533400"/>
          </a:xfrm>
        </p:spPr>
        <p:txBody>
          <a:bodyPr/>
          <a:lstStyle/>
          <a:p>
            <a:r>
              <a:rPr lang="en-IN" altLang="en-US" sz="3200" dirty="0" smtClean="0"/>
              <a:t>Interpretation / Elaboration of definitions in S. 2</a:t>
            </a:r>
          </a:p>
        </p:txBody>
      </p:sp>
      <p:sp>
        <p:nvSpPr>
          <p:cNvPr id="276483" name="Rectangle 3"/>
          <p:cNvSpPr>
            <a:spLocks noGrp="1" noChangeArrowheads="1"/>
          </p:cNvSpPr>
          <p:nvPr>
            <p:ph type="subTitle" idx="1"/>
          </p:nvPr>
        </p:nvSpPr>
        <p:spPr>
          <a:xfrm>
            <a:off x="381000" y="990600"/>
            <a:ext cx="8305800" cy="5638800"/>
          </a:xfrm>
        </p:spPr>
        <p:txBody>
          <a:bodyPr/>
          <a:lstStyle/>
          <a:p>
            <a:pPr algn="l"/>
            <a:r>
              <a:rPr lang="en-IN" altLang="en-US" sz="2800" b="1" dirty="0" smtClean="0"/>
              <a:t>Request:</a:t>
            </a:r>
          </a:p>
          <a:p>
            <a:pPr algn="l">
              <a:buFontTx/>
              <a:buChar char="•"/>
            </a:pPr>
            <a:r>
              <a:rPr lang="en-IN" altLang="en-US" sz="2800" dirty="0" smtClean="0"/>
              <a:t>The appellant had made an application stating that the market for nifty futures closed for around 30 minutes on November 6, 2008 due to problems in the trading system.</a:t>
            </a:r>
          </a:p>
          <a:p>
            <a:pPr algn="l">
              <a:buFontTx/>
              <a:buChar char="•"/>
            </a:pPr>
            <a:r>
              <a:rPr lang="en-IN" altLang="en-US" sz="2800" dirty="0" smtClean="0">
                <a:solidFill>
                  <a:srgbClr val="FF3300"/>
                </a:solidFill>
              </a:rPr>
              <a:t>Wanted to know who was responsible for alleged losses arising from such closure. </a:t>
            </a:r>
          </a:p>
          <a:p>
            <a:pPr algn="l">
              <a:buFontTx/>
              <a:buChar char="•"/>
            </a:pPr>
            <a:r>
              <a:rPr lang="en-IN" altLang="en-US" sz="2800" dirty="0" smtClean="0"/>
              <a:t>The respondent declined to provide the details </a:t>
            </a:r>
            <a:r>
              <a:rPr lang="en-IN" altLang="en-US" sz="2800" dirty="0" smtClean="0">
                <a:solidFill>
                  <a:srgbClr val="0000FF"/>
                </a:solidFill>
              </a:rPr>
              <a:t>on the ground that the details sought were not ‘information’</a:t>
            </a:r>
            <a:r>
              <a:rPr lang="en-IN" altLang="en-US" sz="2800" dirty="0" smtClean="0"/>
              <a:t> under the RTI Act as </a:t>
            </a:r>
            <a:r>
              <a:rPr lang="en-IN" altLang="en-US" sz="2800" dirty="0" smtClean="0">
                <a:solidFill>
                  <a:srgbClr val="FF3300"/>
                </a:solidFill>
              </a:rPr>
              <a:t>the details sought were in the nature of seeking clarification and opinion.</a:t>
            </a:r>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228600" y="274638"/>
            <a:ext cx="8915400" cy="563562"/>
          </a:xfrm>
        </p:spPr>
        <p:txBody>
          <a:bodyPr/>
          <a:lstStyle/>
          <a:p>
            <a:r>
              <a:rPr lang="en-IN" altLang="en-US" sz="2800" smtClean="0"/>
              <a:t>Interpretation / Elaboration of definitions in S. 2</a:t>
            </a:r>
            <a:endParaRPr lang="en-US" altLang="en-US" sz="2800" smtClean="0"/>
          </a:p>
        </p:txBody>
      </p:sp>
      <p:sp>
        <p:nvSpPr>
          <p:cNvPr id="278531" name="Rectangle 3"/>
          <p:cNvSpPr>
            <a:spLocks noGrp="1" noChangeArrowheads="1"/>
          </p:cNvSpPr>
          <p:nvPr>
            <p:ph idx="1"/>
          </p:nvPr>
        </p:nvSpPr>
        <p:spPr>
          <a:xfrm>
            <a:off x="457200" y="920750"/>
            <a:ext cx="8229600" cy="5562600"/>
          </a:xfrm>
        </p:spPr>
        <p:txBody>
          <a:bodyPr/>
          <a:lstStyle/>
          <a:p>
            <a:pPr>
              <a:buFontTx/>
              <a:buNone/>
            </a:pPr>
            <a:r>
              <a:rPr lang="en-US" altLang="en-US" sz="2800" b="1" dirty="0" smtClean="0"/>
              <a:t>Decision-</a:t>
            </a:r>
          </a:p>
          <a:p>
            <a:r>
              <a:rPr lang="en-US" altLang="en-US" sz="2800" dirty="0" smtClean="0"/>
              <a:t>Dismissing the appeal, it has been noted that </a:t>
            </a:r>
            <a:r>
              <a:rPr lang="en-US" altLang="en-US" sz="2800" dirty="0" smtClean="0">
                <a:solidFill>
                  <a:srgbClr val="FF3300"/>
                </a:solidFill>
              </a:rPr>
              <a:t>the appellant </a:t>
            </a:r>
            <a:r>
              <a:rPr lang="en-US" altLang="en-US" sz="2800" b="1" u="sng" dirty="0" smtClean="0">
                <a:solidFill>
                  <a:srgbClr val="FF3300"/>
                </a:solidFill>
              </a:rPr>
              <a:t>did not ask for any particular document or record. </a:t>
            </a:r>
          </a:p>
          <a:p>
            <a:r>
              <a:rPr lang="en-US" altLang="en-US" sz="2800" dirty="0" smtClean="0">
                <a:solidFill>
                  <a:srgbClr val="FF3300"/>
                </a:solidFill>
              </a:rPr>
              <a:t>Nor did he ask for any information readily available with the public authority.</a:t>
            </a:r>
            <a:r>
              <a:rPr lang="en-US" altLang="en-US" sz="2800" dirty="0" smtClean="0"/>
              <a:t> </a:t>
            </a:r>
          </a:p>
          <a:p>
            <a:r>
              <a:rPr lang="en-US" altLang="en-US" sz="2800" dirty="0" smtClean="0">
                <a:solidFill>
                  <a:srgbClr val="0000FF"/>
                </a:solidFill>
              </a:rPr>
              <a:t>He asked a question,</a:t>
            </a:r>
            <a:r>
              <a:rPr lang="en-US" altLang="en-US" sz="2800" dirty="0" smtClean="0"/>
              <a:t> </a:t>
            </a:r>
            <a:r>
              <a:rPr lang="en-US" altLang="en-US" sz="2800" dirty="0" smtClean="0">
                <a:solidFill>
                  <a:srgbClr val="FF3300"/>
                </a:solidFill>
              </a:rPr>
              <a:t>the answer to which requires professional expertise. </a:t>
            </a:r>
          </a:p>
          <a:p>
            <a:r>
              <a:rPr lang="en-US" altLang="en-US" sz="2800" b="1" dirty="0" smtClean="0">
                <a:solidFill>
                  <a:srgbClr val="0000FF"/>
                </a:solidFill>
              </a:rPr>
              <a:t>The RTI Act does not cast any obligation on the public authority to answer questions,</a:t>
            </a:r>
            <a:r>
              <a:rPr lang="en-US" altLang="en-US" sz="2800" dirty="0" smtClean="0"/>
              <a:t> </a:t>
            </a:r>
            <a:r>
              <a:rPr lang="en-US" altLang="en-US" sz="2800" dirty="0" smtClean="0">
                <a:solidFill>
                  <a:srgbClr val="FF3300"/>
                </a:solidFill>
              </a:rPr>
              <a:t>as held by the </a:t>
            </a:r>
            <a:r>
              <a:rPr lang="en-US" altLang="en-US" sz="2800" dirty="0" err="1" smtClean="0">
                <a:solidFill>
                  <a:srgbClr val="FF3300"/>
                </a:solidFill>
              </a:rPr>
              <a:t>Hon’ble</a:t>
            </a:r>
            <a:r>
              <a:rPr lang="en-US" altLang="en-US" sz="2800" dirty="0" smtClean="0">
                <a:solidFill>
                  <a:srgbClr val="FF3300"/>
                </a:solidFill>
              </a:rPr>
              <a:t> CIC in Dr. D.V. Rao Vs. Shri </a:t>
            </a:r>
            <a:r>
              <a:rPr lang="en-US" altLang="en-US" sz="2800" dirty="0" err="1" smtClean="0">
                <a:solidFill>
                  <a:srgbClr val="FF3300"/>
                </a:solidFill>
              </a:rPr>
              <a:t>Yashwant</a:t>
            </a:r>
            <a:r>
              <a:rPr lang="en-US" altLang="en-US" sz="2800" dirty="0" smtClean="0">
                <a:solidFill>
                  <a:srgbClr val="FF3300"/>
                </a:solidFill>
              </a:rPr>
              <a:t> Singh &amp; Anr1.</a:t>
            </a:r>
          </a:p>
        </p:txBody>
      </p:sp>
      <p:sp>
        <p:nvSpPr>
          <p:cNvPr id="27853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F1D1ED0-CB9D-4971-8DD5-62A402AF2212}" type="slidenum">
              <a:rPr lang="en-US" altLang="en-US" sz="1400" smtClean="0"/>
              <a:pPr>
                <a:spcBef>
                  <a:spcPct val="0"/>
                </a:spcBef>
                <a:buFontTx/>
                <a:buNone/>
              </a:pPr>
              <a:t>193</a:t>
            </a:fld>
            <a:endParaRPr lang="en-US" altLang="en-US" sz="1400" smtClean="0"/>
          </a:p>
        </p:txBody>
      </p:sp>
      <p:sp>
        <p:nvSpPr>
          <p:cNvPr id="278533" name="Footer Placeholder 4"/>
          <p:cNvSpPr>
            <a:spLocks noGrp="1"/>
          </p:cNvSpPr>
          <p:nvPr>
            <p:ph type="ftr" sz="quarter" idx="11"/>
          </p:nvPr>
        </p:nvSpPr>
        <p:spPr>
          <a:xfrm>
            <a:off x="3124200" y="6483350"/>
            <a:ext cx="3352800"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228600" y="274638"/>
            <a:ext cx="8686800" cy="563562"/>
          </a:xfrm>
        </p:spPr>
        <p:txBody>
          <a:bodyPr/>
          <a:lstStyle/>
          <a:p>
            <a:r>
              <a:rPr lang="en-IN" altLang="en-US" sz="3200" smtClean="0"/>
              <a:t>Interpretation / Elaboration of definitions in S. 2</a:t>
            </a:r>
            <a:endParaRPr lang="en-US" altLang="en-US" sz="3200" smtClean="0"/>
          </a:p>
        </p:txBody>
      </p:sp>
      <p:sp>
        <p:nvSpPr>
          <p:cNvPr id="279555" name="Rectangle 3"/>
          <p:cNvSpPr>
            <a:spLocks noGrp="1" noChangeArrowheads="1"/>
          </p:cNvSpPr>
          <p:nvPr>
            <p:ph idx="1"/>
          </p:nvPr>
        </p:nvSpPr>
        <p:spPr>
          <a:xfrm>
            <a:off x="419100" y="963613"/>
            <a:ext cx="8229600" cy="5486400"/>
          </a:xfrm>
        </p:spPr>
        <p:txBody>
          <a:bodyPr/>
          <a:lstStyle/>
          <a:p>
            <a:pPr>
              <a:lnSpc>
                <a:spcPct val="90000"/>
              </a:lnSpc>
              <a:buFontTx/>
              <a:buNone/>
            </a:pPr>
            <a:r>
              <a:rPr lang="en-US" altLang="en-US" sz="2800" dirty="0" smtClean="0"/>
              <a:t>“.. It is not open to an appellant to ask, in the guise (pretext) of seeking information, </a:t>
            </a:r>
            <a:r>
              <a:rPr lang="en-US" altLang="en-US" sz="2800" b="1" dirty="0" smtClean="0">
                <a:solidFill>
                  <a:srgbClr val="FF3300"/>
                </a:solidFill>
              </a:rPr>
              <a:t>questions to the public authorities about the nature and quality of their actions.</a:t>
            </a:r>
            <a:r>
              <a:rPr lang="en-US" altLang="en-US" sz="2800" dirty="0" smtClean="0"/>
              <a:t> </a:t>
            </a:r>
            <a:r>
              <a:rPr lang="en-US" altLang="en-US" sz="2800" b="1" dirty="0" smtClean="0">
                <a:solidFill>
                  <a:srgbClr val="0000FF"/>
                </a:solidFill>
              </a:rPr>
              <a:t>The RTI Act does not cast on the public authority any obligation to answer queries,</a:t>
            </a:r>
            <a:r>
              <a:rPr lang="en-US" altLang="en-US" sz="2800" dirty="0" smtClean="0"/>
              <a:t> as in this case, in which a petitioner </a:t>
            </a:r>
            <a:r>
              <a:rPr lang="en-US" altLang="en-US" sz="2800" dirty="0" smtClean="0">
                <a:solidFill>
                  <a:srgbClr val="0000FF"/>
                </a:solidFill>
              </a:rPr>
              <a:t>attempts to elicit answers to his questions</a:t>
            </a:r>
            <a:r>
              <a:rPr lang="en-US" altLang="en-US" sz="2800" dirty="0" smtClean="0"/>
              <a:t> </a:t>
            </a:r>
            <a:r>
              <a:rPr lang="en-US" altLang="en-US" sz="2800" dirty="0" smtClean="0">
                <a:solidFill>
                  <a:srgbClr val="FF3300"/>
                </a:solidFill>
              </a:rPr>
              <a:t>with prefixes, such as, </a:t>
            </a:r>
            <a:r>
              <a:rPr lang="en-US" altLang="en-US" sz="2800" dirty="0" smtClean="0">
                <a:solidFill>
                  <a:srgbClr val="0000FF"/>
                </a:solidFill>
              </a:rPr>
              <a:t>why, what, when and whether. </a:t>
            </a:r>
            <a:r>
              <a:rPr lang="en-US" altLang="en-US" sz="2800" dirty="0" smtClean="0"/>
              <a:t>The petitioner’s </a:t>
            </a:r>
            <a:r>
              <a:rPr lang="en-US" altLang="en-US" sz="2800" dirty="0" smtClean="0">
                <a:solidFill>
                  <a:srgbClr val="FF3300"/>
                </a:solidFill>
              </a:rPr>
              <a:t>right extends only to seeking information</a:t>
            </a:r>
            <a:r>
              <a:rPr lang="en-US" altLang="en-US" sz="2800" dirty="0" smtClean="0"/>
              <a:t> as defined in Section 2 (f) </a:t>
            </a:r>
            <a:r>
              <a:rPr lang="en-US" altLang="en-US" sz="2800" dirty="0" smtClean="0">
                <a:solidFill>
                  <a:srgbClr val="0000FF"/>
                </a:solidFill>
              </a:rPr>
              <a:t>either by pinpointing the file,</a:t>
            </a:r>
            <a:r>
              <a:rPr lang="en-US" altLang="en-US" sz="2800" dirty="0" smtClean="0"/>
              <a:t> </a:t>
            </a:r>
            <a:r>
              <a:rPr lang="en-US" altLang="en-US" sz="2800" dirty="0" smtClean="0">
                <a:solidFill>
                  <a:srgbClr val="FF3300"/>
                </a:solidFill>
              </a:rPr>
              <a:t>document,</a:t>
            </a:r>
            <a:r>
              <a:rPr lang="en-US" altLang="en-US" sz="2800" dirty="0" smtClean="0"/>
              <a:t> </a:t>
            </a:r>
            <a:r>
              <a:rPr lang="en-US" altLang="en-US" sz="2800" dirty="0" smtClean="0">
                <a:solidFill>
                  <a:srgbClr val="0000FF"/>
                </a:solidFill>
              </a:rPr>
              <a:t>paper or record, etc.,</a:t>
            </a:r>
            <a:r>
              <a:rPr lang="en-US" altLang="en-US" sz="2800" dirty="0" smtClean="0"/>
              <a:t> or </a:t>
            </a:r>
            <a:r>
              <a:rPr lang="en-US" altLang="en-US" sz="2800" dirty="0" smtClean="0">
                <a:solidFill>
                  <a:srgbClr val="FF3300"/>
                </a:solidFill>
              </a:rPr>
              <a:t>by mentioning the type of information as may be available with the specified public authority…”</a:t>
            </a:r>
          </a:p>
        </p:txBody>
      </p:sp>
      <p:sp>
        <p:nvSpPr>
          <p:cNvPr id="2795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70A868E-32BC-4AFE-99A3-72ECD623D902}" type="slidenum">
              <a:rPr lang="en-US" altLang="en-US" sz="1400" smtClean="0"/>
              <a:pPr>
                <a:spcBef>
                  <a:spcPct val="0"/>
                </a:spcBef>
                <a:buFontTx/>
                <a:buNone/>
              </a:pPr>
              <a:t>194</a:t>
            </a:fld>
            <a:endParaRPr lang="en-US" altLang="en-US" sz="1400" smtClean="0"/>
          </a:p>
        </p:txBody>
      </p:sp>
      <p:sp>
        <p:nvSpPr>
          <p:cNvPr id="279557" name="Footer Placeholder 4"/>
          <p:cNvSpPr>
            <a:spLocks noGrp="1"/>
          </p:cNvSpPr>
          <p:nvPr>
            <p:ph type="ftr" sz="quarter" idx="11"/>
          </p:nvPr>
        </p:nvSpPr>
        <p:spPr>
          <a:xfrm>
            <a:off x="3124200" y="6450013"/>
            <a:ext cx="3429000" cy="2714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endParaRPr lang="en-US" altLang="en-US" smtClean="0"/>
          </a:p>
        </p:txBody>
      </p:sp>
      <p:sp>
        <p:nvSpPr>
          <p:cNvPr id="281603" name="Rectangle 3"/>
          <p:cNvSpPr>
            <a:spLocks noGrp="1" noChangeArrowheads="1"/>
          </p:cNvSpPr>
          <p:nvPr>
            <p:ph idx="1"/>
          </p:nvPr>
        </p:nvSpPr>
        <p:spPr/>
        <p:txBody>
          <a:bodyPr/>
          <a:lstStyle/>
          <a:p>
            <a:pPr>
              <a:buFontTx/>
              <a:buNone/>
            </a:pPr>
            <a:r>
              <a:rPr lang="en-US" altLang="en-US" smtClean="0"/>
              <a:t>   </a:t>
            </a:r>
            <a:r>
              <a:rPr lang="en-US" altLang="en-US" smtClean="0">
                <a:solidFill>
                  <a:srgbClr val="0000FF"/>
                </a:solidFill>
              </a:rPr>
              <a:t>Answering a question</a:t>
            </a:r>
            <a:r>
              <a:rPr lang="en-US" altLang="en-US" smtClean="0"/>
              <a:t> or </a:t>
            </a:r>
            <a:r>
              <a:rPr lang="en-US" altLang="en-US" smtClean="0">
                <a:solidFill>
                  <a:srgbClr val="FF3300"/>
                </a:solidFill>
              </a:rPr>
              <a:t>proffering (offering) advice</a:t>
            </a:r>
            <a:r>
              <a:rPr lang="en-US" altLang="en-US" smtClean="0"/>
              <a:t> or </a:t>
            </a:r>
            <a:r>
              <a:rPr lang="en-US" altLang="en-US" smtClean="0">
                <a:solidFill>
                  <a:srgbClr val="0000FF"/>
                </a:solidFill>
              </a:rPr>
              <a:t>making suggestions to an applicant</a:t>
            </a:r>
            <a:r>
              <a:rPr lang="en-US" altLang="en-US" smtClean="0"/>
              <a:t> </a:t>
            </a:r>
            <a:r>
              <a:rPr lang="en-US" altLang="en-US" b="1" smtClean="0"/>
              <a:t>is beyond the purview of the Right to Information Act.</a:t>
            </a:r>
          </a:p>
          <a:p>
            <a:pPr>
              <a:buFontTx/>
              <a:buNone/>
            </a:pPr>
            <a:r>
              <a:rPr lang="en-US" altLang="en-US" smtClean="0"/>
              <a:t>   </a:t>
            </a:r>
            <a:r>
              <a:rPr lang="en-US" altLang="en-US" b="1" smtClean="0"/>
              <a:t>AAO/590/RTI/07/2009 Appeal No. 591 of 2009</a:t>
            </a:r>
          </a:p>
        </p:txBody>
      </p:sp>
      <p:sp>
        <p:nvSpPr>
          <p:cNvPr id="2816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BE76A99-8223-49A1-BB59-779F4ACA82F5}" type="slidenum">
              <a:rPr lang="en-US" altLang="en-US" sz="1400" smtClean="0"/>
              <a:pPr>
                <a:spcBef>
                  <a:spcPct val="0"/>
                </a:spcBef>
                <a:buFontTx/>
                <a:buNone/>
              </a:pPr>
              <a:t>195</a:t>
            </a:fld>
            <a:endParaRPr lang="en-US" altLang="en-US" sz="1400" smtClean="0"/>
          </a:p>
        </p:txBody>
      </p:sp>
      <p:sp>
        <p:nvSpPr>
          <p:cNvPr id="28160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altLang="en-US" smtClean="0"/>
              <a:t>Information</a:t>
            </a:r>
            <a:endParaRPr lang="en-IN" altLang="en-US" smtClean="0"/>
          </a:p>
        </p:txBody>
      </p:sp>
      <p:sp>
        <p:nvSpPr>
          <p:cNvPr id="282627" name="Rectangle 3"/>
          <p:cNvSpPr>
            <a:spLocks noGrp="1" noChangeArrowheads="1"/>
          </p:cNvSpPr>
          <p:nvPr>
            <p:ph idx="1"/>
          </p:nvPr>
        </p:nvSpPr>
        <p:spPr>
          <a:xfrm>
            <a:off x="457200" y="1600200"/>
            <a:ext cx="8229600" cy="4953000"/>
          </a:xfrm>
        </p:spPr>
        <p:txBody>
          <a:bodyPr/>
          <a:lstStyle/>
          <a:p>
            <a:r>
              <a:rPr lang="en-US" altLang="en-US" smtClean="0"/>
              <a:t>Citizens can ask for </a:t>
            </a:r>
            <a:r>
              <a:rPr lang="en-US" altLang="en-US" b="1" smtClean="0">
                <a:solidFill>
                  <a:srgbClr val="0000FF"/>
                </a:solidFill>
              </a:rPr>
              <a:t>copies of documents containing the information.</a:t>
            </a:r>
            <a:r>
              <a:rPr lang="en-US" altLang="en-US" smtClean="0"/>
              <a:t> </a:t>
            </a:r>
          </a:p>
          <a:p>
            <a:r>
              <a:rPr lang="en-US" altLang="en-US" smtClean="0"/>
              <a:t> But they </a:t>
            </a:r>
            <a:r>
              <a:rPr lang="en-US" altLang="en-US" b="1" smtClean="0">
                <a:solidFill>
                  <a:srgbClr val="FF3300"/>
                </a:solidFill>
              </a:rPr>
              <a:t>can not seek</a:t>
            </a:r>
            <a:r>
              <a:rPr lang="en-US" altLang="en-US" smtClean="0"/>
              <a:t> </a:t>
            </a:r>
            <a:r>
              <a:rPr lang="en-US" altLang="en-US" b="1" smtClean="0">
                <a:solidFill>
                  <a:srgbClr val="0000FF"/>
                </a:solidFill>
              </a:rPr>
              <a:t>opinions</a:t>
            </a:r>
            <a:r>
              <a:rPr lang="en-US" altLang="en-US" smtClean="0"/>
              <a:t> </a:t>
            </a:r>
            <a:r>
              <a:rPr lang="en-US" altLang="en-US" b="1" smtClean="0">
                <a:solidFill>
                  <a:srgbClr val="FF3300"/>
                </a:solidFill>
              </a:rPr>
              <a:t>through a questionnaire.</a:t>
            </a:r>
          </a:p>
          <a:p>
            <a:pPr algn="ctr">
              <a:buFontTx/>
              <a:buNone/>
            </a:pPr>
            <a:r>
              <a:rPr lang="en-US" altLang="en-US" b="1" smtClean="0">
                <a:solidFill>
                  <a:srgbClr val="0000FF"/>
                </a:solidFill>
              </a:rPr>
              <a:t>CIC/OK/A/2006/00049 – 2</a:t>
            </a:r>
            <a:r>
              <a:rPr lang="en-US" altLang="en-US" b="1" baseline="30000" smtClean="0">
                <a:solidFill>
                  <a:srgbClr val="0000FF"/>
                </a:solidFill>
              </a:rPr>
              <a:t>nd</a:t>
            </a:r>
            <a:r>
              <a:rPr lang="en-US" altLang="en-US" b="1" smtClean="0">
                <a:solidFill>
                  <a:srgbClr val="0000FF"/>
                </a:solidFill>
              </a:rPr>
              <a:t> May 2006.</a:t>
            </a:r>
            <a:endParaRPr lang="en-IN" altLang="en-US" b="1" smtClean="0">
              <a:solidFill>
                <a:srgbClr val="0000FF"/>
              </a:solidFill>
            </a:endParaRPr>
          </a:p>
        </p:txBody>
      </p:sp>
      <p:sp>
        <p:nvSpPr>
          <p:cNvPr id="28262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F3D94C3-5742-4252-A518-7B331AE31EF6}" type="slidenum">
              <a:rPr lang="en-US" altLang="en-US" sz="1400" smtClean="0"/>
              <a:pPr>
                <a:spcBef>
                  <a:spcPct val="0"/>
                </a:spcBef>
                <a:buFontTx/>
                <a:buNone/>
              </a:pPr>
              <a:t>196</a:t>
            </a:fld>
            <a:endParaRPr lang="en-US" altLang="en-US" sz="1400" smtClean="0"/>
          </a:p>
        </p:txBody>
      </p:sp>
      <p:sp>
        <p:nvSpPr>
          <p:cNvPr id="28262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ltLang="en-US" smtClean="0"/>
              <a:t>Information</a:t>
            </a:r>
            <a:endParaRPr lang="en-IN" altLang="en-US" smtClean="0"/>
          </a:p>
        </p:txBody>
      </p:sp>
      <p:sp>
        <p:nvSpPr>
          <p:cNvPr id="283651" name="Rectangle 3"/>
          <p:cNvSpPr>
            <a:spLocks noGrp="1" noChangeArrowheads="1"/>
          </p:cNvSpPr>
          <p:nvPr>
            <p:ph idx="1"/>
          </p:nvPr>
        </p:nvSpPr>
        <p:spPr/>
        <p:txBody>
          <a:bodyPr/>
          <a:lstStyle/>
          <a:p>
            <a:r>
              <a:rPr lang="en-US" altLang="en-US" smtClean="0"/>
              <a:t>It was clarified ………that although </a:t>
            </a:r>
            <a:r>
              <a:rPr lang="en-US" altLang="en-US" b="1" smtClean="0">
                <a:solidFill>
                  <a:srgbClr val="FF3300"/>
                </a:solidFill>
              </a:rPr>
              <a:t>“opinion” is indeed “information”</a:t>
            </a:r>
            <a:r>
              <a:rPr lang="en-US" altLang="en-US" smtClean="0"/>
              <a:t> </a:t>
            </a:r>
            <a:r>
              <a:rPr lang="en-US" altLang="en-US" b="1" smtClean="0">
                <a:solidFill>
                  <a:srgbClr val="0000FF"/>
                </a:solidFill>
              </a:rPr>
              <a:t>to so qualify,</a:t>
            </a:r>
            <a:r>
              <a:rPr lang="en-US" altLang="en-US" smtClean="0"/>
              <a:t> </a:t>
            </a:r>
            <a:r>
              <a:rPr lang="en-US" altLang="en-US" b="1" smtClean="0">
                <a:solidFill>
                  <a:srgbClr val="FF3300"/>
                </a:solidFill>
              </a:rPr>
              <a:t>it must be held in material form.</a:t>
            </a:r>
          </a:p>
          <a:p>
            <a:pPr algn="ctr">
              <a:buFontTx/>
              <a:buNone/>
            </a:pPr>
            <a:r>
              <a:rPr lang="en-US" altLang="en-US" b="1" smtClean="0"/>
              <a:t>CIC/WB/C/2007/00196, 28-03-2008. </a:t>
            </a:r>
            <a:endParaRPr lang="en-IN" altLang="en-US" b="1" smtClean="0"/>
          </a:p>
        </p:txBody>
      </p:sp>
      <p:sp>
        <p:nvSpPr>
          <p:cNvPr id="2836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768BC51-6E65-417E-89A3-6892CF6B830A}" type="slidenum">
              <a:rPr lang="en-US" altLang="en-US" sz="1400" smtClean="0"/>
              <a:pPr>
                <a:spcBef>
                  <a:spcPct val="0"/>
                </a:spcBef>
                <a:buFontTx/>
                <a:buNone/>
              </a:pPr>
              <a:t>197</a:t>
            </a:fld>
            <a:endParaRPr lang="en-US" altLang="en-US" sz="1400" smtClean="0"/>
          </a:p>
        </p:txBody>
      </p:sp>
      <p:sp>
        <p:nvSpPr>
          <p:cNvPr id="28365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457200" y="274638"/>
            <a:ext cx="8229600" cy="563562"/>
          </a:xfrm>
        </p:spPr>
        <p:txBody>
          <a:bodyPr/>
          <a:lstStyle/>
          <a:p>
            <a:r>
              <a:rPr lang="en-US" altLang="en-US" sz="2800" b="1" smtClean="0"/>
              <a:t>Section 2 (f)  -  Appeal No. 30/SCIC/2010</a:t>
            </a:r>
            <a:br>
              <a:rPr lang="en-US" altLang="en-US" sz="2800" b="1" smtClean="0"/>
            </a:br>
            <a:r>
              <a:rPr lang="en-US" altLang="en-US" sz="2800" smtClean="0"/>
              <a:t>Goa State Information Commission</a:t>
            </a:r>
          </a:p>
        </p:txBody>
      </p:sp>
      <p:sp>
        <p:nvSpPr>
          <p:cNvPr id="284675" name="Rectangle 3"/>
          <p:cNvSpPr>
            <a:spLocks noGrp="1" noChangeArrowheads="1"/>
          </p:cNvSpPr>
          <p:nvPr>
            <p:ph idx="1"/>
          </p:nvPr>
        </p:nvSpPr>
        <p:spPr>
          <a:xfrm>
            <a:off x="457200" y="1066800"/>
            <a:ext cx="8305800" cy="5562600"/>
          </a:xfrm>
        </p:spPr>
        <p:txBody>
          <a:bodyPr/>
          <a:lstStyle/>
          <a:p>
            <a:pPr>
              <a:lnSpc>
                <a:spcPct val="90000"/>
              </a:lnSpc>
              <a:buFontTx/>
              <a:buNone/>
            </a:pPr>
            <a:r>
              <a:rPr lang="en-US" altLang="en-US" smtClean="0"/>
              <a:t>   In </a:t>
            </a:r>
            <a:r>
              <a:rPr lang="en-US" altLang="en-US" smtClean="0">
                <a:solidFill>
                  <a:srgbClr val="FF3300"/>
                </a:solidFill>
              </a:rPr>
              <a:t>Dr. D. V. Rao V/s Department of Legal Affairs,</a:t>
            </a:r>
            <a:r>
              <a:rPr lang="en-US" altLang="en-US" smtClean="0"/>
              <a:t> Shastri Bhavan, New Delhi (File No.CIC/AT/A/2006/00045 dated 21/04/2006) where the information sought </a:t>
            </a:r>
            <a:r>
              <a:rPr lang="en-US" altLang="en-US" b="1" smtClean="0">
                <a:solidFill>
                  <a:srgbClr val="FF3300"/>
                </a:solidFill>
              </a:rPr>
              <a:t>“Why the recruitment rules were amended”</a:t>
            </a:r>
            <a:r>
              <a:rPr lang="en-US" altLang="en-US" smtClean="0"/>
              <a:t> the Chief  Information Commissioner held that </a:t>
            </a:r>
            <a:r>
              <a:rPr lang="en-US" altLang="en-US" b="1" smtClean="0">
                <a:solidFill>
                  <a:srgbClr val="FF3300"/>
                </a:solidFill>
              </a:rPr>
              <a:t>RTI Act does not cast on public authority any obligation to answer queries</a:t>
            </a:r>
            <a:r>
              <a:rPr lang="en-US" altLang="en-US" smtClean="0"/>
              <a:t> in which attempt is made to elicit answers to questions with prefixes such as </a:t>
            </a:r>
            <a:r>
              <a:rPr lang="en-US" altLang="en-US" b="1" smtClean="0">
                <a:solidFill>
                  <a:srgbClr val="FF3300"/>
                </a:solidFill>
              </a:rPr>
              <a:t>why,</a:t>
            </a:r>
            <a:r>
              <a:rPr lang="en-US" altLang="en-US" b="1" smtClean="0"/>
              <a:t> </a:t>
            </a:r>
            <a:r>
              <a:rPr lang="en-US" altLang="en-US" b="1" smtClean="0">
                <a:solidFill>
                  <a:srgbClr val="0000FF"/>
                </a:solidFill>
              </a:rPr>
              <a:t>what,</a:t>
            </a:r>
            <a:r>
              <a:rPr lang="en-US" altLang="en-US" b="1" smtClean="0"/>
              <a:t> </a:t>
            </a:r>
            <a:r>
              <a:rPr lang="en-US" altLang="en-US" b="1" smtClean="0">
                <a:solidFill>
                  <a:srgbClr val="FF3300"/>
                </a:solidFill>
              </a:rPr>
              <a:t>when</a:t>
            </a:r>
            <a:r>
              <a:rPr lang="en-US" altLang="en-US" b="1" smtClean="0"/>
              <a:t> and </a:t>
            </a:r>
            <a:r>
              <a:rPr lang="en-US" altLang="en-US" b="1" smtClean="0">
                <a:solidFill>
                  <a:srgbClr val="0000FF"/>
                </a:solidFill>
              </a:rPr>
              <a:t>whether.</a:t>
            </a:r>
          </a:p>
        </p:txBody>
      </p:sp>
      <p:sp>
        <p:nvSpPr>
          <p:cNvPr id="2846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D62323-C5C7-4C66-9344-FD3C3018D418}" type="slidenum">
              <a:rPr lang="en-US" altLang="en-US" sz="1400" smtClean="0"/>
              <a:pPr>
                <a:spcBef>
                  <a:spcPct val="0"/>
                </a:spcBef>
                <a:buFontTx/>
                <a:buNone/>
              </a:pPr>
              <a:t>198</a:t>
            </a:fld>
            <a:endParaRPr lang="en-US" altLang="en-US" sz="1400" smtClean="0"/>
          </a:p>
        </p:txBody>
      </p:sp>
      <p:sp>
        <p:nvSpPr>
          <p:cNvPr id="284677"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457200" y="274638"/>
            <a:ext cx="8229600" cy="411162"/>
          </a:xfrm>
        </p:spPr>
        <p:txBody>
          <a:bodyPr/>
          <a:lstStyle/>
          <a:p>
            <a:endParaRPr lang="en-US" altLang="en-US" sz="4000" smtClean="0"/>
          </a:p>
        </p:txBody>
      </p:sp>
      <p:sp>
        <p:nvSpPr>
          <p:cNvPr id="285699" name="Rectangle 3"/>
          <p:cNvSpPr>
            <a:spLocks noGrp="1" noChangeArrowheads="1"/>
          </p:cNvSpPr>
          <p:nvPr>
            <p:ph idx="1"/>
          </p:nvPr>
        </p:nvSpPr>
        <p:spPr>
          <a:xfrm>
            <a:off x="457200" y="990600"/>
            <a:ext cx="8229600" cy="5135563"/>
          </a:xfrm>
        </p:spPr>
        <p:txBody>
          <a:bodyPr/>
          <a:lstStyle/>
          <a:p>
            <a:pPr>
              <a:lnSpc>
                <a:spcPct val="90000"/>
              </a:lnSpc>
              <a:buFontTx/>
              <a:buNone/>
            </a:pPr>
            <a:r>
              <a:rPr lang="en-US" altLang="en-US" sz="2800" smtClean="0"/>
              <a:t>   It is held (as decided by Chief Information Commissioner in </a:t>
            </a:r>
            <a:r>
              <a:rPr lang="en-US" altLang="en-US" sz="2800" b="1" smtClean="0">
                <a:solidFill>
                  <a:srgbClr val="0000FF"/>
                </a:solidFill>
              </a:rPr>
              <a:t>K. Anand Kini V/s Canara Bank on 10/05/2007)</a:t>
            </a:r>
            <a:r>
              <a:rPr lang="en-US" altLang="en-US" sz="2800" smtClean="0"/>
              <a:t> that </a:t>
            </a:r>
            <a:r>
              <a:rPr lang="en-US" altLang="en-US" sz="2800" b="1" smtClean="0">
                <a:solidFill>
                  <a:srgbClr val="FF3300"/>
                </a:solidFill>
              </a:rPr>
              <a:t>no queries like why, what, how etc can be answered by a public Authority.</a:t>
            </a:r>
            <a:r>
              <a:rPr lang="en-US" altLang="en-US" sz="2800" smtClean="0"/>
              <a:t> In the guise of information seeking explanations and queries about nature and quality of action of </a:t>
            </a:r>
            <a:r>
              <a:rPr lang="en-US" altLang="en-US" sz="2800" b="1" smtClean="0"/>
              <a:t>public authority need not be raised for answer.</a:t>
            </a:r>
            <a:r>
              <a:rPr lang="en-US" altLang="en-US" sz="2800" smtClean="0"/>
              <a:t> </a:t>
            </a:r>
            <a:r>
              <a:rPr lang="en-US" altLang="en-US" sz="2800" b="1" smtClean="0">
                <a:solidFill>
                  <a:srgbClr val="FF3300"/>
                </a:solidFill>
              </a:rPr>
              <a:t>Again it is held that RTI Act does not cast on the public Authority any obligation to answer queries </a:t>
            </a:r>
            <a:r>
              <a:rPr lang="en-US" altLang="en-US" sz="2800" smtClean="0"/>
              <a:t>in which attempt is made to elicit to questions with prefixes such as </a:t>
            </a:r>
            <a:r>
              <a:rPr lang="en-US" altLang="en-US" sz="2800" b="1" smtClean="0">
                <a:solidFill>
                  <a:srgbClr val="0000FF"/>
                </a:solidFill>
              </a:rPr>
              <a:t>why, what, when and whether.</a:t>
            </a:r>
          </a:p>
        </p:txBody>
      </p:sp>
      <p:sp>
        <p:nvSpPr>
          <p:cNvPr id="28570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31D1BE1-BFA3-47C2-9076-0E9D34F35118}" type="slidenum">
              <a:rPr lang="en-US" altLang="en-US" sz="1400" smtClean="0"/>
              <a:pPr>
                <a:spcBef>
                  <a:spcPct val="0"/>
                </a:spcBef>
                <a:buFontTx/>
                <a:buNone/>
              </a:pPr>
              <a:t>199</a:t>
            </a:fld>
            <a:endParaRPr lang="en-US" altLang="en-US" sz="1400" smtClean="0"/>
          </a:p>
        </p:txBody>
      </p:sp>
      <p:sp>
        <p:nvSpPr>
          <p:cNvPr id="285701"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479425" y="463550"/>
            <a:ext cx="8229600" cy="6019800"/>
          </a:xfrm>
        </p:spPr>
        <p:txBody>
          <a:bodyPr/>
          <a:lstStyle/>
          <a:p>
            <a:pPr algn="ctr" eaLnBrk="1" hangingPunct="1">
              <a:buFont typeface="Wingdings" panose="05000000000000000000" pitchFamily="2" charset="2"/>
              <a:buNone/>
              <a:defRPr/>
            </a:pPr>
            <a:endParaRPr lang="en-US" dirty="0" smtClean="0"/>
          </a:p>
          <a:p>
            <a:pPr algn="ctr" eaLnBrk="1" hangingPunct="1">
              <a:buFont typeface="Wingdings" panose="05000000000000000000" pitchFamily="2" charset="2"/>
              <a:buNone/>
              <a:defRPr/>
            </a:pPr>
            <a:endParaRPr lang="en-US" dirty="0" smtClean="0"/>
          </a:p>
          <a:p>
            <a:pPr marL="0" indent="0" algn="ctr" eaLnBrk="1" hangingPunct="1">
              <a:buFontTx/>
              <a:buNone/>
              <a:defRPr/>
            </a:pPr>
            <a:r>
              <a:rPr lang="en-US" dirty="0" smtClean="0"/>
              <a:t>Short Title of the Act</a:t>
            </a:r>
          </a:p>
          <a:p>
            <a:pPr marL="0" indent="0" algn="ctr" eaLnBrk="1" hangingPunct="1">
              <a:buFontTx/>
              <a:buNone/>
              <a:defRPr/>
            </a:pPr>
            <a:endParaRPr lang="en-US" dirty="0" smtClean="0"/>
          </a:p>
          <a:p>
            <a:pPr marL="0" indent="0" eaLnBrk="1" hangingPunct="1">
              <a:buFontTx/>
              <a:buNone/>
              <a:defRPr/>
            </a:pPr>
            <a:endParaRPr lang="en-US" dirty="0" smtClean="0"/>
          </a:p>
          <a:p>
            <a:pPr marL="0" indent="0" algn="ctr" eaLnBrk="1" hangingPunct="1">
              <a:buFontTx/>
              <a:buNone/>
              <a:defRPr/>
            </a:pPr>
            <a:r>
              <a:rPr lang="en-US" dirty="0" smtClean="0"/>
              <a:t>The Right to Information Act  2005</a:t>
            </a:r>
          </a:p>
          <a:p>
            <a:pPr algn="ctr" eaLnBrk="1" hangingPunct="1">
              <a:buFont typeface="Wingdings" panose="05000000000000000000" pitchFamily="2" charset="2"/>
              <a:buNone/>
              <a:defRPr/>
            </a:pPr>
            <a:endParaRPr lang="en-US" dirty="0" smtClean="0"/>
          </a:p>
          <a:p>
            <a:pPr algn="ctr" eaLnBrk="1" hangingPunct="1">
              <a:buFont typeface="Wingdings" panose="05000000000000000000" pitchFamily="2" charset="2"/>
              <a:buNone/>
              <a:defRPr/>
            </a:pPr>
            <a:endParaRPr lang="en-US" dirty="0" smtClean="0"/>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B8A1793-07AA-4B28-B5B0-715CAC3B22A5}" type="slidenum">
              <a:rPr lang="en-US" altLang="en-US" sz="1400" smtClean="0">
                <a:solidFill>
                  <a:srgbClr val="000000"/>
                </a:solidFill>
              </a:rPr>
              <a:pPr>
                <a:spcBef>
                  <a:spcPct val="0"/>
                </a:spcBef>
                <a:buFontTx/>
                <a:buNone/>
              </a:pPr>
              <a:t>2</a:t>
            </a:fld>
            <a:endParaRPr lang="en-US" altLang="en-US" sz="1400" smtClean="0">
              <a:solidFill>
                <a:srgbClr val="000000"/>
              </a:solidFill>
            </a:endParaRPr>
          </a:p>
        </p:txBody>
      </p:sp>
      <p:sp>
        <p:nvSpPr>
          <p:cNvPr id="7172" name="Footer Placeholder 6"/>
          <p:cNvSpPr>
            <a:spLocks noGrp="1"/>
          </p:cNvSpPr>
          <p:nvPr>
            <p:ph type="ftr" sz="quarter" idx="11"/>
          </p:nvPr>
        </p:nvSpPr>
        <p:spPr>
          <a:xfrm>
            <a:off x="1524000" y="6483350"/>
            <a:ext cx="6096000"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solidFill>
                  <a:srgbClr val="000000"/>
                </a:solidFill>
              </a:rPr>
              <a:t>Presented by K.S.Srinivas, MBA(HRM),LLB, JS (Retd), TGTRANSCO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457200" y="457200"/>
            <a:ext cx="8229600" cy="5673725"/>
          </a:xfrm>
        </p:spPr>
        <p:txBody>
          <a:bodyPr/>
          <a:lstStyle/>
          <a:p>
            <a:pP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(iv) the </a:t>
            </a:r>
            <a:r>
              <a:rPr lang="en-US" altLang="en-US" sz="2800" b="1" smtClean="0">
                <a:solidFill>
                  <a:srgbClr val="FF9900"/>
                </a:solidFill>
              </a:rPr>
              <a:t>norms</a:t>
            </a:r>
            <a:r>
              <a:rPr lang="en-US" altLang="en-US" sz="2800" smtClean="0"/>
              <a:t> set by it for the discharge of its   </a:t>
            </a:r>
          </a:p>
          <a:p>
            <a:pPr algn="ctr" eaLnBrk="1" hangingPunct="1">
              <a:buFont typeface="Wingdings" panose="05000000000000000000" pitchFamily="2" charset="2"/>
              <a:buNone/>
            </a:pPr>
            <a:r>
              <a:rPr lang="en-US" altLang="en-US" sz="2800" smtClean="0"/>
              <a:t>	  functions </a:t>
            </a:r>
          </a:p>
          <a:p>
            <a:pPr algn="ctr" eaLnBrk="1" hangingPunct="1">
              <a:buFont typeface="Wingdings" panose="05000000000000000000" pitchFamily="2" charset="2"/>
              <a:buNone/>
            </a:pPr>
            <a:r>
              <a:rPr lang="en-US" altLang="en-US" sz="2800" smtClean="0"/>
              <a:t>(v) the rules, </a:t>
            </a:r>
          </a:p>
          <a:p>
            <a:pPr algn="ctr" eaLnBrk="1" hangingPunct="1">
              <a:buFont typeface="Wingdings" panose="05000000000000000000" pitchFamily="2" charset="2"/>
              <a:buNone/>
            </a:pPr>
            <a:r>
              <a:rPr lang="en-US" altLang="en-US" sz="2800" smtClean="0"/>
              <a:t>	regulations, </a:t>
            </a:r>
          </a:p>
          <a:p>
            <a:pPr algn="ctr" eaLnBrk="1" hangingPunct="1">
              <a:buFont typeface="Wingdings" panose="05000000000000000000" pitchFamily="2" charset="2"/>
              <a:buNone/>
            </a:pPr>
            <a:r>
              <a:rPr lang="en-US" altLang="en-US" sz="2800" smtClean="0"/>
              <a:t>	instructions, </a:t>
            </a:r>
          </a:p>
          <a:p>
            <a:pPr algn="ctr" eaLnBrk="1" hangingPunct="1">
              <a:buFont typeface="Wingdings" panose="05000000000000000000" pitchFamily="2" charset="2"/>
              <a:buNone/>
            </a:pPr>
            <a:r>
              <a:rPr lang="en-US" altLang="en-US" sz="2800" smtClean="0"/>
              <a:t>	</a:t>
            </a:r>
            <a:r>
              <a:rPr lang="en-US" altLang="en-US" sz="2800" b="1" smtClean="0">
                <a:solidFill>
                  <a:srgbClr val="FF9900"/>
                </a:solidFill>
              </a:rPr>
              <a:t>manuals</a:t>
            </a:r>
            <a:r>
              <a:rPr lang="en-US" altLang="en-US" sz="2800" b="1" smtClean="0"/>
              <a:t> </a:t>
            </a:r>
            <a:r>
              <a:rPr lang="en-US" altLang="en-US" sz="2800" smtClean="0"/>
              <a:t>and records, </a:t>
            </a:r>
          </a:p>
          <a:p>
            <a:pPr algn="ctr" eaLnBrk="1" hangingPunct="1">
              <a:buFont typeface="Wingdings" panose="05000000000000000000" pitchFamily="2" charset="2"/>
              <a:buNone/>
            </a:pPr>
            <a:r>
              <a:rPr lang="en-US" altLang="en-US" sz="2800" smtClean="0"/>
              <a:t>	held by it or under its control </a:t>
            </a:r>
          </a:p>
          <a:p>
            <a:pPr algn="ctr" eaLnBrk="1" hangingPunct="1">
              <a:buFont typeface="Wingdings" panose="05000000000000000000" pitchFamily="2" charset="2"/>
              <a:buNone/>
            </a:pPr>
            <a:r>
              <a:rPr lang="en-US" altLang="en-US" sz="2800" smtClean="0"/>
              <a:t>	or used by its employees </a:t>
            </a:r>
          </a:p>
          <a:p>
            <a:pPr algn="ctr" eaLnBrk="1" hangingPunct="1">
              <a:buFont typeface="Wingdings" panose="05000000000000000000" pitchFamily="2" charset="2"/>
              <a:buNone/>
            </a:pPr>
            <a:r>
              <a:rPr lang="en-US" altLang="en-US" sz="2800" smtClean="0"/>
              <a:t>	for </a:t>
            </a:r>
            <a:r>
              <a:rPr lang="en-US" altLang="en-US" sz="2800" b="1" smtClean="0">
                <a:solidFill>
                  <a:srgbClr val="FF9900"/>
                </a:solidFill>
              </a:rPr>
              <a:t>discharging its functions </a:t>
            </a:r>
          </a:p>
        </p:txBody>
      </p:sp>
      <p:sp>
        <p:nvSpPr>
          <p:cNvPr id="419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093EFE6-B0FD-487D-A3FC-ACF193DD2F92}" type="slidenum">
              <a:rPr lang="en-US" altLang="en-US" sz="1400" smtClean="0"/>
              <a:pPr>
                <a:spcBef>
                  <a:spcPct val="0"/>
                </a:spcBef>
                <a:buFontTx/>
                <a:buNone/>
              </a:pPr>
              <a:t>20</a:t>
            </a:fld>
            <a:endParaRPr lang="en-US" altLang="en-US" sz="1400" smtClean="0"/>
          </a:p>
        </p:txBody>
      </p:sp>
      <p:sp>
        <p:nvSpPr>
          <p:cNvPr id="41988" name="Footer Placeholder 4"/>
          <p:cNvSpPr>
            <a:spLocks noGrp="1"/>
          </p:cNvSpPr>
          <p:nvPr>
            <p:ph type="ftr" sz="quarter" idx="11"/>
          </p:nvPr>
        </p:nvSpPr>
        <p:spPr>
          <a:xfrm>
            <a:off x="3124200" y="63595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a:xfrm>
            <a:off x="457200" y="274638"/>
            <a:ext cx="8229600" cy="639762"/>
          </a:xfrm>
        </p:spPr>
        <p:txBody>
          <a:bodyPr/>
          <a:lstStyle/>
          <a:p>
            <a:r>
              <a:rPr lang="en-US" altLang="en-US" sz="3200" smtClean="0"/>
              <a:t>Maharashtra State Information Commission</a:t>
            </a:r>
          </a:p>
        </p:txBody>
      </p:sp>
      <p:sp>
        <p:nvSpPr>
          <p:cNvPr id="289795" name="Rectangle 3"/>
          <p:cNvSpPr>
            <a:spLocks noGrp="1" noChangeArrowheads="1"/>
          </p:cNvSpPr>
          <p:nvPr>
            <p:ph idx="1"/>
          </p:nvPr>
        </p:nvSpPr>
        <p:spPr>
          <a:xfrm>
            <a:off x="473075" y="873125"/>
            <a:ext cx="8458200" cy="5638800"/>
          </a:xfrm>
        </p:spPr>
        <p:txBody>
          <a:bodyPr/>
          <a:lstStyle/>
          <a:p>
            <a:pPr>
              <a:lnSpc>
                <a:spcPct val="90000"/>
              </a:lnSpc>
            </a:pPr>
            <a:r>
              <a:rPr lang="en-US" altLang="en-US" b="1" smtClean="0"/>
              <a:t>Appeal No.2009/1861/02</a:t>
            </a:r>
          </a:p>
          <a:p>
            <a:pPr>
              <a:lnSpc>
                <a:spcPct val="90000"/>
              </a:lnSpc>
              <a:buFontTx/>
              <a:buNone/>
            </a:pPr>
            <a:r>
              <a:rPr lang="en-US" altLang="en-US" smtClean="0"/>
              <a:t>   The appellant has contended that </a:t>
            </a:r>
            <a:r>
              <a:rPr lang="en-US" altLang="en-US" smtClean="0">
                <a:solidFill>
                  <a:srgbClr val="0000FF"/>
                </a:solidFill>
              </a:rPr>
              <a:t>persons who are junior to him have been promoted but he has not been promoted.</a:t>
            </a:r>
            <a:r>
              <a:rPr lang="en-US" altLang="en-US" smtClean="0"/>
              <a:t> </a:t>
            </a:r>
            <a:r>
              <a:rPr lang="en-US" altLang="en-US" smtClean="0">
                <a:solidFill>
                  <a:srgbClr val="FF3300"/>
                </a:solidFill>
              </a:rPr>
              <a:t>He therefore wanted to know by what time was he likely</a:t>
            </a:r>
          </a:p>
          <a:p>
            <a:pPr>
              <a:lnSpc>
                <a:spcPct val="90000"/>
              </a:lnSpc>
              <a:buFontTx/>
              <a:buNone/>
            </a:pPr>
            <a:r>
              <a:rPr lang="en-US" altLang="en-US" smtClean="0">
                <a:solidFill>
                  <a:srgbClr val="FF3300"/>
                </a:solidFill>
              </a:rPr>
              <a:t>    to be promoted.</a:t>
            </a:r>
            <a:r>
              <a:rPr lang="en-US" altLang="en-US" smtClean="0"/>
              <a:t> After going through the case papers and considering the arguments advanced by parties the Commission has come to the conclusion that </a:t>
            </a:r>
            <a:r>
              <a:rPr lang="en-US" altLang="en-US" b="1" smtClean="0">
                <a:solidFill>
                  <a:srgbClr val="FF3300"/>
                </a:solidFill>
              </a:rPr>
              <a:t>the desired information does not fall within the definition of information as defined under the RTI Act 2005.</a:t>
            </a:r>
          </a:p>
        </p:txBody>
      </p:sp>
      <p:sp>
        <p:nvSpPr>
          <p:cNvPr id="28979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5D17A58-5C14-42A1-A1B0-5FDE3EFA7159}" type="slidenum">
              <a:rPr lang="en-US" altLang="en-US" sz="1400" smtClean="0"/>
              <a:pPr>
                <a:spcBef>
                  <a:spcPct val="0"/>
                </a:spcBef>
                <a:buFontTx/>
                <a:buNone/>
              </a:pPr>
              <a:t>200</a:t>
            </a:fld>
            <a:endParaRPr lang="en-US" altLang="en-US" sz="1400" smtClean="0"/>
          </a:p>
        </p:txBody>
      </p:sp>
      <p:sp>
        <p:nvSpPr>
          <p:cNvPr id="289797"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457200" y="152400"/>
            <a:ext cx="8229600" cy="533400"/>
          </a:xfrm>
        </p:spPr>
        <p:txBody>
          <a:bodyPr/>
          <a:lstStyle/>
          <a:p>
            <a:r>
              <a:rPr lang="en-US" altLang="en-US" sz="2800" smtClean="0"/>
              <a:t>Section-4 </a:t>
            </a:r>
            <a:br>
              <a:rPr lang="en-US" altLang="en-US" sz="2800" smtClean="0"/>
            </a:br>
            <a:r>
              <a:rPr lang="en-US" altLang="en-US" sz="2800" smtClean="0"/>
              <a:t>F.No.CIC/AT/A/2009/000200 Dt. 30.6.2009</a:t>
            </a:r>
          </a:p>
        </p:txBody>
      </p:sp>
      <p:sp>
        <p:nvSpPr>
          <p:cNvPr id="296963" name="Rectangle 3"/>
          <p:cNvSpPr>
            <a:spLocks noGrp="1" noChangeArrowheads="1"/>
          </p:cNvSpPr>
          <p:nvPr>
            <p:ph idx="1"/>
          </p:nvPr>
        </p:nvSpPr>
        <p:spPr>
          <a:xfrm>
            <a:off x="228600" y="914400"/>
            <a:ext cx="8763000" cy="5791200"/>
          </a:xfrm>
        </p:spPr>
        <p:txBody>
          <a:bodyPr/>
          <a:lstStyle/>
          <a:p>
            <a:pPr>
              <a:lnSpc>
                <a:spcPct val="80000"/>
              </a:lnSpc>
            </a:pPr>
            <a:r>
              <a:rPr lang="en-US" altLang="en-US" sz="2400" smtClean="0">
                <a:solidFill>
                  <a:srgbClr val="0000FF"/>
                </a:solidFill>
              </a:rPr>
              <a:t>Request-</a:t>
            </a:r>
          </a:p>
          <a:p>
            <a:pPr>
              <a:lnSpc>
                <a:spcPct val="80000"/>
              </a:lnSpc>
              <a:buFontTx/>
              <a:buNone/>
            </a:pPr>
            <a:r>
              <a:rPr lang="en-US" altLang="en-US" sz="2400" smtClean="0"/>
              <a:t>     </a:t>
            </a:r>
            <a:r>
              <a:rPr lang="en-US" altLang="en-US" sz="2400" smtClean="0">
                <a:solidFill>
                  <a:srgbClr val="FF3300"/>
                </a:solidFill>
              </a:rPr>
              <a:t>Files pertaining to an ongoing disciplinary proceeding involving the appellant.</a:t>
            </a:r>
          </a:p>
          <a:p>
            <a:pPr>
              <a:lnSpc>
                <a:spcPct val="80000"/>
              </a:lnSpc>
            </a:pPr>
            <a:r>
              <a:rPr lang="en-US" altLang="en-US" sz="2400" smtClean="0">
                <a:solidFill>
                  <a:srgbClr val="0000FF"/>
                </a:solidFill>
              </a:rPr>
              <a:t>Decision-</a:t>
            </a:r>
          </a:p>
          <a:p>
            <a:pPr>
              <a:lnSpc>
                <a:spcPct val="80000"/>
              </a:lnSpc>
              <a:buFontTx/>
              <a:buNone/>
            </a:pPr>
            <a:r>
              <a:rPr lang="en-US" altLang="en-US" sz="2000" smtClean="0">
                <a:solidFill>
                  <a:srgbClr val="FF3300"/>
                </a:solidFill>
              </a:rPr>
              <a:t>     </a:t>
            </a:r>
            <a:r>
              <a:rPr lang="en-US" altLang="en-US" sz="2400" smtClean="0">
                <a:solidFill>
                  <a:srgbClr val="FF3300"/>
                </a:solidFill>
              </a:rPr>
              <a:t>Considering the fact that these files are currently subject-matter of an ongoing enquiry, any action for disclosure of information thereof will surely impede the enquiry. </a:t>
            </a:r>
            <a:r>
              <a:rPr lang="en-US" altLang="en-US" sz="2400" smtClean="0">
                <a:solidFill>
                  <a:srgbClr val="0000FF"/>
                </a:solidFill>
              </a:rPr>
              <a:t>The Enquiry Officer is entitled to conduct the enquiry as per the procedure established by the Rules governing conduct of such enquiries without any intrusive probing by the officers</a:t>
            </a:r>
          </a:p>
          <a:p>
            <a:pPr>
              <a:lnSpc>
                <a:spcPct val="80000"/>
              </a:lnSpc>
              <a:buFontTx/>
              <a:buNone/>
            </a:pPr>
            <a:r>
              <a:rPr lang="en-US" altLang="en-US" sz="2400" smtClean="0">
                <a:solidFill>
                  <a:srgbClr val="0000FF"/>
                </a:solidFill>
              </a:rPr>
              <a:t>    enquired into or by third-parties.</a:t>
            </a:r>
            <a:r>
              <a:rPr lang="en-US" altLang="en-US" sz="2400" smtClean="0"/>
              <a:t> This is consistent with the decision of the Commission in V.K. Gulati Vs. DG Vig. Customs &amp; Central Excise; Appeal </a:t>
            </a:r>
            <a:r>
              <a:rPr lang="en-US" altLang="en-US" sz="2400" b="1" smtClean="0">
                <a:solidFill>
                  <a:srgbClr val="0000FF"/>
                </a:solidFill>
              </a:rPr>
              <a:t>No.CIC/AT/A/2007/01508; Date of Decision: 17.06.2008</a:t>
            </a:r>
            <a:r>
              <a:rPr lang="en-US" altLang="en-US" sz="2400" smtClean="0"/>
              <a:t> </a:t>
            </a:r>
            <a:r>
              <a:rPr lang="en-US" altLang="en-US" sz="2400" b="1" smtClean="0">
                <a:solidFill>
                  <a:srgbClr val="FF3300"/>
                </a:solidFill>
              </a:rPr>
              <a:t>That file-notings in vigilance and enquiry-related files, which are held confidentially by a public authority, must not be allowed to be disclosed to the employee or to any other seeking that information.</a:t>
            </a:r>
          </a:p>
        </p:txBody>
      </p:sp>
      <p:sp>
        <p:nvSpPr>
          <p:cNvPr id="29696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E22B3C7-1D1E-4E92-8D08-90AFBDAB6A01}" type="slidenum">
              <a:rPr lang="en-US" altLang="en-US" sz="1400" smtClean="0"/>
              <a:pPr>
                <a:spcBef>
                  <a:spcPct val="0"/>
                </a:spcBef>
                <a:buFontTx/>
                <a:buNone/>
              </a:pPr>
              <a:t>201</a:t>
            </a:fld>
            <a:endParaRPr lang="en-US" altLang="en-US" sz="1400" smtClean="0"/>
          </a:p>
        </p:txBody>
      </p:sp>
      <p:sp>
        <p:nvSpPr>
          <p:cNvPr id="296965" name="Footer Placeholder 4"/>
          <p:cNvSpPr>
            <a:spLocks noGrp="1"/>
          </p:cNvSpPr>
          <p:nvPr>
            <p:ph type="ftr" sz="quarter" idx="11"/>
          </p:nvPr>
        </p:nvSpPr>
        <p:spPr>
          <a:xfrm>
            <a:off x="3124200" y="6400800"/>
            <a:ext cx="3733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Title 1"/>
          <p:cNvSpPr>
            <a:spLocks noGrp="1"/>
          </p:cNvSpPr>
          <p:nvPr>
            <p:ph type="title"/>
          </p:nvPr>
        </p:nvSpPr>
        <p:spPr>
          <a:xfrm>
            <a:off x="457200" y="277813"/>
            <a:ext cx="8229600" cy="484187"/>
          </a:xfrm>
        </p:spPr>
        <p:txBody>
          <a:bodyPr/>
          <a:lstStyle/>
          <a:p>
            <a:r>
              <a:rPr lang="en-US" altLang="en-US" smtClean="0"/>
              <a:t>ACRs cannot be denied</a:t>
            </a:r>
          </a:p>
        </p:txBody>
      </p:sp>
      <p:sp>
        <p:nvSpPr>
          <p:cNvPr id="297987" name="Content Placeholder 2"/>
          <p:cNvSpPr>
            <a:spLocks noGrp="1"/>
          </p:cNvSpPr>
          <p:nvPr>
            <p:ph idx="1"/>
          </p:nvPr>
        </p:nvSpPr>
        <p:spPr>
          <a:xfrm>
            <a:off x="457200" y="914400"/>
            <a:ext cx="8229600" cy="5943600"/>
          </a:xfrm>
        </p:spPr>
        <p:txBody>
          <a:bodyPr/>
          <a:lstStyle/>
          <a:p>
            <a:r>
              <a:rPr lang="en-US" altLang="en-US" smtClean="0"/>
              <a:t>ACRs cannot be denied under sections 8(1)(e) and 8(1)(j) as the records pertaining to the Confidential Reports are </a:t>
            </a:r>
            <a:r>
              <a:rPr lang="en-US" altLang="en-US" smtClean="0">
                <a:solidFill>
                  <a:srgbClr val="0000FF"/>
                </a:solidFill>
              </a:rPr>
              <a:t>no longer personal documents or private documents and all the employees are</a:t>
            </a:r>
          </a:p>
          <a:p>
            <a:pPr>
              <a:buFont typeface="Wingdings" panose="05000000000000000000" pitchFamily="2" charset="2"/>
              <a:buNone/>
            </a:pPr>
            <a:r>
              <a:rPr lang="en-US" altLang="en-US" smtClean="0">
                <a:solidFill>
                  <a:srgbClr val="0000FF"/>
                </a:solidFill>
              </a:rPr>
              <a:t>   entitled to know the details of the same.</a:t>
            </a:r>
          </a:p>
          <a:p>
            <a:r>
              <a:rPr lang="en-US" altLang="en-US" sz="2800" smtClean="0"/>
              <a:t>Kerala High Court  Bench (The Hon'ble the Acting Chief Justice MR.P.R.RAMAN and The Hon'ble MR. Justice C.N.RAMACHANDRAN NAIR, Dated :17/02/2010</a:t>
            </a:r>
          </a:p>
        </p:txBody>
      </p:sp>
      <p:sp>
        <p:nvSpPr>
          <p:cNvPr id="29798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1E6FDB5-FD1C-4546-B4B2-2F2F557B1EC9}" type="slidenum">
              <a:rPr lang="en-US" altLang="en-US" sz="1400" smtClean="0"/>
              <a:pPr>
                <a:spcBef>
                  <a:spcPct val="0"/>
                </a:spcBef>
                <a:buFontTx/>
                <a:buNone/>
              </a:pPr>
              <a:t>202</a:t>
            </a:fld>
            <a:endParaRPr lang="en-US" altLang="en-US" sz="1400" smtClean="0"/>
          </a:p>
        </p:txBody>
      </p:sp>
      <p:sp>
        <p:nvSpPr>
          <p:cNvPr id="297989" name="Footer Placeholder 4"/>
          <p:cNvSpPr>
            <a:spLocks noGrp="1"/>
          </p:cNvSpPr>
          <p:nvPr>
            <p:ph type="ftr" sz="quarter" idx="11"/>
          </p:nvPr>
        </p:nvSpPr>
        <p:spPr>
          <a:xfrm>
            <a:off x="3124200" y="6324600"/>
            <a:ext cx="33528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object 2"/>
          <p:cNvSpPr>
            <a:spLocks/>
          </p:cNvSpPr>
          <p:nvPr/>
        </p:nvSpPr>
        <p:spPr bwMode="auto">
          <a:xfrm>
            <a:off x="660400" y="3427413"/>
            <a:ext cx="7820025" cy="2932112"/>
          </a:xfrm>
          <a:custGeom>
            <a:avLst/>
            <a:gdLst>
              <a:gd name="T0" fmla="*/ 4891296 w 9144000"/>
              <a:gd name="T1" fmla="*/ 1833241 h 3429000"/>
              <a:gd name="T2" fmla="*/ 0 w 9144000"/>
              <a:gd name="T3" fmla="*/ 1833241 h 3429000"/>
              <a:gd name="T4" fmla="*/ 0 w 9144000"/>
              <a:gd name="T5" fmla="*/ 0 h 3429000"/>
              <a:gd name="T6" fmla="*/ 4891296 w 9144000"/>
              <a:gd name="T7" fmla="*/ 0 h 3429000"/>
              <a:gd name="T8" fmla="*/ 4891296 w 9144000"/>
              <a:gd name="T9" fmla="*/ 1833241 h 3429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44000" h="3429000">
                <a:moveTo>
                  <a:pt x="9143999" y="3428999"/>
                </a:moveTo>
                <a:lnTo>
                  <a:pt x="0" y="3428999"/>
                </a:lnTo>
                <a:lnTo>
                  <a:pt x="0" y="0"/>
                </a:lnTo>
                <a:lnTo>
                  <a:pt x="9143999" y="0"/>
                </a:lnTo>
                <a:lnTo>
                  <a:pt x="9143999" y="3428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99011" name="object 3"/>
          <p:cNvSpPr txBox="1">
            <a:spLocks noChangeArrowheads="1"/>
          </p:cNvSpPr>
          <p:nvPr/>
        </p:nvSpPr>
        <p:spPr bwMode="auto">
          <a:xfrm>
            <a:off x="304800" y="381000"/>
            <a:ext cx="8382000" cy="5552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611" rIns="0" bIns="0">
            <a:spAutoFit/>
          </a:bodyPr>
          <a:lstStyle>
            <a:lvl1pPr marL="646113" indent="-635000">
              <a:spcBef>
                <a:spcPct val="20000"/>
              </a:spcBef>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3200">
                <a:solidFill>
                  <a:schemeClr val="tx1"/>
                </a:solidFill>
                <a:latin typeface="Arial" panose="020B0604020202020204" pitchFamily="34" charset="0"/>
              </a:defRPr>
            </a:lvl1pPr>
            <a:lvl2pPr marL="742950" indent="-285750">
              <a:spcBef>
                <a:spcPct val="20000"/>
              </a:spcBef>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800">
                <a:solidFill>
                  <a:schemeClr val="tx1"/>
                </a:solidFill>
                <a:latin typeface="Arial" panose="020B0604020202020204" pitchFamily="34" charset="0"/>
              </a:defRPr>
            </a:lvl2pPr>
            <a:lvl3pPr marL="1143000" indent="-228600">
              <a:spcBef>
                <a:spcPct val="20000"/>
              </a:spcBef>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400">
                <a:solidFill>
                  <a:schemeClr val="tx1"/>
                </a:solidFill>
                <a:latin typeface="Arial" panose="020B0604020202020204" pitchFamily="34" charset="0"/>
              </a:defRPr>
            </a:lvl3pPr>
            <a:lvl4pPr marL="1600200" indent="-228600">
              <a:spcBef>
                <a:spcPct val="20000"/>
              </a:spcBef>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4pPr>
            <a:lvl5pPr marL="2057400" indent="-228600">
              <a:spcBef>
                <a:spcPct val="20000"/>
              </a:spcBef>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646113" algn="l"/>
                <a:tab pos="1528763" algn="l"/>
                <a:tab pos="1800225" algn="l"/>
                <a:tab pos="2179638" algn="l"/>
                <a:tab pos="2301875" algn="l"/>
                <a:tab pos="2370138" algn="l"/>
                <a:tab pos="2393950" algn="l"/>
                <a:tab pos="2439988" algn="l"/>
                <a:tab pos="2584450" algn="l"/>
                <a:tab pos="2882900" algn="l"/>
                <a:tab pos="2965450" algn="l"/>
                <a:tab pos="3059113" algn="l"/>
                <a:tab pos="3184525" algn="l"/>
                <a:tab pos="3567113" algn="l"/>
                <a:tab pos="3602038" algn="l"/>
                <a:tab pos="3990975" algn="l"/>
                <a:tab pos="4025900" algn="l"/>
                <a:tab pos="4156075" algn="l"/>
                <a:tab pos="4414838" algn="l"/>
                <a:tab pos="4481513" algn="l"/>
                <a:tab pos="4613275" algn="l"/>
                <a:tab pos="4748213" algn="l"/>
                <a:tab pos="4984750" algn="l"/>
                <a:tab pos="5176838" algn="l"/>
                <a:tab pos="5756275" algn="l"/>
                <a:tab pos="5807075" algn="l"/>
                <a:tab pos="5921375" algn="l"/>
                <a:tab pos="5981700" algn="l"/>
                <a:tab pos="6396038" algn="l"/>
                <a:tab pos="6704013" algn="l"/>
              </a:tabLst>
              <a:defRPr sz="2000">
                <a:solidFill>
                  <a:schemeClr val="tx1"/>
                </a:solidFill>
                <a:latin typeface="Arial" panose="020B0604020202020204" pitchFamily="34" charset="0"/>
              </a:defRPr>
            </a:lvl9pPr>
          </a:lstStyle>
          <a:p>
            <a:pPr>
              <a:lnSpc>
                <a:spcPct val="90000"/>
              </a:lnSpc>
              <a:spcBef>
                <a:spcPts val="363"/>
              </a:spcBef>
            </a:pPr>
            <a:r>
              <a:rPr lang="en-US" altLang="en-US" sz="2800" dirty="0">
                <a:latin typeface="Arial MT"/>
                <a:ea typeface="Arial MT"/>
                <a:cs typeface="Arial MT"/>
              </a:rPr>
              <a:t>The </a:t>
            </a:r>
            <a:r>
              <a:rPr lang="en-US" altLang="en-US" sz="2800" dirty="0">
                <a:solidFill>
                  <a:srgbClr val="FF0000"/>
                </a:solidFill>
                <a:latin typeface="Arial MT"/>
                <a:ea typeface="Arial MT"/>
                <a:cs typeface="Arial MT"/>
              </a:rPr>
              <a:t>performance			of	an employee/ officer in an  organization	</a:t>
            </a:r>
            <a:r>
              <a:rPr lang="en-US" altLang="en-US" sz="2800" dirty="0">
                <a:latin typeface="Arial MT"/>
                <a:ea typeface="Arial MT"/>
                <a:cs typeface="Arial MT"/>
              </a:rPr>
              <a:t>is		primarily		a matter between  employee	and the employer and normally those  aspects	are		governed			by	 the		service	rules  which	fall	under		the		expression		“personal  information”,			the disclosure	 of which 	</a:t>
            </a:r>
            <a:r>
              <a:rPr lang="en-US" altLang="en-US" sz="2800" dirty="0" err="1" smtClean="0">
                <a:latin typeface="Arial MT"/>
                <a:ea typeface="Arial MT"/>
                <a:cs typeface="Arial MT"/>
              </a:rPr>
              <a:t>hasno</a:t>
            </a:r>
            <a:r>
              <a:rPr lang="en-US" altLang="en-US" sz="2800" dirty="0" smtClean="0">
                <a:latin typeface="Arial MT"/>
                <a:ea typeface="Arial MT"/>
                <a:cs typeface="Arial MT"/>
              </a:rPr>
              <a:t>  </a:t>
            </a:r>
            <a:r>
              <a:rPr lang="en-US" altLang="en-US" sz="2800" dirty="0">
                <a:latin typeface="Arial MT"/>
                <a:ea typeface="Arial MT"/>
                <a:cs typeface="Arial MT"/>
              </a:rPr>
              <a:t>relationship		to	any	public activity	or public  interest. On the other hand, the disclosure of  which would    cause  </a:t>
            </a:r>
            <a:r>
              <a:rPr lang="en-US" altLang="en-US" sz="2800" dirty="0">
                <a:solidFill>
                  <a:srgbClr val="FF3300"/>
                </a:solidFill>
                <a:latin typeface="Arial MT"/>
                <a:ea typeface="Arial MT"/>
                <a:cs typeface="Arial MT"/>
              </a:rPr>
              <a:t>unwarranted  invasion  of privacy of that individual</a:t>
            </a:r>
            <a:r>
              <a:rPr lang="en-US" altLang="en-US" sz="2800" dirty="0">
                <a:latin typeface="Arial MT"/>
                <a:ea typeface="Arial MT"/>
                <a:cs typeface="Arial MT"/>
              </a:rPr>
              <a:t> (</a:t>
            </a:r>
            <a:r>
              <a:rPr lang="en-US" altLang="en-US" sz="2800" dirty="0" err="1">
                <a:latin typeface="Arial MT"/>
                <a:ea typeface="Arial MT"/>
                <a:cs typeface="Arial MT"/>
              </a:rPr>
              <a:t>Girish</a:t>
            </a:r>
            <a:r>
              <a:rPr lang="en-US" altLang="en-US" sz="2800" dirty="0">
                <a:latin typeface="Arial MT"/>
                <a:ea typeface="Arial MT"/>
                <a:cs typeface="Arial MT"/>
              </a:rPr>
              <a:t> </a:t>
            </a:r>
            <a:r>
              <a:rPr lang="en-US" altLang="en-US" sz="2800" dirty="0" err="1">
                <a:latin typeface="Arial MT"/>
                <a:ea typeface="Arial MT"/>
                <a:cs typeface="Arial MT"/>
              </a:rPr>
              <a:t>Ramchandra</a:t>
            </a:r>
            <a:r>
              <a:rPr lang="en-US" altLang="en-US" sz="2800" dirty="0">
                <a:latin typeface="Arial MT"/>
                <a:ea typeface="Arial MT"/>
                <a:cs typeface="Arial MT"/>
              </a:rPr>
              <a:t>  Deshpande </a:t>
            </a:r>
            <a:r>
              <a:rPr lang="en-US" altLang="en-US" sz="2800" dirty="0" err="1">
                <a:latin typeface="Arial MT"/>
                <a:ea typeface="Arial MT"/>
                <a:cs typeface="Arial MT"/>
              </a:rPr>
              <a:t>vs</a:t>
            </a:r>
            <a:r>
              <a:rPr lang="en-US" altLang="en-US" sz="2800" dirty="0">
                <a:latin typeface="Arial MT"/>
                <a:ea typeface="Arial MT"/>
                <a:cs typeface="Arial MT"/>
              </a:rPr>
              <a:t> Central Information Commission).</a:t>
            </a:r>
          </a:p>
          <a:p>
            <a:pPr>
              <a:lnSpc>
                <a:spcPct val="90000"/>
              </a:lnSpc>
              <a:spcBef>
                <a:spcPts val="363"/>
              </a:spcBef>
              <a:buFontTx/>
              <a:buNone/>
            </a:pPr>
            <a:endParaRPr lang="en-US" altLang="en-US" sz="2800" dirty="0">
              <a:latin typeface="Arial MT"/>
              <a:ea typeface="Arial MT"/>
              <a:cs typeface="Arial MT"/>
            </a:endParaRPr>
          </a:p>
          <a:p>
            <a:pPr>
              <a:lnSpc>
                <a:spcPct val="93000"/>
              </a:lnSpc>
              <a:spcBef>
                <a:spcPct val="0"/>
              </a:spcBef>
              <a:buClr>
                <a:srgbClr val="000000"/>
              </a:buClr>
              <a:buFont typeface="Arial MT"/>
              <a:buChar char="•"/>
            </a:pPr>
            <a:r>
              <a:rPr lang="en-US" altLang="en-US" sz="2800" i="1" dirty="0">
                <a:solidFill>
                  <a:srgbClr val="FF0000"/>
                </a:solidFill>
                <a:latin typeface="Times New Roman" panose="02020603050405020304" pitchFamily="18" charset="0"/>
                <a:cs typeface="Times New Roman" panose="02020603050405020304" pitchFamily="18" charset="0"/>
              </a:rPr>
              <a:t>ACR of third party is personal information</a:t>
            </a:r>
          </a:p>
          <a:p>
            <a:pPr>
              <a:lnSpc>
                <a:spcPct val="93000"/>
              </a:lnSpc>
              <a:spcBef>
                <a:spcPct val="0"/>
              </a:spcBef>
              <a:buClr>
                <a:srgbClr val="000000"/>
              </a:buClr>
              <a:buFontTx/>
              <a:buNone/>
            </a:pPr>
            <a:r>
              <a:rPr lang="en-US" altLang="en-US" sz="2800" i="1"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t>
            </a:r>
            <a:r>
              <a:rPr lang="en-US" altLang="en-US" sz="2800" dirty="0" err="1">
                <a:latin typeface="Times New Roman" panose="02020603050405020304" pitchFamily="18" charset="0"/>
                <a:cs typeface="Times New Roman" panose="02020603050405020304" pitchFamily="18" charset="0"/>
              </a:rPr>
              <a:t>R.K.Jain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vs</a:t>
            </a:r>
            <a:r>
              <a:rPr lang="en-US" altLang="en-US" sz="2800" dirty="0">
                <a:latin typeface="Times New Roman" panose="02020603050405020304" pitchFamily="18" charset="0"/>
                <a:cs typeface="Times New Roman" panose="02020603050405020304" pitchFamily="18" charset="0"/>
              </a:rPr>
              <a:t>  Union of India &amp; </a:t>
            </a:r>
            <a:r>
              <a:rPr lang="en-US" altLang="en-US" sz="2800" dirty="0" err="1">
                <a:latin typeface="Times New Roman" panose="02020603050405020304" pitchFamily="18" charset="0"/>
                <a:cs typeface="Times New Roman" panose="02020603050405020304" pitchFamily="18" charset="0"/>
              </a:rPr>
              <a:t>Ors</a:t>
            </a:r>
            <a:r>
              <a:rPr lang="en-US" altLang="en-US" sz="2800" dirty="0">
                <a:latin typeface="Times New Roman" panose="02020603050405020304" pitchFamily="18" charset="0"/>
                <a:cs typeface="Times New Roman" panose="02020603050405020304" pitchFamily="18" charset="0"/>
              </a:rPr>
              <a:t>).</a:t>
            </a:r>
          </a:p>
        </p:txBody>
      </p:sp>
      <p:sp>
        <p:nvSpPr>
          <p:cNvPr id="299012" name="Footer Placeholder 1"/>
          <p:cNvSpPr>
            <a:spLocks noGrp="1"/>
          </p:cNvSpPr>
          <p:nvPr>
            <p:ph type="ftr" sz="quarter" idx="11"/>
          </p:nvPr>
        </p:nvSpPr>
        <p:spPr>
          <a:xfrm>
            <a:off x="1600200" y="6302375"/>
            <a:ext cx="5791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t>Presented by K.S.Srinivas, MBA(HRM),LLB, JS (Retd), TGTRANSCO</a:t>
            </a:r>
          </a:p>
        </p:txBody>
      </p:sp>
      <p:sp>
        <p:nvSpPr>
          <p:cNvPr id="29901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9BA61D3-3F97-4EAE-82B8-4EB9D7B0C401}" type="slidenum">
              <a:rPr lang="en-US" altLang="en-US" sz="1400" smtClean="0"/>
              <a:pPr>
                <a:spcBef>
                  <a:spcPct val="0"/>
                </a:spcBef>
                <a:buFontTx/>
                <a:buNone/>
              </a:pPr>
              <a:t>203</a:t>
            </a:fld>
            <a:endParaRPr lang="en-US" altLang="en-US" sz="1400" smtClean="0"/>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Title 1"/>
          <p:cNvSpPr>
            <a:spLocks noGrp="1"/>
          </p:cNvSpPr>
          <p:nvPr>
            <p:ph type="title"/>
          </p:nvPr>
        </p:nvSpPr>
        <p:spPr>
          <a:xfrm>
            <a:off x="457200" y="277813"/>
            <a:ext cx="8229600" cy="941387"/>
          </a:xfrm>
        </p:spPr>
        <p:txBody>
          <a:bodyPr/>
          <a:lstStyle/>
          <a:p>
            <a:r>
              <a:rPr lang="en-US" altLang="en-US" smtClean="0"/>
              <a:t>Information cannot be provided if there is no record</a:t>
            </a:r>
          </a:p>
        </p:txBody>
      </p:sp>
      <p:sp>
        <p:nvSpPr>
          <p:cNvPr id="301059" name="Content Placeholder 2"/>
          <p:cNvSpPr>
            <a:spLocks noGrp="1"/>
          </p:cNvSpPr>
          <p:nvPr>
            <p:ph idx="1"/>
          </p:nvPr>
        </p:nvSpPr>
        <p:spPr>
          <a:xfrm>
            <a:off x="457200" y="1371600"/>
            <a:ext cx="8229600" cy="5486400"/>
          </a:xfrm>
        </p:spPr>
        <p:txBody>
          <a:bodyPr/>
          <a:lstStyle/>
          <a:p>
            <a:r>
              <a:rPr lang="en-US" altLang="en-US" smtClean="0">
                <a:solidFill>
                  <a:srgbClr val="0000FF"/>
                </a:solidFill>
              </a:rPr>
              <a:t>The Delhi High Court upheld the order of CIC that if no records are available, </a:t>
            </a:r>
            <a:r>
              <a:rPr lang="en-US" altLang="en-US" smtClean="0">
                <a:solidFill>
                  <a:srgbClr val="FF3300"/>
                </a:solidFill>
              </a:rPr>
              <a:t>there would be no question of furnishing any copy of the same and, therefore, there might not be directions to furnish the records, if the same is not in existence. </a:t>
            </a:r>
          </a:p>
          <a:p>
            <a:r>
              <a:rPr lang="en-US" altLang="en-US" smtClean="0"/>
              <a:t>In that view of the matter, we find no merit in the appeal and the same is dismissed.</a:t>
            </a:r>
          </a:p>
          <a:p>
            <a:pPr>
              <a:buFont typeface="Wingdings" panose="05000000000000000000" pitchFamily="2" charset="2"/>
              <a:buNone/>
            </a:pPr>
            <a:r>
              <a:rPr lang="en-US" altLang="en-US" sz="2800" smtClean="0"/>
              <a:t>(Manohar Singh vs N.T.P.C. And Anr. on 11th January, 2008.)</a:t>
            </a:r>
          </a:p>
          <a:p>
            <a:pPr>
              <a:buFont typeface="Wingdings" panose="05000000000000000000" pitchFamily="2" charset="2"/>
              <a:buNone/>
            </a:pPr>
            <a:endParaRPr lang="en-US" altLang="en-US" smtClean="0"/>
          </a:p>
        </p:txBody>
      </p:sp>
      <p:sp>
        <p:nvSpPr>
          <p:cNvPr id="3010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FFAC8B4-3634-4496-B1B9-57F90D451C7B}" type="slidenum">
              <a:rPr lang="en-US" altLang="en-US" sz="1400" smtClean="0"/>
              <a:pPr>
                <a:spcBef>
                  <a:spcPct val="0"/>
                </a:spcBef>
                <a:buFontTx/>
                <a:buNone/>
              </a:pPr>
              <a:t>204</a:t>
            </a:fld>
            <a:endParaRPr lang="en-US" altLang="en-US" sz="1400" smtClean="0"/>
          </a:p>
        </p:txBody>
      </p:sp>
      <p:sp>
        <p:nvSpPr>
          <p:cNvPr id="301061" name="Footer Placeholder 4"/>
          <p:cNvSpPr>
            <a:spLocks noGrp="1"/>
          </p:cNvSpPr>
          <p:nvPr>
            <p:ph type="ftr" sz="quarter" idx="11"/>
          </p:nvPr>
        </p:nvSpPr>
        <p:spPr>
          <a:xfrm>
            <a:off x="3124200" y="6400800"/>
            <a:ext cx="3581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Title 1"/>
          <p:cNvSpPr>
            <a:spLocks noGrp="1"/>
          </p:cNvSpPr>
          <p:nvPr>
            <p:ph type="title"/>
          </p:nvPr>
        </p:nvSpPr>
        <p:spPr/>
        <p:txBody>
          <a:bodyPr/>
          <a:lstStyle/>
          <a:p>
            <a:r>
              <a:rPr lang="en-US" altLang="en-US" smtClean="0"/>
              <a:t>Disclosure of answer-sheets</a:t>
            </a:r>
          </a:p>
        </p:txBody>
      </p:sp>
      <p:sp>
        <p:nvSpPr>
          <p:cNvPr id="302083" name="Content Placeholder 2"/>
          <p:cNvSpPr>
            <a:spLocks noGrp="1"/>
          </p:cNvSpPr>
          <p:nvPr>
            <p:ph idx="1"/>
          </p:nvPr>
        </p:nvSpPr>
        <p:spPr/>
        <p:txBody>
          <a:bodyPr/>
          <a:lstStyle/>
          <a:p>
            <a:r>
              <a:rPr lang="en-US" altLang="en-US" smtClean="0"/>
              <a:t>Supreme Court  directed the examining bodies </a:t>
            </a:r>
            <a:r>
              <a:rPr lang="en-US" altLang="en-US" smtClean="0">
                <a:solidFill>
                  <a:srgbClr val="FF3300"/>
                </a:solidFill>
              </a:rPr>
              <a:t>to permit examinees to have inspection of their answer books.</a:t>
            </a:r>
          </a:p>
          <a:p>
            <a:pPr>
              <a:buFont typeface="Wingdings" panose="05000000000000000000" pitchFamily="2" charset="2"/>
              <a:buNone/>
            </a:pPr>
            <a:r>
              <a:rPr lang="en-US" altLang="en-US" smtClean="0"/>
              <a:t>  </a:t>
            </a:r>
          </a:p>
          <a:p>
            <a:pPr>
              <a:buFont typeface="Wingdings" panose="05000000000000000000" pitchFamily="2" charset="2"/>
              <a:buNone/>
            </a:pPr>
            <a:r>
              <a:rPr lang="en-US" altLang="en-US" smtClean="0"/>
              <a:t>  CIVIL APPEAL NO.6454 OF 2011</a:t>
            </a:r>
          </a:p>
          <a:p>
            <a:pPr>
              <a:buFont typeface="Wingdings" panose="05000000000000000000" pitchFamily="2" charset="2"/>
              <a:buNone/>
            </a:pPr>
            <a:r>
              <a:rPr lang="en-US" altLang="en-US" smtClean="0"/>
              <a:t>  [Arising out of SLP [C] No.7526/2009]</a:t>
            </a:r>
          </a:p>
          <a:p>
            <a:pPr>
              <a:buFont typeface="Wingdings" panose="05000000000000000000" pitchFamily="2" charset="2"/>
              <a:buNone/>
            </a:pPr>
            <a:r>
              <a:rPr lang="en-US" altLang="en-US" smtClean="0"/>
              <a:t>  </a:t>
            </a:r>
            <a:r>
              <a:rPr lang="en-US" altLang="en-US" smtClean="0">
                <a:solidFill>
                  <a:srgbClr val="FF3300"/>
                </a:solidFill>
              </a:rPr>
              <a:t>Central Board of Secondary Education &amp; Anr. Vs. Aditya Bandopadhyay &amp; Ors. </a:t>
            </a:r>
          </a:p>
        </p:txBody>
      </p:sp>
      <p:sp>
        <p:nvSpPr>
          <p:cNvPr id="3020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92A0143-6FCA-4462-A406-3E433EA90D40}" type="slidenum">
              <a:rPr lang="en-US" altLang="en-US" sz="1400" smtClean="0"/>
              <a:pPr>
                <a:spcBef>
                  <a:spcPct val="0"/>
                </a:spcBef>
                <a:buFontTx/>
                <a:buNone/>
              </a:pPr>
              <a:t>205</a:t>
            </a:fld>
            <a:endParaRPr lang="en-US" altLang="en-US" sz="1400" smtClean="0"/>
          </a:p>
        </p:txBody>
      </p:sp>
      <p:sp>
        <p:nvSpPr>
          <p:cNvPr id="302085" name="Footer Placeholder 4"/>
          <p:cNvSpPr>
            <a:spLocks noGrp="1"/>
          </p:cNvSpPr>
          <p:nvPr>
            <p:ph type="ftr" sz="quarter" idx="11"/>
          </p:nvPr>
        </p:nvSpPr>
        <p:spPr>
          <a:xfrm>
            <a:off x="31242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Title 1"/>
          <p:cNvSpPr>
            <a:spLocks noGrp="1"/>
          </p:cNvSpPr>
          <p:nvPr>
            <p:ph type="title"/>
          </p:nvPr>
        </p:nvSpPr>
        <p:spPr>
          <a:xfrm>
            <a:off x="457200" y="277813"/>
            <a:ext cx="8229600" cy="407987"/>
          </a:xfrm>
        </p:spPr>
        <p:txBody>
          <a:bodyPr/>
          <a:lstStyle/>
          <a:p>
            <a:r>
              <a:rPr lang="en-US" altLang="en-US" sz="3200" b="1" smtClean="0"/>
              <a:t>PIO should sign all the communications</a:t>
            </a:r>
            <a:endParaRPr lang="en-US" altLang="en-US" sz="3200" smtClean="0"/>
          </a:p>
        </p:txBody>
      </p:sp>
      <p:sp>
        <p:nvSpPr>
          <p:cNvPr id="305155" name="Content Placeholder 2"/>
          <p:cNvSpPr>
            <a:spLocks noGrp="1"/>
          </p:cNvSpPr>
          <p:nvPr>
            <p:ph idx="1"/>
          </p:nvPr>
        </p:nvSpPr>
        <p:spPr>
          <a:xfrm>
            <a:off x="457200" y="838200"/>
            <a:ext cx="8229600" cy="5292725"/>
          </a:xfrm>
        </p:spPr>
        <p:txBody>
          <a:bodyPr/>
          <a:lstStyle/>
          <a:p>
            <a:r>
              <a:rPr lang="en-US" altLang="en-US" sz="3000" smtClean="0"/>
              <a:t>In terms of RTI Act, it is the responsibility of the designated PIO/CPIO to deal with applications under the Act and any decision on the same has to be taken by the said CPIO. </a:t>
            </a:r>
            <a:r>
              <a:rPr lang="en-US" altLang="en-US" sz="3000" smtClean="0">
                <a:solidFill>
                  <a:srgbClr val="FF3300"/>
                </a:solidFill>
              </a:rPr>
              <a:t>In terms of Section 20(1), he can also be penalized for knowingly furnishing incorrect, incomplete, misleading information etc,. and therefore, every decision has to be conveyed under the signature of the designated CPIO.</a:t>
            </a:r>
          </a:p>
          <a:p>
            <a:r>
              <a:rPr lang="en-US" altLang="en-US" sz="2800" smtClean="0"/>
              <a:t>182/ICPB/2006-7.12.2006</a:t>
            </a:r>
            <a:endParaRPr lang="en-US" altLang="en-US" sz="3000" smtClean="0"/>
          </a:p>
        </p:txBody>
      </p:sp>
      <p:sp>
        <p:nvSpPr>
          <p:cNvPr id="3051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981CB4A-C188-45AC-A108-F5F985516E04}" type="slidenum">
              <a:rPr lang="en-US" altLang="en-US" sz="1400" smtClean="0"/>
              <a:pPr>
                <a:spcBef>
                  <a:spcPct val="0"/>
                </a:spcBef>
                <a:buFontTx/>
                <a:buNone/>
              </a:pPr>
              <a:t>206</a:t>
            </a:fld>
            <a:endParaRPr lang="en-US" altLang="en-US" sz="1400" smtClean="0"/>
          </a:p>
        </p:txBody>
      </p:sp>
      <p:sp>
        <p:nvSpPr>
          <p:cNvPr id="30515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Title 1"/>
          <p:cNvSpPr>
            <a:spLocks noGrp="1"/>
          </p:cNvSpPr>
          <p:nvPr>
            <p:ph type="title"/>
          </p:nvPr>
        </p:nvSpPr>
        <p:spPr>
          <a:xfrm>
            <a:off x="395288" y="1171575"/>
            <a:ext cx="8229600" cy="2925763"/>
          </a:xfrm>
        </p:spPr>
        <p:txBody>
          <a:bodyPr/>
          <a:lstStyle/>
          <a:p>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err="1" smtClean="0">
                <a:solidFill>
                  <a:srgbClr val="FF0000"/>
                </a:solidFill>
                <a:latin typeface="Times New Roman" panose="02020603050405020304" pitchFamily="18" charset="0"/>
                <a:cs typeface="Times New Roman" panose="02020603050405020304" pitchFamily="18" charset="0"/>
              </a:rPr>
              <a:t>Judgements</a:t>
            </a:r>
            <a:r>
              <a:rPr lang="en-US" altLang="en-US" dirty="0" smtClean="0">
                <a:solidFill>
                  <a:srgbClr val="FF0000"/>
                </a:solidFill>
                <a:latin typeface="Times New Roman" panose="02020603050405020304" pitchFamily="18" charset="0"/>
                <a:cs typeface="Times New Roman" panose="02020603050405020304" pitchFamily="18" charset="0"/>
              </a:rPr>
              <a:t> on Exemptions</a:t>
            </a:r>
            <a:br>
              <a:rPr lang="en-US" altLang="en-US" dirty="0" smtClean="0">
                <a:solidFill>
                  <a:srgbClr val="FF0000"/>
                </a:solidFill>
                <a:latin typeface="Times New Roman" panose="02020603050405020304" pitchFamily="18" charset="0"/>
                <a:cs typeface="Times New Roman" panose="02020603050405020304" pitchFamily="18" charset="0"/>
              </a:rPr>
            </a:br>
            <a:r>
              <a:rPr lang="en-US" altLang="en-US" dirty="0" smtClean="0">
                <a:solidFill>
                  <a:srgbClr val="FF0000"/>
                </a:solidFill>
                <a:latin typeface="Times New Roman" panose="02020603050405020304" pitchFamily="18" charset="0"/>
                <a:cs typeface="Times New Roman" panose="02020603050405020304" pitchFamily="18" charset="0"/>
              </a:rPr>
              <a:t/>
            </a:r>
            <a:br>
              <a:rPr lang="en-US" altLang="en-US" dirty="0" smtClean="0">
                <a:solidFill>
                  <a:srgbClr val="FF0000"/>
                </a:solidFill>
                <a:latin typeface="Times New Roman" panose="02020603050405020304" pitchFamily="18" charset="0"/>
                <a:cs typeface="Times New Roman" panose="02020603050405020304" pitchFamily="18" charset="0"/>
              </a:rPr>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r>
              <a:rPr lang="en-US" altLang="en-US" dirty="0" smtClean="0"/>
              <a:t/>
            </a:r>
            <a:br>
              <a:rPr lang="en-US" altLang="en-US" dirty="0" smtClean="0"/>
            </a:br>
            <a:endParaRPr lang="en-SG" altLang="en-US" dirty="0" smtClean="0"/>
          </a:p>
        </p:txBody>
      </p:sp>
      <p:sp>
        <p:nvSpPr>
          <p:cNvPr id="308227" name="Footer Placeholder 3"/>
          <p:cNvSpPr>
            <a:spLocks noGrp="1"/>
          </p:cNvSpPr>
          <p:nvPr>
            <p:ph type="ftr" sz="quarter" idx="11"/>
          </p:nvPr>
        </p:nvSpPr>
        <p:spPr>
          <a:xfrm>
            <a:off x="1447800" y="6245225"/>
            <a:ext cx="594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p>
        </p:txBody>
      </p:sp>
      <p:sp>
        <p:nvSpPr>
          <p:cNvPr id="3082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04870F9-C0D3-4B0A-8688-72FCDE4C28F6}" type="slidenum">
              <a:rPr lang="en-US" altLang="en-US" sz="1400" smtClean="0"/>
              <a:pPr>
                <a:spcBef>
                  <a:spcPct val="0"/>
                </a:spcBef>
                <a:buFontTx/>
                <a:buNone/>
              </a:pPr>
              <a:t>207</a:t>
            </a:fld>
            <a:endParaRPr lang="en-US" altLang="en-US" sz="1400" smtClean="0"/>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Title 1"/>
          <p:cNvSpPr>
            <a:spLocks noGrp="1"/>
          </p:cNvSpPr>
          <p:nvPr>
            <p:ph type="title"/>
          </p:nvPr>
        </p:nvSpPr>
        <p:spPr>
          <a:xfrm>
            <a:off x="457200" y="152400"/>
            <a:ext cx="8229600" cy="304800"/>
          </a:xfrm>
        </p:spPr>
        <p:txBody>
          <a:bodyPr/>
          <a:lstStyle/>
          <a:p>
            <a:endParaRPr lang="en-SG" altLang="en-US" smtClean="0"/>
          </a:p>
        </p:txBody>
      </p:sp>
      <p:sp>
        <p:nvSpPr>
          <p:cNvPr id="3" name="Content Placeholder 2"/>
          <p:cNvSpPr>
            <a:spLocks noGrp="1"/>
          </p:cNvSpPr>
          <p:nvPr>
            <p:ph idx="1"/>
          </p:nvPr>
        </p:nvSpPr>
        <p:spPr>
          <a:xfrm>
            <a:off x="457200" y="762000"/>
            <a:ext cx="8229600" cy="5364163"/>
          </a:xfrm>
        </p:spPr>
        <p:txBody>
          <a:bodyPr/>
          <a:lstStyle/>
          <a:p>
            <a:pPr algn="just">
              <a:spcBef>
                <a:spcPts val="575"/>
              </a:spcBef>
              <a:defRPr/>
            </a:pPr>
            <a:r>
              <a:rPr lang="en-US" kern="1200" dirty="0">
                <a:latin typeface="Times New Roman" panose="02020603050405020304" pitchFamily="18" charset="0"/>
                <a:ea typeface="Arial MT"/>
                <a:cs typeface="Times New Roman" panose="02020603050405020304" pitchFamily="18" charset="0"/>
              </a:rPr>
              <a:t>Information   regarding      date   of      joining, designation, promotion and transfer or orders of employees are personal in nature </a:t>
            </a:r>
          </a:p>
          <a:p>
            <a:pPr marL="0" indent="0" algn="just">
              <a:spcBef>
                <a:spcPts val="575"/>
              </a:spcBef>
              <a:buFontTx/>
              <a:buNone/>
              <a:defRPr/>
            </a:pP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Canara</a:t>
            </a:r>
            <a:r>
              <a:rPr lang="en-US" sz="2400" kern="1200" dirty="0">
                <a:solidFill>
                  <a:srgbClr val="0000FF"/>
                </a:solidFill>
                <a:latin typeface="Times New Roman" panose="02020603050405020304" pitchFamily="18" charset="0"/>
                <a:ea typeface="Arial MT"/>
                <a:cs typeface="Times New Roman" panose="02020603050405020304" pitchFamily="18" charset="0"/>
              </a:rPr>
              <a:t> Bank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vs</a:t>
            </a:r>
            <a:r>
              <a:rPr lang="en-US" sz="2400" kern="1200" dirty="0">
                <a:solidFill>
                  <a:srgbClr val="0000FF"/>
                </a:solidFill>
                <a:latin typeface="Times New Roman" panose="02020603050405020304" pitchFamily="18" charset="0"/>
                <a:ea typeface="Arial MT"/>
                <a:cs typeface="Times New Roman" panose="02020603050405020304" pitchFamily="18" charset="0"/>
              </a:rPr>
              <a:t> CS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Shyam</a:t>
            </a:r>
            <a:r>
              <a:rPr lang="en-US" sz="2400" kern="1200" dirty="0">
                <a:solidFill>
                  <a:srgbClr val="0000FF"/>
                </a:solidFill>
                <a:latin typeface="Times New Roman" panose="02020603050405020304" pitchFamily="18" charset="0"/>
                <a:ea typeface="Arial MT"/>
                <a:cs typeface="Times New Roman" panose="02020603050405020304" pitchFamily="18" charset="0"/>
              </a:rPr>
              <a:t> &amp;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Ors</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a:t>
            </a:r>
          </a:p>
          <a:p>
            <a:pPr marL="10860">
              <a:spcBef>
                <a:spcPts val="81"/>
              </a:spcBef>
              <a:tabLst>
                <a:tab pos="4656126" algn="l"/>
              </a:tabLst>
              <a:defRPr/>
            </a:pPr>
            <a:r>
              <a:rPr lang="en-US" kern="1200" dirty="0">
                <a:latin typeface="Times New Roman" panose="02020603050405020304" pitchFamily="18" charset="0"/>
                <a:ea typeface="Arial MT"/>
                <a:cs typeface="Times New Roman" panose="02020603050405020304" pitchFamily="18" charset="0"/>
              </a:rPr>
              <a:t>Information regarding FIR and complaints of </a:t>
            </a:r>
            <a:r>
              <a:rPr lang="en-US" kern="1200" dirty="0" smtClean="0">
                <a:latin typeface="Times New Roman" panose="02020603050405020304" pitchFamily="18" charset="0"/>
                <a:ea typeface="Arial MT"/>
                <a:cs typeface="Times New Roman" panose="02020603050405020304" pitchFamily="18" charset="0"/>
              </a:rPr>
              <a:t>  </a:t>
            </a:r>
          </a:p>
          <a:p>
            <a:pPr marL="0" indent="0">
              <a:spcBef>
                <a:spcPts val="81"/>
              </a:spcBef>
              <a:buFontTx/>
              <a:buNone/>
              <a:tabLst>
                <a:tab pos="4656126" algn="l"/>
              </a:tabLst>
              <a:defRPr/>
            </a:pPr>
            <a:r>
              <a:rPr lang="en-US" kern="1200" dirty="0" smtClean="0">
                <a:latin typeface="Times New Roman" panose="02020603050405020304" pitchFamily="18" charset="0"/>
                <a:ea typeface="Arial MT"/>
                <a:cs typeface="Times New Roman" panose="02020603050405020304" pitchFamily="18" charset="0"/>
              </a:rPr>
              <a:t>   any </a:t>
            </a:r>
            <a:r>
              <a:rPr lang="en-US" kern="1200" dirty="0">
                <a:latin typeface="Times New Roman" panose="02020603050405020304" pitchFamily="18" charset="0"/>
                <a:ea typeface="Arial MT"/>
                <a:cs typeface="Times New Roman" panose="02020603050405020304" pitchFamily="18" charset="0"/>
              </a:rPr>
              <a:t>individual is personal information	</a:t>
            </a:r>
          </a:p>
          <a:p>
            <a:pPr marL="0" indent="0">
              <a:spcBef>
                <a:spcPts val="81"/>
              </a:spcBef>
              <a:buFontTx/>
              <a:buNone/>
              <a:tabLst>
                <a:tab pos="4656126" algn="l"/>
              </a:tabLst>
              <a:defRPr/>
            </a:pPr>
            <a:r>
              <a:rPr lang="en-US" sz="2400" kern="1200" dirty="0">
                <a:latin typeface="Times New Roman" panose="02020603050405020304" pitchFamily="18" charset="0"/>
                <a:ea typeface="Arial MT"/>
                <a:cs typeface="Times New Roman" panose="02020603050405020304" pitchFamily="18" charset="0"/>
              </a:rPr>
              <a:t>   </a:t>
            </a:r>
            <a:r>
              <a:rPr lang="en-US" sz="2400" kern="1200" dirty="0">
                <a:solidFill>
                  <a:srgbClr val="0000FF"/>
                </a:solidFill>
                <a:latin typeface="Times New Roman" panose="02020603050405020304" pitchFamily="18" charset="0"/>
                <a:ea typeface="Arial MT"/>
                <a:cs typeface="Times New Roman" panose="02020603050405020304" pitchFamily="18" charset="0"/>
              </a:rPr>
              <a:t>(</a:t>
            </a:r>
            <a:r>
              <a:rPr lang="en-SG" sz="2400" kern="1200" dirty="0">
                <a:solidFill>
                  <a:srgbClr val="0000FF"/>
                </a:solidFill>
                <a:latin typeface="Times New Roman" panose="02020603050405020304" pitchFamily="18" charset="0"/>
                <a:ea typeface="Arial MT"/>
                <a:cs typeface="Times New Roman" panose="02020603050405020304" pitchFamily="18" charset="0"/>
              </a:rPr>
              <a:t>Amit </a:t>
            </a:r>
            <a:r>
              <a:rPr lang="en-SG" sz="2400" kern="1200" dirty="0" err="1">
                <a:solidFill>
                  <a:srgbClr val="0000FF"/>
                </a:solidFill>
                <a:latin typeface="Times New Roman" panose="02020603050405020304" pitchFamily="18" charset="0"/>
                <a:ea typeface="Arial MT"/>
                <a:cs typeface="Times New Roman" panose="02020603050405020304" pitchFamily="18" charset="0"/>
              </a:rPr>
              <a:t>Meharia</a:t>
            </a:r>
            <a:r>
              <a:rPr lang="en-SG" sz="2400" kern="1200" dirty="0">
                <a:solidFill>
                  <a:srgbClr val="0000FF"/>
                </a:solidFill>
                <a:latin typeface="Times New Roman" panose="02020603050405020304" pitchFamily="18" charset="0"/>
                <a:ea typeface="Arial MT"/>
                <a:cs typeface="Times New Roman" panose="02020603050405020304" pitchFamily="18" charset="0"/>
              </a:rPr>
              <a:t> </a:t>
            </a:r>
            <a:r>
              <a:rPr lang="en-SG" sz="2400" kern="1200" dirty="0" err="1">
                <a:solidFill>
                  <a:srgbClr val="0000FF"/>
                </a:solidFill>
                <a:latin typeface="Times New Roman" panose="02020603050405020304" pitchFamily="18" charset="0"/>
                <a:ea typeface="Arial MT"/>
                <a:cs typeface="Times New Roman" panose="02020603050405020304" pitchFamily="18" charset="0"/>
              </a:rPr>
              <a:t>Vs</a:t>
            </a:r>
            <a:r>
              <a:rPr lang="en-SG"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Commisioner</a:t>
            </a:r>
            <a:r>
              <a:rPr lang="en-US" sz="2400" kern="1200" dirty="0">
                <a:solidFill>
                  <a:srgbClr val="0000FF"/>
                </a:solidFill>
                <a:latin typeface="Times New Roman" panose="02020603050405020304" pitchFamily="18" charset="0"/>
                <a:ea typeface="Arial MT"/>
                <a:cs typeface="Times New Roman" panose="02020603050405020304" pitchFamily="18" charset="0"/>
              </a:rPr>
              <a:t> of Police &amp;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Ors</a:t>
            </a:r>
            <a:r>
              <a:rPr lang="en-US" sz="2400" kern="1200" dirty="0">
                <a:solidFill>
                  <a:srgbClr val="0000FF"/>
                </a:solidFill>
                <a:latin typeface="Times New Roman" panose="02020603050405020304" pitchFamily="18" charset="0"/>
                <a:ea typeface="Arial MT"/>
                <a:cs typeface="Times New Roman" panose="02020603050405020304" pitchFamily="18" charset="0"/>
              </a:rPr>
              <a:t>).</a:t>
            </a:r>
          </a:p>
          <a:p>
            <a:pPr algn="just">
              <a:spcBef>
                <a:spcPts val="575"/>
              </a:spcBef>
              <a:defRPr/>
            </a:pPr>
            <a:endParaRPr lang="en-US" sz="2400" dirty="0" smtClean="0">
              <a:latin typeface="Arial MT"/>
              <a:ea typeface="Arial MT"/>
              <a:cs typeface="Arial MT"/>
            </a:endParaRPr>
          </a:p>
          <a:p>
            <a:pPr marL="0" indent="0" algn="just">
              <a:spcBef>
                <a:spcPts val="575"/>
              </a:spcBef>
              <a:buFontTx/>
              <a:buNone/>
              <a:defRPr/>
            </a:pPr>
            <a:endParaRPr lang="en-US" sz="2400" kern="1200" dirty="0">
              <a:latin typeface="Times New Roman" panose="02020603050405020304" pitchFamily="18" charset="0"/>
              <a:ea typeface="Arial MT"/>
              <a:cs typeface="Times New Roman" panose="02020603050405020304" pitchFamily="18" charset="0"/>
            </a:endParaRPr>
          </a:p>
          <a:p>
            <a:pPr>
              <a:defRPr/>
            </a:pPr>
            <a:endParaRPr lang="en-SG" dirty="0"/>
          </a:p>
        </p:txBody>
      </p:sp>
      <p:sp>
        <p:nvSpPr>
          <p:cNvPr id="313348" name="Footer Placeholder 3"/>
          <p:cNvSpPr>
            <a:spLocks noGrp="1"/>
          </p:cNvSpPr>
          <p:nvPr>
            <p:ph type="ftr" sz="quarter" idx="11"/>
          </p:nvPr>
        </p:nvSpPr>
        <p:spPr>
          <a:xfrm>
            <a:off x="1371600" y="6245225"/>
            <a:ext cx="6172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p>
        </p:txBody>
      </p:sp>
      <p:sp>
        <p:nvSpPr>
          <p:cNvPr id="3133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4F33216-1938-4763-8A9E-E8A5F7E3FBE1}" type="slidenum">
              <a:rPr lang="en-US" altLang="en-US" sz="1400" smtClean="0"/>
              <a:pPr>
                <a:spcBef>
                  <a:spcPct val="0"/>
                </a:spcBef>
                <a:buFontTx/>
                <a:buNone/>
              </a:pPr>
              <a:t>208</a:t>
            </a:fld>
            <a:endParaRPr lang="en-US" altLang="en-US" sz="1400" smtClean="0"/>
          </a:p>
        </p:txBody>
      </p:sp>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Title 1"/>
          <p:cNvSpPr>
            <a:spLocks noGrp="1"/>
          </p:cNvSpPr>
          <p:nvPr>
            <p:ph type="title"/>
          </p:nvPr>
        </p:nvSpPr>
        <p:spPr>
          <a:xfrm>
            <a:off x="449263" y="152400"/>
            <a:ext cx="8229600" cy="182563"/>
          </a:xfrm>
        </p:spPr>
        <p:txBody>
          <a:bodyPr/>
          <a:lstStyle/>
          <a:p>
            <a:endParaRPr lang="en-SG" altLang="en-US" smtClean="0"/>
          </a:p>
        </p:txBody>
      </p:sp>
      <p:sp>
        <p:nvSpPr>
          <p:cNvPr id="3" name="Content Placeholder 2"/>
          <p:cNvSpPr>
            <a:spLocks noGrp="1"/>
          </p:cNvSpPr>
          <p:nvPr>
            <p:ph idx="1"/>
          </p:nvPr>
        </p:nvSpPr>
        <p:spPr>
          <a:xfrm>
            <a:off x="457200" y="762000"/>
            <a:ext cx="8229600" cy="5364163"/>
          </a:xfrm>
        </p:spPr>
        <p:txBody>
          <a:bodyPr/>
          <a:lstStyle/>
          <a:p>
            <a:pPr>
              <a:defRPr/>
            </a:pPr>
            <a:r>
              <a:rPr lang="en-US" dirty="0" smtClean="0">
                <a:latin typeface="Times New Roman" panose="02020603050405020304" pitchFamily="18" charset="0"/>
                <a:ea typeface="Arial MT"/>
                <a:cs typeface="Times New Roman" panose="02020603050405020304" pitchFamily="18" charset="0"/>
              </a:rPr>
              <a:t>Information regarding </a:t>
            </a:r>
            <a:r>
              <a:rPr lang="en-US" dirty="0" smtClean="0">
                <a:solidFill>
                  <a:srgbClr val="FF0000"/>
                </a:solidFill>
                <a:latin typeface="Times New Roman" panose="02020603050405020304" pitchFamily="18" charset="0"/>
                <a:ea typeface="Arial MT"/>
                <a:cs typeface="Times New Roman" panose="02020603050405020304" pitchFamily="18" charset="0"/>
              </a:rPr>
              <a:t>Salary Slip of husband </a:t>
            </a:r>
            <a:r>
              <a:rPr lang="en-US" dirty="0" smtClean="0">
                <a:latin typeface="Times New Roman" panose="02020603050405020304" pitchFamily="18" charset="0"/>
                <a:ea typeface="Arial MT"/>
                <a:cs typeface="Times New Roman" panose="02020603050405020304" pitchFamily="18" charset="0"/>
              </a:rPr>
              <a:t>required  during matrimonial dispute is exempted </a:t>
            </a:r>
          </a:p>
          <a:p>
            <a:pPr marL="0" indent="0">
              <a:buFontTx/>
              <a:buNone/>
              <a:defRPr/>
            </a:pPr>
            <a:r>
              <a:rPr lang="en-US" sz="2400" kern="1200" dirty="0" smtClean="0">
                <a:latin typeface="Times New Roman" panose="02020603050405020304" pitchFamily="18" charset="0"/>
                <a:ea typeface="Arial MT"/>
                <a:cs typeface="Times New Roman" panose="02020603050405020304" pitchFamily="18" charset="0"/>
              </a:rPr>
              <a:t>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a:t>
            </a:r>
            <a:r>
              <a:rPr lang="en-US" sz="2400" kern="1200" dirty="0" err="1">
                <a:solidFill>
                  <a:srgbClr val="0000FF"/>
                </a:solidFill>
                <a:latin typeface="Times New Roman" panose="02020603050405020304" pitchFamily="18" charset="0"/>
                <a:ea typeface="Arial MT"/>
                <a:cs typeface="Times New Roman" panose="02020603050405020304" pitchFamily="18" charset="0"/>
              </a:rPr>
              <a:t>Sarita</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Sahu</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vs</a:t>
            </a:r>
            <a:r>
              <a:rPr lang="en-US" sz="2400" kern="1200" dirty="0">
                <a:solidFill>
                  <a:srgbClr val="0000FF"/>
                </a:solidFill>
                <a:latin typeface="Times New Roman" panose="02020603050405020304" pitchFamily="18" charset="0"/>
                <a:ea typeface="Arial MT"/>
                <a:cs typeface="Times New Roman" panose="02020603050405020304" pitchFamily="18" charset="0"/>
              </a:rPr>
              <a:t> CPIO,  CIC /SECRL/A/2019/159683 Dated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 </a:t>
            </a:r>
          </a:p>
          <a:p>
            <a:pPr marL="0" indent="0">
              <a:buFontTx/>
              <a:buNone/>
              <a:defRPr/>
            </a:pP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    02.12.2021</a:t>
            </a:r>
            <a:r>
              <a:rPr lang="en-US" sz="2400" kern="1200" dirty="0">
                <a:solidFill>
                  <a:srgbClr val="0000FF"/>
                </a:solidFill>
                <a:latin typeface="Times New Roman" panose="02020603050405020304" pitchFamily="18" charset="0"/>
                <a:ea typeface="Arial MT"/>
                <a:cs typeface="Times New Roman" panose="02020603050405020304" pitchFamily="18" charset="0"/>
              </a:rPr>
              <a:t>)</a:t>
            </a:r>
          </a:p>
          <a:p>
            <a:pPr>
              <a:defRPr/>
            </a:pPr>
            <a:r>
              <a:rPr lang="en-US" dirty="0">
                <a:latin typeface="Times New Roman" panose="02020603050405020304" pitchFamily="18" charset="0"/>
                <a:ea typeface="Arial MT"/>
                <a:cs typeface="Times New Roman" panose="02020603050405020304" pitchFamily="18" charset="0"/>
              </a:rPr>
              <a:t>Information regarding Purpose of leave , copy of passport,  resources of	travel, boarding and lodging </a:t>
            </a:r>
            <a:r>
              <a:rPr lang="en-US" dirty="0" smtClean="0">
                <a:latin typeface="Times New Roman" panose="02020603050405020304" pitchFamily="18" charset="0"/>
                <a:ea typeface="Arial MT"/>
                <a:cs typeface="Times New Roman" panose="02020603050405020304" pitchFamily="18" charset="0"/>
              </a:rPr>
              <a:t>is personal  </a:t>
            </a:r>
            <a:r>
              <a:rPr lang="en-US" dirty="0">
                <a:latin typeface="Times New Roman" panose="02020603050405020304" pitchFamily="18" charset="0"/>
                <a:ea typeface="Arial MT"/>
                <a:cs typeface="Times New Roman" panose="02020603050405020304" pitchFamily="18" charset="0"/>
              </a:rPr>
              <a:t>information </a:t>
            </a:r>
            <a:endParaRPr lang="en-US" dirty="0" smtClean="0">
              <a:latin typeface="Times New Roman" panose="02020603050405020304" pitchFamily="18" charset="0"/>
              <a:ea typeface="Arial MT"/>
              <a:cs typeface="Times New Roman" panose="02020603050405020304" pitchFamily="18" charset="0"/>
            </a:endParaRPr>
          </a:p>
          <a:p>
            <a:pPr marL="0" indent="0">
              <a:buFontTx/>
              <a:buNone/>
              <a:defRPr/>
            </a:pP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    (Mr</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Rohit</a:t>
            </a:r>
            <a:r>
              <a:rPr lang="en-US" sz="2400" kern="1200" dirty="0">
                <a:solidFill>
                  <a:srgbClr val="0000FF"/>
                </a:solidFill>
                <a:latin typeface="Times New Roman" panose="02020603050405020304" pitchFamily="18" charset="0"/>
                <a:ea typeface="Arial MT"/>
                <a:cs typeface="Times New Roman" panose="02020603050405020304" pitchFamily="18" charset="0"/>
              </a:rPr>
              <a:t> 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Sabharwal</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err="1">
                <a:solidFill>
                  <a:srgbClr val="0000FF"/>
                </a:solidFill>
                <a:latin typeface="Times New Roman" panose="02020603050405020304" pitchFamily="18" charset="0"/>
                <a:ea typeface="Arial MT"/>
                <a:cs typeface="Times New Roman" panose="02020603050405020304" pitchFamily="18" charset="0"/>
              </a:rPr>
              <a:t>Vs</a:t>
            </a:r>
            <a:r>
              <a:rPr lang="en-US" sz="2400" kern="1200" dirty="0">
                <a:solidFill>
                  <a:srgbClr val="0000FF"/>
                </a:solidFill>
                <a:latin typeface="Times New Roman" panose="02020603050405020304" pitchFamily="18" charset="0"/>
                <a:ea typeface="Arial MT"/>
                <a:cs typeface="Times New Roman" panose="02020603050405020304" pitchFamily="18" charset="0"/>
              </a:rPr>
              <a:t> BSNL CIC /BS/A/2014/000225</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a:t>
            </a:r>
            <a:endParaRPr lang="en-US" sz="2400" kern="1200" dirty="0">
              <a:solidFill>
                <a:srgbClr val="0000FF"/>
              </a:solidFill>
              <a:latin typeface="Times New Roman" panose="02020603050405020304" pitchFamily="18" charset="0"/>
              <a:ea typeface="Arial MT"/>
              <a:cs typeface="Times New Roman" panose="02020603050405020304" pitchFamily="18" charset="0"/>
            </a:endParaRPr>
          </a:p>
          <a:p>
            <a:pPr marL="0" indent="0">
              <a:buFontTx/>
              <a:buNone/>
              <a:defRPr/>
            </a:pPr>
            <a:endParaRPr lang="en-US" dirty="0" smtClean="0">
              <a:latin typeface="Times New Roman" panose="02020603050405020304" pitchFamily="18" charset="0"/>
              <a:ea typeface="Arial MT"/>
              <a:cs typeface="Times New Roman" panose="02020603050405020304" pitchFamily="18" charset="0"/>
            </a:endParaRPr>
          </a:p>
          <a:p>
            <a:pPr>
              <a:defRPr/>
            </a:pPr>
            <a:endParaRPr lang="en-US" dirty="0" smtClean="0">
              <a:latin typeface="Times New Roman" panose="02020603050405020304" pitchFamily="18" charset="0"/>
              <a:ea typeface="Arial MT"/>
              <a:cs typeface="Times New Roman" panose="02020603050405020304" pitchFamily="18" charset="0"/>
            </a:endParaRPr>
          </a:p>
          <a:p>
            <a:pPr>
              <a:defRPr/>
            </a:pPr>
            <a:endParaRPr lang="en-SG" dirty="0">
              <a:latin typeface="Times New Roman" panose="02020603050405020304" pitchFamily="18" charset="0"/>
              <a:cs typeface="Times New Roman" panose="02020603050405020304" pitchFamily="18" charset="0"/>
            </a:endParaRPr>
          </a:p>
        </p:txBody>
      </p:sp>
      <p:sp>
        <p:nvSpPr>
          <p:cNvPr id="314372" name="Footer Placeholder 3"/>
          <p:cNvSpPr>
            <a:spLocks noGrp="1"/>
          </p:cNvSpPr>
          <p:nvPr>
            <p:ph type="ftr" sz="quarter" idx="11"/>
          </p:nvPr>
        </p:nvSpPr>
        <p:spPr>
          <a:xfrm>
            <a:off x="1295400" y="6245225"/>
            <a:ext cx="5867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p>
        </p:txBody>
      </p:sp>
      <p:sp>
        <p:nvSpPr>
          <p:cNvPr id="3143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8736152-1001-4966-92A7-32C629F5913A}" type="slidenum">
              <a:rPr lang="en-US" altLang="en-US" sz="1400" smtClean="0"/>
              <a:pPr>
                <a:spcBef>
                  <a:spcPct val="0"/>
                </a:spcBef>
                <a:buFontTx/>
                <a:buNone/>
              </a:pPr>
              <a:t>209</a:t>
            </a:fld>
            <a:endParaRPr lang="en-US" altLang="en-US" sz="14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(xi) the </a:t>
            </a:r>
            <a:r>
              <a:rPr lang="en-US" altLang="en-US" sz="2800" b="1" smtClean="0">
                <a:solidFill>
                  <a:srgbClr val="FF9900"/>
                </a:solidFill>
              </a:rPr>
              <a:t>budget</a:t>
            </a:r>
            <a:r>
              <a:rPr lang="en-US" altLang="en-US" sz="2800" smtClean="0"/>
              <a:t> allocated to each of its agency, </a:t>
            </a:r>
          </a:p>
          <a:p>
            <a:pPr algn="ctr" eaLnBrk="1" hangingPunct="1">
              <a:buFont typeface="Wingdings" panose="05000000000000000000" pitchFamily="2" charset="2"/>
              <a:buNone/>
            </a:pPr>
            <a:r>
              <a:rPr lang="en-US" altLang="en-US" sz="2800" smtClean="0"/>
              <a:t>indicating the particulars of all plans,</a:t>
            </a:r>
          </a:p>
          <a:p>
            <a:pPr algn="ctr" eaLnBrk="1" hangingPunct="1">
              <a:buFont typeface="Wingdings" panose="05000000000000000000" pitchFamily="2" charset="2"/>
              <a:buNone/>
            </a:pPr>
            <a:r>
              <a:rPr lang="en-US" altLang="en-US" sz="2800" smtClean="0"/>
              <a:t> </a:t>
            </a:r>
            <a:r>
              <a:rPr lang="en-US" altLang="en-US" sz="2800" b="1" smtClean="0">
                <a:solidFill>
                  <a:srgbClr val="FF9900"/>
                </a:solidFill>
              </a:rPr>
              <a:t>proposed expenditures</a:t>
            </a:r>
            <a:r>
              <a:rPr lang="en-US" altLang="en-US" sz="2800" b="1" smtClean="0"/>
              <a:t> </a:t>
            </a:r>
            <a:r>
              <a:rPr lang="en-US" altLang="en-US" sz="2800" smtClean="0"/>
              <a:t>and</a:t>
            </a:r>
          </a:p>
          <a:p>
            <a:pPr algn="ctr" eaLnBrk="1" hangingPunct="1">
              <a:buFont typeface="Wingdings" panose="05000000000000000000" pitchFamily="2" charset="2"/>
              <a:buNone/>
            </a:pPr>
            <a:r>
              <a:rPr lang="en-US" altLang="en-US" sz="2800" smtClean="0"/>
              <a:t> reports </a:t>
            </a:r>
          </a:p>
          <a:p>
            <a:pPr algn="ctr" eaLnBrk="1" hangingPunct="1">
              <a:buFont typeface="Wingdings" panose="05000000000000000000" pitchFamily="2" charset="2"/>
              <a:buNone/>
            </a:pPr>
            <a:r>
              <a:rPr lang="en-US" altLang="en-US" sz="2800" smtClean="0"/>
              <a:t>on </a:t>
            </a:r>
            <a:r>
              <a:rPr lang="en-US" altLang="en-US" sz="2800" b="1" smtClean="0">
                <a:solidFill>
                  <a:srgbClr val="FF9900"/>
                </a:solidFill>
              </a:rPr>
              <a:t>disbursements</a:t>
            </a:r>
            <a:r>
              <a:rPr lang="en-US" altLang="en-US" sz="2800" b="1" smtClean="0"/>
              <a:t> </a:t>
            </a:r>
            <a:r>
              <a:rPr lang="en-US" altLang="en-US" sz="2800" smtClean="0"/>
              <a:t>made; </a:t>
            </a:r>
          </a:p>
        </p:txBody>
      </p:sp>
      <p:sp>
        <p:nvSpPr>
          <p:cNvPr id="4915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EB77ADD-24D5-40DA-874D-9FC6AEE16692}" type="slidenum">
              <a:rPr lang="en-US" altLang="en-US" sz="1400" smtClean="0"/>
              <a:pPr>
                <a:spcBef>
                  <a:spcPct val="0"/>
                </a:spcBef>
                <a:buFontTx/>
                <a:buNone/>
              </a:pPr>
              <a:t>21</a:t>
            </a:fld>
            <a:endParaRPr lang="en-US" altLang="en-US" sz="1400" smtClean="0"/>
          </a:p>
        </p:txBody>
      </p:sp>
      <p:sp>
        <p:nvSpPr>
          <p:cNvPr id="49156" name="Footer Placeholder 4"/>
          <p:cNvSpPr>
            <a:spLocks noGrp="1"/>
          </p:cNvSpPr>
          <p:nvPr>
            <p:ph type="ftr" sz="quarter" idx="11"/>
          </p:nvPr>
        </p:nvSpPr>
        <p:spPr>
          <a:xfrm>
            <a:off x="2857500" y="623093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itle 1"/>
          <p:cNvSpPr>
            <a:spLocks noGrp="1"/>
          </p:cNvSpPr>
          <p:nvPr>
            <p:ph type="title"/>
          </p:nvPr>
        </p:nvSpPr>
        <p:spPr>
          <a:xfrm>
            <a:off x="457200" y="152400"/>
            <a:ext cx="8229600" cy="182563"/>
          </a:xfrm>
        </p:spPr>
        <p:txBody>
          <a:bodyPr/>
          <a:lstStyle/>
          <a:p>
            <a:endParaRPr lang="en-SG" altLang="en-US" smtClean="0"/>
          </a:p>
        </p:txBody>
      </p:sp>
      <p:sp>
        <p:nvSpPr>
          <p:cNvPr id="3" name="Content Placeholder 2"/>
          <p:cNvSpPr>
            <a:spLocks noGrp="1"/>
          </p:cNvSpPr>
          <p:nvPr>
            <p:ph idx="1"/>
          </p:nvPr>
        </p:nvSpPr>
        <p:spPr>
          <a:xfrm>
            <a:off x="457200" y="762000"/>
            <a:ext cx="8229600" cy="5364163"/>
          </a:xfrm>
        </p:spPr>
        <p:txBody>
          <a:bodyPr/>
          <a:lstStyle/>
          <a:p>
            <a:pPr>
              <a:lnSpc>
                <a:spcPct val="81000"/>
              </a:lnSpc>
              <a:spcBef>
                <a:spcPct val="0"/>
              </a:spcBef>
              <a:defRPr/>
            </a:pPr>
            <a:r>
              <a:rPr lang="en-US" dirty="0">
                <a:latin typeface="Times New Roman" panose="02020603050405020304" pitchFamily="18" charset="0"/>
                <a:ea typeface="Arial MT"/>
                <a:cs typeface="Times New Roman" panose="02020603050405020304" pitchFamily="18" charset="0"/>
              </a:rPr>
              <a:t>Personal </a:t>
            </a:r>
            <a:r>
              <a:rPr lang="en-US" dirty="0" smtClean="0">
                <a:latin typeface="Times New Roman" panose="02020603050405020304" pitchFamily="18" charset="0"/>
                <a:ea typeface="Arial MT"/>
                <a:cs typeface="Times New Roman" panose="02020603050405020304" pitchFamily="18" charset="0"/>
              </a:rPr>
              <a:t>Information T.A </a:t>
            </a:r>
            <a:r>
              <a:rPr lang="en-US" dirty="0">
                <a:latin typeface="Times New Roman" panose="02020603050405020304" pitchFamily="18" charset="0"/>
                <a:ea typeface="Arial MT"/>
                <a:cs typeface="Times New Roman" panose="02020603050405020304" pitchFamily="18" charset="0"/>
              </a:rPr>
              <a:t>bill etc. cannot be directed to be  given under RTI Act, 2005 </a:t>
            </a:r>
            <a:r>
              <a:rPr lang="en-US" sz="2400" kern="1200" dirty="0">
                <a:solidFill>
                  <a:srgbClr val="FF0000"/>
                </a:solidFill>
                <a:latin typeface="Times New Roman" panose="02020603050405020304" pitchFamily="18" charset="0"/>
                <a:ea typeface="Arial MT"/>
                <a:cs typeface="Times New Roman" panose="02020603050405020304" pitchFamily="18" charset="0"/>
              </a:rPr>
              <a:t>(CG.B.S.E. </a:t>
            </a:r>
            <a:r>
              <a:rPr lang="en-US" sz="2400" kern="1200" dirty="0" err="1">
                <a:solidFill>
                  <a:srgbClr val="FF0000"/>
                </a:solidFill>
                <a:latin typeface="Times New Roman" panose="02020603050405020304" pitchFamily="18" charset="0"/>
                <a:ea typeface="Arial MT"/>
                <a:cs typeface="Times New Roman" panose="02020603050405020304" pitchFamily="18" charset="0"/>
              </a:rPr>
              <a:t>vs</a:t>
            </a:r>
            <a:r>
              <a:rPr lang="en-US" sz="2400" kern="1200" dirty="0">
                <a:solidFill>
                  <a:srgbClr val="FF0000"/>
                </a:solidFill>
                <a:latin typeface="Times New Roman" panose="02020603050405020304" pitchFamily="18" charset="0"/>
                <a:ea typeface="Arial MT"/>
                <a:cs typeface="Times New Roman" panose="02020603050405020304" pitchFamily="18" charset="0"/>
              </a:rPr>
              <a:t>	PIO , </a:t>
            </a:r>
            <a:r>
              <a:rPr lang="en-US" sz="2400" kern="1200" dirty="0" err="1">
                <a:solidFill>
                  <a:srgbClr val="FF0000"/>
                </a:solidFill>
                <a:latin typeface="Times New Roman" panose="02020603050405020304" pitchFamily="18" charset="0"/>
                <a:ea typeface="Arial MT"/>
                <a:cs typeface="Times New Roman" panose="02020603050405020304" pitchFamily="18" charset="0"/>
              </a:rPr>
              <a:t>Hon’ble</a:t>
            </a:r>
            <a:r>
              <a:rPr lang="en-US" sz="2400" kern="1200" dirty="0">
                <a:solidFill>
                  <a:srgbClr val="FF0000"/>
                </a:solidFill>
                <a:latin typeface="Times New Roman" panose="02020603050405020304" pitchFamily="18" charset="0"/>
                <a:ea typeface="Arial MT"/>
                <a:cs typeface="Times New Roman" panose="02020603050405020304" pitchFamily="18" charset="0"/>
              </a:rPr>
              <a:t> </a:t>
            </a:r>
            <a:r>
              <a:rPr lang="en-US" sz="2400" kern="1200" dirty="0" err="1">
                <a:solidFill>
                  <a:srgbClr val="FF0000"/>
                </a:solidFill>
                <a:latin typeface="Times New Roman" panose="02020603050405020304" pitchFamily="18" charset="0"/>
                <a:ea typeface="Arial MT"/>
                <a:cs typeface="Times New Roman" panose="02020603050405020304" pitchFamily="18" charset="0"/>
              </a:rPr>
              <a:t>Bilaspur</a:t>
            </a:r>
            <a:r>
              <a:rPr lang="en-US" sz="2400" kern="1200" dirty="0">
                <a:solidFill>
                  <a:srgbClr val="FF0000"/>
                </a:solidFill>
                <a:latin typeface="Times New Roman" panose="02020603050405020304" pitchFamily="18" charset="0"/>
                <a:ea typeface="Arial MT"/>
                <a:cs typeface="Times New Roman" panose="02020603050405020304" pitchFamily="18" charset="0"/>
              </a:rPr>
              <a:t>  High Court in W(C) No.768 of 2013.)</a:t>
            </a:r>
          </a:p>
          <a:p>
            <a:pPr>
              <a:spcBef>
                <a:spcPts val="88"/>
              </a:spcBef>
              <a:defRPr/>
            </a:pPr>
            <a:r>
              <a:rPr lang="en-US" dirty="0">
                <a:latin typeface="Times New Roman" panose="02020603050405020304" pitchFamily="18" charset="0"/>
                <a:ea typeface="Arial MT"/>
                <a:cs typeface="Times New Roman" panose="02020603050405020304" pitchFamily="18" charset="0"/>
              </a:rPr>
              <a:t>Medical Diagnosis /Treatment report is personal in </a:t>
            </a:r>
            <a:r>
              <a:rPr lang="en-US" dirty="0" smtClean="0">
                <a:latin typeface="Times New Roman" panose="02020603050405020304" pitchFamily="18" charset="0"/>
                <a:ea typeface="Arial MT"/>
                <a:cs typeface="Times New Roman" panose="02020603050405020304" pitchFamily="18" charset="0"/>
              </a:rPr>
              <a:t>nature</a:t>
            </a:r>
          </a:p>
          <a:p>
            <a:pPr marL="0" indent="0">
              <a:spcBef>
                <a:spcPts val="88"/>
              </a:spcBef>
              <a:buFontTx/>
              <a:buNone/>
              <a:defRPr/>
            </a:pPr>
            <a:endParaRPr lang="en-US" dirty="0">
              <a:latin typeface="Times New Roman" panose="02020603050405020304" pitchFamily="18" charset="0"/>
              <a:ea typeface="Arial MT"/>
              <a:cs typeface="Times New Roman" panose="02020603050405020304" pitchFamily="18" charset="0"/>
            </a:endParaRPr>
          </a:p>
          <a:p>
            <a:pPr>
              <a:lnSpc>
                <a:spcPct val="80000"/>
              </a:lnSpc>
              <a:spcBef>
                <a:spcPct val="0"/>
              </a:spcBef>
              <a:buFont typeface="Arial MT"/>
              <a:buChar char="•"/>
              <a:defRPr/>
            </a:pPr>
            <a:r>
              <a:rPr lang="en-US" dirty="0" smtClean="0">
                <a:latin typeface="Times New Roman" panose="02020603050405020304" pitchFamily="18" charset="0"/>
                <a:ea typeface="Arial MT"/>
                <a:cs typeface="Times New Roman" panose="02020603050405020304" pitchFamily="18" charset="0"/>
              </a:rPr>
              <a:t>Residential Address</a:t>
            </a:r>
            <a:r>
              <a:rPr lang="en-US" dirty="0">
                <a:latin typeface="Times New Roman" panose="02020603050405020304" pitchFamily="18" charset="0"/>
                <a:ea typeface="Arial MT"/>
                <a:cs typeface="Times New Roman" panose="02020603050405020304" pitchFamily="18" charset="0"/>
              </a:rPr>
              <a:t>	</a:t>
            </a:r>
            <a:r>
              <a:rPr lang="en-US" dirty="0" smtClean="0">
                <a:latin typeface="Times New Roman" panose="02020603050405020304" pitchFamily="18" charset="0"/>
                <a:ea typeface="Arial MT"/>
                <a:cs typeface="Times New Roman" panose="02020603050405020304" pitchFamily="18" charset="0"/>
              </a:rPr>
              <a:t>and contact number is personal in  </a:t>
            </a:r>
            <a:r>
              <a:rPr lang="en-US" dirty="0">
                <a:latin typeface="Times New Roman" panose="02020603050405020304" pitchFamily="18" charset="0"/>
                <a:ea typeface="Arial MT"/>
                <a:cs typeface="Times New Roman" panose="02020603050405020304" pitchFamily="18" charset="0"/>
              </a:rPr>
              <a:t>nature.</a:t>
            </a:r>
          </a:p>
          <a:p>
            <a:pPr marL="0" indent="0">
              <a:lnSpc>
                <a:spcPct val="81000"/>
              </a:lnSpc>
              <a:spcBef>
                <a:spcPct val="0"/>
              </a:spcBef>
              <a:buFontTx/>
              <a:buNone/>
              <a:defRPr/>
            </a:pPr>
            <a:endParaRPr lang="en-US" sz="2400" dirty="0">
              <a:latin typeface="Arial MT"/>
              <a:ea typeface="Arial MT"/>
              <a:cs typeface="Arial MT"/>
            </a:endParaRPr>
          </a:p>
          <a:p>
            <a:pPr>
              <a:lnSpc>
                <a:spcPct val="81000"/>
              </a:lnSpc>
              <a:spcBef>
                <a:spcPct val="0"/>
              </a:spcBef>
              <a:defRPr/>
            </a:pPr>
            <a:endParaRPr lang="en-US" sz="2400" dirty="0">
              <a:latin typeface="Arial MT"/>
              <a:ea typeface="Arial MT"/>
              <a:cs typeface="Arial MT"/>
            </a:endParaRPr>
          </a:p>
        </p:txBody>
      </p:sp>
      <p:sp>
        <p:nvSpPr>
          <p:cNvPr id="315396" name="Footer Placeholder 3"/>
          <p:cNvSpPr>
            <a:spLocks noGrp="1"/>
          </p:cNvSpPr>
          <p:nvPr>
            <p:ph type="ftr" sz="quarter" idx="11"/>
          </p:nvPr>
        </p:nvSpPr>
        <p:spPr>
          <a:xfrm>
            <a:off x="1447800" y="6134100"/>
            <a:ext cx="6172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p>
        </p:txBody>
      </p:sp>
      <p:sp>
        <p:nvSpPr>
          <p:cNvPr id="3153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71091FA-845D-4DA1-8F8C-C5F6DC178BD1}" type="slidenum">
              <a:rPr lang="en-US" altLang="en-US" sz="1400" smtClean="0"/>
              <a:pPr>
                <a:spcBef>
                  <a:spcPct val="0"/>
                </a:spcBef>
                <a:buFontTx/>
                <a:buNone/>
              </a:pPr>
              <a:t>210</a:t>
            </a:fld>
            <a:endParaRPr lang="en-US" altLang="en-US" sz="1400" smtClean="0"/>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9738" y="228600"/>
            <a:ext cx="8247062" cy="5867400"/>
          </a:xfrm>
        </p:spPr>
        <p:txBody>
          <a:bodyPr/>
          <a:lstStyle/>
          <a:p>
            <a:pPr>
              <a:spcBef>
                <a:spcPts val="88"/>
              </a:spcBef>
              <a:defRPr/>
            </a:pPr>
            <a:r>
              <a:rPr lang="en-US" dirty="0" err="1" smtClean="0">
                <a:latin typeface="Times New Roman" panose="02020603050405020304" pitchFamily="18" charset="0"/>
                <a:ea typeface="Arial MT"/>
                <a:cs typeface="Times New Roman" panose="02020603050405020304" pitchFamily="18" charset="0"/>
              </a:rPr>
              <a:t>Hon’ble</a:t>
            </a:r>
            <a:r>
              <a:rPr lang="en-US" dirty="0" smtClean="0">
                <a:latin typeface="Times New Roman" panose="02020603050405020304" pitchFamily="18" charset="0"/>
                <a:ea typeface="Arial MT"/>
                <a:cs typeface="Times New Roman" panose="02020603050405020304" pitchFamily="18" charset="0"/>
              </a:rPr>
              <a:t>	Supreme Court </a:t>
            </a:r>
            <a:r>
              <a:rPr lang="en-SG" spc="4" dirty="0" smtClean="0">
                <a:latin typeface="Times New Roman" panose="02020603050405020304" pitchFamily="18" charset="0"/>
                <a:cs typeface="Times New Roman" panose="02020603050405020304" pitchFamily="18" charset="0"/>
              </a:rPr>
              <a:t>h</a:t>
            </a:r>
            <a:r>
              <a:rPr lang="en-SG" spc="-13" dirty="0" smtClean="0">
                <a:latin typeface="Times New Roman" panose="02020603050405020304" pitchFamily="18" charset="0"/>
                <a:cs typeface="Times New Roman" panose="02020603050405020304" pitchFamily="18" charset="0"/>
              </a:rPr>
              <a:t>e</a:t>
            </a:r>
            <a:r>
              <a:rPr lang="en-SG" spc="-9" dirty="0" smtClean="0">
                <a:latin typeface="Times New Roman" panose="02020603050405020304" pitchFamily="18" charset="0"/>
                <a:cs typeface="Times New Roman" panose="02020603050405020304" pitchFamily="18" charset="0"/>
              </a:rPr>
              <a:t>l</a:t>
            </a:r>
            <a:r>
              <a:rPr lang="en-SG" dirty="0" smtClean="0">
                <a:latin typeface="Times New Roman" panose="02020603050405020304" pitchFamily="18" charset="0"/>
                <a:cs typeface="Times New Roman" panose="02020603050405020304" pitchFamily="18" charset="0"/>
              </a:rPr>
              <a:t>d	 </a:t>
            </a:r>
            <a:r>
              <a:rPr lang="en-SG" spc="4" dirty="0" smtClean="0">
                <a:latin typeface="Times New Roman" panose="02020603050405020304" pitchFamily="18" charset="0"/>
                <a:cs typeface="Times New Roman" panose="02020603050405020304" pitchFamily="18" charset="0"/>
              </a:rPr>
              <a:t>th</a:t>
            </a:r>
            <a:r>
              <a:rPr lang="en-SG" spc="-13" dirty="0" smtClean="0">
                <a:latin typeface="Times New Roman" panose="02020603050405020304" pitchFamily="18" charset="0"/>
                <a:cs typeface="Times New Roman" panose="02020603050405020304" pitchFamily="18" charset="0"/>
              </a:rPr>
              <a:t>a</a:t>
            </a:r>
            <a:r>
              <a:rPr lang="en-SG" dirty="0" smtClean="0">
                <a:latin typeface="Times New Roman" panose="02020603050405020304" pitchFamily="18" charset="0"/>
                <a:cs typeface="Times New Roman" panose="02020603050405020304" pitchFamily="18" charset="0"/>
              </a:rPr>
              <a:t>t	</a:t>
            </a:r>
            <a:r>
              <a:rPr lang="en-SG" spc="4" dirty="0" smtClean="0">
                <a:solidFill>
                  <a:srgbClr val="FF0000"/>
                </a:solidFill>
                <a:latin typeface="Times New Roman" panose="02020603050405020304" pitchFamily="18" charset="0"/>
                <a:cs typeface="Times New Roman" panose="02020603050405020304" pitchFamily="18" charset="0"/>
              </a:rPr>
              <a:t>p</a:t>
            </a:r>
            <a:r>
              <a:rPr lang="en-SG" spc="-13" dirty="0" smtClean="0">
                <a:solidFill>
                  <a:srgbClr val="FF0000"/>
                </a:solidFill>
                <a:latin typeface="Times New Roman" panose="02020603050405020304" pitchFamily="18" charset="0"/>
                <a:cs typeface="Times New Roman" panose="02020603050405020304" pitchFamily="18" charset="0"/>
              </a:rPr>
              <a:t>e</a:t>
            </a:r>
            <a:r>
              <a:rPr lang="en-SG" spc="-9" dirty="0" smtClean="0">
                <a:solidFill>
                  <a:srgbClr val="FF0000"/>
                </a:solidFill>
                <a:latin typeface="Times New Roman" panose="02020603050405020304" pitchFamily="18" charset="0"/>
                <a:cs typeface="Times New Roman" panose="02020603050405020304" pitchFamily="18" charset="0"/>
              </a:rPr>
              <a:t>r</a:t>
            </a:r>
            <a:r>
              <a:rPr lang="en-SG" dirty="0" smtClean="0">
                <a:solidFill>
                  <a:srgbClr val="FF0000"/>
                </a:solidFill>
                <a:latin typeface="Times New Roman" panose="02020603050405020304" pitchFamily="18" charset="0"/>
                <a:cs typeface="Times New Roman" panose="02020603050405020304" pitchFamily="18" charset="0"/>
              </a:rPr>
              <a:t>s</a:t>
            </a:r>
            <a:r>
              <a:rPr lang="en-SG" spc="4" dirty="0" smtClean="0">
                <a:solidFill>
                  <a:srgbClr val="FF0000"/>
                </a:solidFill>
                <a:latin typeface="Times New Roman" panose="02020603050405020304" pitchFamily="18" charset="0"/>
                <a:cs typeface="Times New Roman" panose="02020603050405020304" pitchFamily="18" charset="0"/>
              </a:rPr>
              <a:t>ona</a:t>
            </a:r>
            <a:r>
              <a:rPr lang="en-SG" dirty="0" smtClean="0">
                <a:solidFill>
                  <a:srgbClr val="FF0000"/>
                </a:solidFill>
                <a:latin typeface="Times New Roman" panose="02020603050405020304" pitchFamily="18" charset="0"/>
                <a:cs typeface="Times New Roman" panose="02020603050405020304" pitchFamily="18" charset="0"/>
              </a:rPr>
              <a:t>l </a:t>
            </a:r>
            <a:r>
              <a:rPr lang="en-SG" spc="13" dirty="0" smtClean="0">
                <a:solidFill>
                  <a:srgbClr val="FF0000"/>
                </a:solidFill>
                <a:latin typeface="Times New Roman" panose="02020603050405020304" pitchFamily="18" charset="0"/>
                <a:cs typeface="Times New Roman" panose="02020603050405020304" pitchFamily="18" charset="0"/>
              </a:rPr>
              <a:t>r</a:t>
            </a:r>
            <a:r>
              <a:rPr lang="en-SG" spc="-13" dirty="0" smtClean="0">
                <a:solidFill>
                  <a:srgbClr val="FF0000"/>
                </a:solidFill>
                <a:latin typeface="Times New Roman" panose="02020603050405020304" pitchFamily="18" charset="0"/>
                <a:cs typeface="Times New Roman" panose="02020603050405020304" pitchFamily="18" charset="0"/>
              </a:rPr>
              <a:t>e</a:t>
            </a:r>
            <a:r>
              <a:rPr lang="en-SG" dirty="0" smtClean="0">
                <a:solidFill>
                  <a:srgbClr val="FF0000"/>
                </a:solidFill>
                <a:latin typeface="Times New Roman" panose="02020603050405020304" pitchFamily="18" charset="0"/>
                <a:cs typeface="Times New Roman" panose="02020603050405020304" pitchFamily="18" charset="0"/>
              </a:rPr>
              <a:t>c</a:t>
            </a:r>
            <a:r>
              <a:rPr lang="en-SG" spc="4" dirty="0" smtClean="0">
                <a:solidFill>
                  <a:srgbClr val="FF0000"/>
                </a:solidFill>
                <a:latin typeface="Times New Roman" panose="02020603050405020304" pitchFamily="18" charset="0"/>
                <a:cs typeface="Times New Roman" panose="02020603050405020304" pitchFamily="18" charset="0"/>
              </a:rPr>
              <a:t>o</a:t>
            </a:r>
            <a:r>
              <a:rPr lang="en-SG" spc="-9" dirty="0" smtClean="0">
                <a:solidFill>
                  <a:srgbClr val="FF0000"/>
                </a:solidFill>
                <a:latin typeface="Times New Roman" panose="02020603050405020304" pitchFamily="18" charset="0"/>
                <a:cs typeface="Times New Roman" panose="02020603050405020304" pitchFamily="18" charset="0"/>
              </a:rPr>
              <a:t>r</a:t>
            </a:r>
            <a:r>
              <a:rPr lang="en-SG" spc="4" dirty="0" smtClean="0">
                <a:solidFill>
                  <a:srgbClr val="FF0000"/>
                </a:solidFill>
                <a:latin typeface="Times New Roman" panose="02020603050405020304" pitchFamily="18" charset="0"/>
                <a:cs typeface="Times New Roman" panose="02020603050405020304" pitchFamily="18" charset="0"/>
              </a:rPr>
              <a:t>d</a:t>
            </a:r>
            <a:r>
              <a:rPr lang="en-SG" dirty="0" smtClean="0">
                <a:solidFill>
                  <a:srgbClr val="FF0000"/>
                </a:solidFill>
                <a:latin typeface="Times New Roman" panose="02020603050405020304" pitchFamily="18" charset="0"/>
                <a:cs typeface="Times New Roman" panose="02020603050405020304" pitchFamily="18" charset="0"/>
              </a:rPr>
              <a:t>s</a:t>
            </a:r>
            <a:r>
              <a:rPr lang="en-SG"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Arial MT"/>
                <a:cs typeface="Times New Roman" panose="02020603050405020304" pitchFamily="18" charset="0"/>
              </a:rPr>
              <a:t>including 	name,</a:t>
            </a:r>
            <a:r>
              <a:rPr lang="en-SG" spc="-13" dirty="0" smtClean="0">
                <a:latin typeface="Times New Roman" panose="02020603050405020304" pitchFamily="18" charset="0"/>
                <a:cs typeface="Times New Roman" panose="02020603050405020304" pitchFamily="18" charset="0"/>
              </a:rPr>
              <a:t> a</a:t>
            </a:r>
            <a:r>
              <a:rPr lang="en-SG" spc="4" dirty="0" smtClean="0">
                <a:latin typeface="Times New Roman" panose="02020603050405020304" pitchFamily="18" charset="0"/>
                <a:cs typeface="Times New Roman" panose="02020603050405020304" pitchFamily="18" charset="0"/>
              </a:rPr>
              <a:t>d</a:t>
            </a:r>
            <a:r>
              <a:rPr lang="en-SG" spc="-13" dirty="0" smtClean="0">
                <a:latin typeface="Times New Roman" panose="02020603050405020304" pitchFamily="18" charset="0"/>
                <a:cs typeface="Times New Roman" panose="02020603050405020304" pitchFamily="18" charset="0"/>
              </a:rPr>
              <a:t>d</a:t>
            </a:r>
            <a:r>
              <a:rPr lang="en-SG" spc="13" dirty="0" smtClean="0">
                <a:latin typeface="Times New Roman" panose="02020603050405020304" pitchFamily="18" charset="0"/>
                <a:cs typeface="Times New Roman" panose="02020603050405020304" pitchFamily="18" charset="0"/>
              </a:rPr>
              <a:t>r</a:t>
            </a:r>
            <a:r>
              <a:rPr lang="en-SG" spc="-13" dirty="0" smtClean="0">
                <a:latin typeface="Times New Roman" panose="02020603050405020304" pitchFamily="18" charset="0"/>
                <a:cs typeface="Times New Roman" panose="02020603050405020304" pitchFamily="18" charset="0"/>
              </a:rPr>
              <a:t>e</a:t>
            </a:r>
            <a:r>
              <a:rPr lang="en-SG" dirty="0" smtClean="0">
                <a:latin typeface="Times New Roman" panose="02020603050405020304" pitchFamily="18" charset="0"/>
                <a:cs typeface="Times New Roman" panose="02020603050405020304" pitchFamily="18" charset="0"/>
              </a:rPr>
              <a:t>ss, </a:t>
            </a:r>
            <a:r>
              <a:rPr lang="en-SG" spc="4" dirty="0" smtClean="0">
                <a:latin typeface="Times New Roman" panose="02020603050405020304" pitchFamily="18" charset="0"/>
                <a:cs typeface="Times New Roman" panose="02020603050405020304" pitchFamily="18" charset="0"/>
              </a:rPr>
              <a:t>p</a:t>
            </a:r>
            <a:r>
              <a:rPr lang="en-SG" spc="-13" dirty="0" smtClean="0">
                <a:latin typeface="Times New Roman" panose="02020603050405020304" pitchFamily="18" charset="0"/>
                <a:cs typeface="Times New Roman" panose="02020603050405020304" pitchFamily="18" charset="0"/>
              </a:rPr>
              <a:t>h</a:t>
            </a:r>
            <a:r>
              <a:rPr lang="en-SG" dirty="0" smtClean="0">
                <a:latin typeface="Times New Roman" panose="02020603050405020304" pitchFamily="18" charset="0"/>
                <a:cs typeface="Times New Roman" panose="02020603050405020304" pitchFamily="18" charset="0"/>
              </a:rPr>
              <a:t>ys</a:t>
            </a:r>
            <a:r>
              <a:rPr lang="en-SG" spc="-9" dirty="0" smtClean="0">
                <a:latin typeface="Times New Roman" panose="02020603050405020304" pitchFamily="18" charset="0"/>
                <a:cs typeface="Times New Roman" panose="02020603050405020304" pitchFamily="18" charset="0"/>
              </a:rPr>
              <a:t>i</a:t>
            </a:r>
            <a:r>
              <a:rPr lang="en-SG" dirty="0" smtClean="0">
                <a:latin typeface="Times New Roman" panose="02020603050405020304" pitchFamily="18" charset="0"/>
                <a:cs typeface="Times New Roman" panose="02020603050405020304" pitchFamily="18" charset="0"/>
              </a:rPr>
              <a:t>c</a:t>
            </a:r>
            <a:r>
              <a:rPr lang="en-SG" spc="4" dirty="0" smtClean="0">
                <a:latin typeface="Times New Roman" panose="02020603050405020304" pitchFamily="18" charset="0"/>
                <a:cs typeface="Times New Roman" panose="02020603050405020304" pitchFamily="18" charset="0"/>
              </a:rPr>
              <a:t>a</a:t>
            </a:r>
            <a:r>
              <a:rPr lang="en-SG" spc="-9" dirty="0" smtClean="0">
                <a:latin typeface="Times New Roman" panose="02020603050405020304" pitchFamily="18" charset="0"/>
                <a:cs typeface="Times New Roman" panose="02020603050405020304" pitchFamily="18" charset="0"/>
              </a:rPr>
              <a:t>l</a:t>
            </a:r>
            <a:r>
              <a:rPr lang="en-SG" dirty="0" smtClean="0">
                <a:latin typeface="Times New Roman" panose="02020603050405020304" pitchFamily="18" charset="0"/>
                <a:cs typeface="Times New Roman" panose="02020603050405020304" pitchFamily="18" charset="0"/>
              </a:rPr>
              <a:t>, </a:t>
            </a:r>
            <a:r>
              <a:rPr lang="en-SG" spc="-9" dirty="0" smtClean="0">
                <a:latin typeface="Times New Roman" panose="02020603050405020304" pitchFamily="18" charset="0"/>
                <a:cs typeface="Times New Roman" panose="02020603050405020304" pitchFamily="18" charset="0"/>
              </a:rPr>
              <a:t>m</a:t>
            </a:r>
            <a:r>
              <a:rPr lang="en-SG" spc="4" dirty="0" smtClean="0">
                <a:latin typeface="Times New Roman" panose="02020603050405020304" pitchFamily="18" charset="0"/>
                <a:cs typeface="Times New Roman" panose="02020603050405020304" pitchFamily="18" charset="0"/>
              </a:rPr>
              <a:t>e</a:t>
            </a:r>
            <a:r>
              <a:rPr lang="en-SG" spc="-13" dirty="0" smtClean="0">
                <a:latin typeface="Times New Roman" panose="02020603050405020304" pitchFamily="18" charset="0"/>
                <a:cs typeface="Times New Roman" panose="02020603050405020304" pitchFamily="18" charset="0"/>
              </a:rPr>
              <a:t>n</a:t>
            </a:r>
            <a:r>
              <a:rPr lang="en-SG" spc="4" dirty="0" smtClean="0">
                <a:latin typeface="Times New Roman" panose="02020603050405020304" pitchFamily="18" charset="0"/>
                <a:cs typeface="Times New Roman" panose="02020603050405020304" pitchFamily="18" charset="0"/>
              </a:rPr>
              <a:t>ta</a:t>
            </a:r>
            <a:r>
              <a:rPr lang="en-SG" dirty="0" smtClean="0">
                <a:latin typeface="Times New Roman" panose="02020603050405020304" pitchFamily="18" charset="0"/>
                <a:cs typeface="Times New Roman" panose="02020603050405020304" pitchFamily="18" charset="0"/>
              </a:rPr>
              <a:t>l	</a:t>
            </a:r>
            <a:r>
              <a:rPr lang="en-SG" spc="4" dirty="0" smtClean="0">
                <a:latin typeface="Times New Roman" panose="02020603050405020304" pitchFamily="18" charset="0"/>
                <a:cs typeface="Times New Roman" panose="02020603050405020304" pitchFamily="18" charset="0"/>
              </a:rPr>
              <a:t>a</a:t>
            </a:r>
            <a:r>
              <a:rPr lang="en-SG" spc="-13" dirty="0" smtClean="0">
                <a:latin typeface="Times New Roman" panose="02020603050405020304" pitchFamily="18" charset="0"/>
                <a:cs typeface="Times New Roman" panose="02020603050405020304" pitchFamily="18" charset="0"/>
              </a:rPr>
              <a:t>n</a:t>
            </a:r>
            <a:r>
              <a:rPr lang="en-SG" dirty="0" smtClean="0">
                <a:latin typeface="Times New Roman" panose="02020603050405020304" pitchFamily="18" charset="0"/>
                <a:cs typeface="Times New Roman" panose="02020603050405020304" pitchFamily="18" charset="0"/>
              </a:rPr>
              <a:t>d </a:t>
            </a:r>
            <a:r>
              <a:rPr lang="en-US" dirty="0" smtClean="0">
                <a:latin typeface="Times New Roman" panose="02020603050405020304" pitchFamily="18" charset="0"/>
                <a:ea typeface="Arial MT"/>
                <a:cs typeface="Times New Roman" panose="02020603050405020304" pitchFamily="18" charset="0"/>
              </a:rPr>
              <a:t>psychological status, marks obtained, grades and answer  sheets, are all treated as personal information. Similarly,  </a:t>
            </a:r>
            <a:r>
              <a:rPr lang="en-US" dirty="0" smtClean="0">
                <a:solidFill>
                  <a:srgbClr val="FF0000"/>
                </a:solidFill>
                <a:latin typeface="Times New Roman" panose="02020603050405020304" pitchFamily="18" charset="0"/>
                <a:ea typeface="Arial MT"/>
                <a:cs typeface="Times New Roman" panose="02020603050405020304" pitchFamily="18" charset="0"/>
              </a:rPr>
              <a:t>professional records</a:t>
            </a:r>
            <a:r>
              <a:rPr lang="en-US" dirty="0" smtClean="0">
                <a:latin typeface="Times New Roman" panose="02020603050405020304" pitchFamily="18" charset="0"/>
                <a:ea typeface="Arial MT"/>
                <a:cs typeface="Times New Roman" panose="02020603050405020304" pitchFamily="18" charset="0"/>
              </a:rPr>
              <a:t>, including qualification, performance,  evaluation reports, ACRs, disciplinary proceedings, etc. are  all personal information. </a:t>
            </a:r>
            <a:r>
              <a:rPr lang="en-US" dirty="0" smtClean="0">
                <a:solidFill>
                  <a:srgbClr val="FF0000"/>
                </a:solidFill>
                <a:latin typeface="Times New Roman" panose="02020603050405020304" pitchFamily="18" charset="0"/>
                <a:ea typeface="Arial MT"/>
                <a:cs typeface="Times New Roman" panose="02020603050405020304" pitchFamily="18" charset="0"/>
              </a:rPr>
              <a:t>Medical records, treatment</a:t>
            </a:r>
            <a:r>
              <a:rPr lang="en-US" dirty="0" smtClean="0">
                <a:latin typeface="Times New Roman" panose="02020603050405020304" pitchFamily="18" charset="0"/>
                <a:ea typeface="Arial MT"/>
                <a:cs typeface="Times New Roman" panose="02020603050405020304" pitchFamily="18" charset="0"/>
              </a:rPr>
              <a:t>, choice  of medicine, list of hospitals and doctors visited, findings  recorded, including that of the </a:t>
            </a:r>
            <a:r>
              <a:rPr lang="en-US" dirty="0" smtClean="0">
                <a:solidFill>
                  <a:srgbClr val="FF0000"/>
                </a:solidFill>
                <a:latin typeface="Times New Roman" panose="02020603050405020304" pitchFamily="18" charset="0"/>
                <a:ea typeface="Arial MT"/>
                <a:cs typeface="Times New Roman" panose="02020603050405020304" pitchFamily="18" charset="0"/>
              </a:rPr>
              <a:t>family members</a:t>
            </a:r>
            <a:r>
              <a:rPr lang="en-US" dirty="0" smtClean="0">
                <a:latin typeface="Times New Roman" panose="02020603050405020304" pitchFamily="18" charset="0"/>
                <a:ea typeface="Arial MT"/>
                <a:cs typeface="Times New Roman" panose="02020603050405020304" pitchFamily="18" charset="0"/>
              </a:rPr>
              <a:t>, information </a:t>
            </a:r>
          </a:p>
          <a:p>
            <a:pPr>
              <a:defRPr/>
            </a:pPr>
            <a:endParaRPr lang="en-SG" dirty="0">
              <a:latin typeface="Times New Roman" panose="02020603050405020304" pitchFamily="18" charset="0"/>
              <a:cs typeface="Times New Roman" panose="02020603050405020304" pitchFamily="18" charset="0"/>
            </a:endParaRPr>
          </a:p>
        </p:txBody>
      </p:sp>
      <p:sp>
        <p:nvSpPr>
          <p:cNvPr id="316419" name="Footer Placeholder 3"/>
          <p:cNvSpPr>
            <a:spLocks noGrp="1"/>
          </p:cNvSpPr>
          <p:nvPr>
            <p:ph type="ftr" sz="quarter" idx="11"/>
          </p:nvPr>
        </p:nvSpPr>
        <p:spPr>
          <a:xfrm>
            <a:off x="1371600" y="6400800"/>
            <a:ext cx="5867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p>
        </p:txBody>
      </p:sp>
      <p:sp>
        <p:nvSpPr>
          <p:cNvPr id="31642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356C4E1-CD49-488D-BA48-1330FA0D9C67}" type="slidenum">
              <a:rPr lang="en-US" altLang="en-US" sz="1400" smtClean="0"/>
              <a:pPr>
                <a:spcBef>
                  <a:spcPct val="0"/>
                </a:spcBef>
                <a:buFontTx/>
                <a:buNone/>
              </a:pPr>
              <a:t>211</a:t>
            </a:fld>
            <a:endParaRPr lang="en-US" altLang="en-US" sz="1400" smtClean="0"/>
          </a:p>
        </p:txBody>
      </p:sp>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lgn="just">
              <a:spcBef>
                <a:spcPts val="88"/>
              </a:spcBef>
              <a:buFontTx/>
              <a:buNone/>
              <a:defRPr/>
            </a:pPr>
            <a:r>
              <a:rPr lang="en-US" dirty="0" smtClean="0">
                <a:latin typeface="Times New Roman" panose="02020603050405020304" pitchFamily="18" charset="0"/>
                <a:ea typeface="Arial MT"/>
                <a:cs typeface="Times New Roman" panose="02020603050405020304" pitchFamily="18" charset="0"/>
              </a:rPr>
              <a:t>relating to assets, liabilities, income tax returns, details of  investments, lending and borrowing, etc. are personal  information. </a:t>
            </a:r>
            <a:r>
              <a:rPr lang="en-US" dirty="0" smtClean="0">
                <a:solidFill>
                  <a:srgbClr val="FF0000"/>
                </a:solidFill>
                <a:latin typeface="Times New Roman" panose="02020603050405020304" pitchFamily="18" charset="0"/>
                <a:ea typeface="Arial MT"/>
                <a:cs typeface="Times New Roman" panose="02020603050405020304" pitchFamily="18" charset="0"/>
              </a:rPr>
              <a:t>This list is indicative and not exhaustive</a:t>
            </a:r>
            <a:r>
              <a:rPr lang="en-US" dirty="0" smtClean="0">
                <a:latin typeface="Times New Roman" panose="02020603050405020304" pitchFamily="18" charset="0"/>
                <a:ea typeface="Arial MT"/>
                <a:cs typeface="Times New Roman" panose="02020603050405020304" pitchFamily="18" charset="0"/>
              </a:rPr>
              <a:t>.</a:t>
            </a:r>
          </a:p>
          <a:p>
            <a:pPr>
              <a:spcBef>
                <a:spcPct val="0"/>
              </a:spcBef>
              <a:buFontTx/>
              <a:buNone/>
              <a:defRPr/>
            </a:pPr>
            <a:endParaRPr lang="en-US" sz="2400" dirty="0" smtClean="0">
              <a:latin typeface="Times New Roman" panose="02020603050405020304" pitchFamily="18" charset="0"/>
              <a:ea typeface="Arial MT"/>
              <a:cs typeface="Times New Roman" panose="02020603050405020304" pitchFamily="18" charset="0"/>
            </a:endParaRPr>
          </a:p>
          <a:p>
            <a:pPr>
              <a:spcBef>
                <a:spcPct val="0"/>
              </a:spcBef>
              <a:buFontTx/>
              <a:buNone/>
              <a:defRPr/>
            </a:pPr>
            <a:r>
              <a:rPr lang="en-US" sz="2400" dirty="0" smtClean="0">
                <a:solidFill>
                  <a:srgbClr val="0000FF"/>
                </a:solidFill>
                <a:latin typeface="Times New Roman" panose="02020603050405020304" pitchFamily="18" charset="0"/>
                <a:ea typeface="Arial MT"/>
                <a:cs typeface="Times New Roman" panose="02020603050405020304" pitchFamily="18" charset="0"/>
              </a:rPr>
              <a:t>(</a:t>
            </a:r>
            <a:r>
              <a:rPr lang="en-US" sz="2400" kern="1200" dirty="0">
                <a:solidFill>
                  <a:srgbClr val="0000FF"/>
                </a:solidFill>
                <a:latin typeface="Times New Roman" panose="02020603050405020304" pitchFamily="18" charset="0"/>
                <a:ea typeface="Arial MT"/>
                <a:cs typeface="Times New Roman" panose="02020603050405020304" pitchFamily="18" charset="0"/>
              </a:rPr>
              <a:t>CENTRAL PUBLIC INFORMATION OFFICER, SUPREME COURT OF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INDIA  </a:t>
            </a:r>
            <a:r>
              <a:rPr lang="en-US" sz="2400" kern="1200" dirty="0" err="1" smtClean="0">
                <a:solidFill>
                  <a:srgbClr val="0000FF"/>
                </a:solidFill>
                <a:latin typeface="Times New Roman" panose="02020603050405020304" pitchFamily="18" charset="0"/>
                <a:ea typeface="Arial MT"/>
                <a:cs typeface="Times New Roman" panose="02020603050405020304" pitchFamily="18" charset="0"/>
              </a:rPr>
              <a:t>Vs</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 SUBHASH CHANDRA</a:t>
            </a:r>
            <a:r>
              <a:rPr lang="en-US" sz="2400" kern="1200" dirty="0">
                <a:solidFill>
                  <a:srgbClr val="0000FF"/>
                </a:solidFill>
                <a:latin typeface="Times New Roman" panose="02020603050405020304" pitchFamily="18" charset="0"/>
                <a:ea typeface="Arial MT"/>
                <a:cs typeface="Times New Roman" panose="02020603050405020304" pitchFamily="18" charset="0"/>
              </a:rPr>
              <a:t>	</a:t>
            </a:r>
            <a:r>
              <a:rPr lang="en-US" sz="2400" kern="1200" dirty="0" smtClean="0">
                <a:solidFill>
                  <a:srgbClr val="0000FF"/>
                </a:solidFill>
                <a:latin typeface="Times New Roman" panose="02020603050405020304" pitchFamily="18" charset="0"/>
                <a:ea typeface="Arial MT"/>
                <a:cs typeface="Times New Roman" panose="02020603050405020304" pitchFamily="18" charset="0"/>
              </a:rPr>
              <a:t>AGARWAL Civil Appeal No.10044/2010 decided </a:t>
            </a:r>
            <a:r>
              <a:rPr lang="en-US" sz="2400" kern="1200" dirty="0">
                <a:solidFill>
                  <a:srgbClr val="0000FF"/>
                </a:solidFill>
                <a:latin typeface="Times New Roman" panose="02020603050405020304" pitchFamily="18" charset="0"/>
                <a:ea typeface="Arial MT"/>
                <a:cs typeface="Times New Roman" panose="02020603050405020304" pitchFamily="18" charset="0"/>
              </a:rPr>
              <a:t>on 13.11.2019.)</a:t>
            </a:r>
            <a:endParaRPr lang="en-SG" sz="2400" kern="1200" dirty="0">
              <a:solidFill>
                <a:srgbClr val="0000FF"/>
              </a:solidFill>
              <a:latin typeface="Times New Roman" panose="02020603050405020304" pitchFamily="18" charset="0"/>
              <a:ea typeface="Arial MT"/>
              <a:cs typeface="Times New Roman" panose="02020603050405020304" pitchFamily="18" charset="0"/>
            </a:endParaRPr>
          </a:p>
        </p:txBody>
      </p:sp>
      <p:sp>
        <p:nvSpPr>
          <p:cNvPr id="317443" name="Footer Placeholder 3"/>
          <p:cNvSpPr>
            <a:spLocks noGrp="1"/>
          </p:cNvSpPr>
          <p:nvPr>
            <p:ph type="ftr" sz="quarter" idx="11"/>
          </p:nvPr>
        </p:nvSpPr>
        <p:spPr>
          <a:xfrm>
            <a:off x="1295400" y="6245225"/>
            <a:ext cx="6019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latin typeface="Times New Roman" panose="02020603050405020304" pitchFamily="18" charset="0"/>
                <a:cs typeface="Times New Roman" panose="02020603050405020304" pitchFamily="18" charset="0"/>
              </a:rPr>
              <a:t>Presented by K.S.Srinivas, MBA(HRM),LLB, JS (Retd), TGTRANSCO</a:t>
            </a:r>
            <a:endParaRPr lang="en-US" altLang="en-US" sz="1400" smtClean="0"/>
          </a:p>
        </p:txBody>
      </p:sp>
      <p:sp>
        <p:nvSpPr>
          <p:cNvPr id="31744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8A2C29E-CBDC-4375-9381-4EE9DF2E8A6C}" type="slidenum">
              <a:rPr lang="en-US" altLang="en-US" sz="1400" smtClean="0"/>
              <a:pPr>
                <a:spcBef>
                  <a:spcPct val="0"/>
                </a:spcBef>
                <a:buFontTx/>
                <a:buNone/>
              </a:pPr>
              <a:t>212</a:t>
            </a:fld>
            <a:endParaRPr lang="en-US" altLang="en-US" sz="1400" smtClean="0"/>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object 2"/>
          <p:cNvSpPr>
            <a:spLocks/>
          </p:cNvSpPr>
          <p:nvPr/>
        </p:nvSpPr>
        <p:spPr bwMode="auto">
          <a:xfrm>
            <a:off x="660400" y="3427413"/>
            <a:ext cx="7820025" cy="2381250"/>
          </a:xfrm>
          <a:custGeom>
            <a:avLst/>
            <a:gdLst>
              <a:gd name="T0" fmla="*/ 3577402 w 9144000"/>
              <a:gd name="T1" fmla="*/ 717877 h 3429000"/>
              <a:gd name="T2" fmla="*/ 0 w 9144000"/>
              <a:gd name="T3" fmla="*/ 717877 h 3429000"/>
              <a:gd name="T4" fmla="*/ 0 w 9144000"/>
              <a:gd name="T5" fmla="*/ 0 h 3429000"/>
              <a:gd name="T6" fmla="*/ 3577402 w 9144000"/>
              <a:gd name="T7" fmla="*/ 0 h 3429000"/>
              <a:gd name="T8" fmla="*/ 3577402 w 9144000"/>
              <a:gd name="T9" fmla="*/ 717877 h 3429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44000" h="3429000">
                <a:moveTo>
                  <a:pt x="9143999" y="3428999"/>
                </a:moveTo>
                <a:lnTo>
                  <a:pt x="0" y="3428999"/>
                </a:lnTo>
                <a:lnTo>
                  <a:pt x="0" y="0"/>
                </a:lnTo>
                <a:lnTo>
                  <a:pt x="9143999" y="0"/>
                </a:lnTo>
                <a:lnTo>
                  <a:pt x="9143999" y="3428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322563" name="object 3"/>
          <p:cNvSpPr txBox="1">
            <a:spLocks noChangeArrowheads="1"/>
          </p:cNvSpPr>
          <p:nvPr/>
        </p:nvSpPr>
        <p:spPr bwMode="auto">
          <a:xfrm>
            <a:off x="660400" y="381000"/>
            <a:ext cx="7645400" cy="493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0317" rIns="0" bIns="0">
            <a:spAutoFit/>
          </a:bodyPr>
          <a:lstStyle>
            <a:lvl1pPr marL="303213" indent="-292100">
              <a:spcBef>
                <a:spcPct val="20000"/>
              </a:spcBef>
              <a:buChar char="•"/>
              <a:tabLst>
                <a:tab pos="303213" algn="l"/>
                <a:tab pos="1462088" algn="l"/>
                <a:tab pos="2303463" algn="l"/>
                <a:tab pos="3074988" algn="l"/>
                <a:tab pos="3933825" algn="l"/>
                <a:tab pos="4335463" algn="l"/>
                <a:tab pos="4870450" algn="l"/>
                <a:tab pos="4892675" algn="l"/>
                <a:tab pos="5810250" algn="l"/>
                <a:tab pos="6227763" algn="l"/>
              </a:tabLst>
              <a:defRPr sz="3200">
                <a:solidFill>
                  <a:schemeClr val="tx1"/>
                </a:solidFill>
                <a:latin typeface="Arial" panose="020B0604020202020204" pitchFamily="34" charset="0"/>
              </a:defRPr>
            </a:lvl1pPr>
            <a:lvl2pPr marL="742950" indent="-285750">
              <a:spcBef>
                <a:spcPct val="20000"/>
              </a:spcBef>
              <a:buChar char="–"/>
              <a:tabLst>
                <a:tab pos="303213" algn="l"/>
                <a:tab pos="1462088" algn="l"/>
                <a:tab pos="2303463" algn="l"/>
                <a:tab pos="3074988" algn="l"/>
                <a:tab pos="3933825" algn="l"/>
                <a:tab pos="4335463" algn="l"/>
                <a:tab pos="4870450" algn="l"/>
                <a:tab pos="4892675" algn="l"/>
                <a:tab pos="5810250" algn="l"/>
                <a:tab pos="6227763" algn="l"/>
              </a:tabLst>
              <a:defRPr sz="2800">
                <a:solidFill>
                  <a:schemeClr val="tx1"/>
                </a:solidFill>
                <a:latin typeface="Arial" panose="020B0604020202020204" pitchFamily="34" charset="0"/>
              </a:defRPr>
            </a:lvl2pPr>
            <a:lvl3pPr marL="1143000" indent="-228600">
              <a:spcBef>
                <a:spcPct val="20000"/>
              </a:spcBef>
              <a:buChar char="•"/>
              <a:tabLst>
                <a:tab pos="303213" algn="l"/>
                <a:tab pos="1462088" algn="l"/>
                <a:tab pos="2303463" algn="l"/>
                <a:tab pos="3074988" algn="l"/>
                <a:tab pos="3933825" algn="l"/>
                <a:tab pos="4335463" algn="l"/>
                <a:tab pos="4870450" algn="l"/>
                <a:tab pos="4892675" algn="l"/>
                <a:tab pos="5810250" algn="l"/>
                <a:tab pos="6227763" algn="l"/>
              </a:tabLst>
              <a:defRPr sz="2400">
                <a:solidFill>
                  <a:schemeClr val="tx1"/>
                </a:solidFill>
                <a:latin typeface="Arial" panose="020B0604020202020204" pitchFamily="34" charset="0"/>
              </a:defRPr>
            </a:lvl3pPr>
            <a:lvl4pPr marL="1600200" indent="-228600">
              <a:spcBef>
                <a:spcPct val="20000"/>
              </a:spcBef>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4pPr>
            <a:lvl5pPr marL="2057400" indent="-228600">
              <a:spcBef>
                <a:spcPct val="20000"/>
              </a:spcBef>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303213" algn="l"/>
                <a:tab pos="1462088" algn="l"/>
                <a:tab pos="2303463" algn="l"/>
                <a:tab pos="3074988" algn="l"/>
                <a:tab pos="3933825" algn="l"/>
                <a:tab pos="4335463" algn="l"/>
                <a:tab pos="4870450" algn="l"/>
                <a:tab pos="4892675" algn="l"/>
                <a:tab pos="5810250" algn="l"/>
                <a:tab pos="6227763" algn="l"/>
              </a:tabLst>
              <a:defRPr sz="2000">
                <a:solidFill>
                  <a:schemeClr val="tx1"/>
                </a:solidFill>
                <a:latin typeface="Arial" panose="020B0604020202020204" pitchFamily="34" charset="0"/>
              </a:defRPr>
            </a:lvl9pPr>
          </a:lstStyle>
          <a:p>
            <a:pPr>
              <a:spcBef>
                <a:spcPts val="75"/>
              </a:spcBef>
              <a:buFont typeface="Arial MT"/>
              <a:buChar char="•"/>
            </a:pPr>
            <a:r>
              <a:rPr lang="en-US" altLang="en-US">
                <a:solidFill>
                  <a:srgbClr val="0000FF"/>
                </a:solidFill>
                <a:latin typeface="Times New Roman" panose="02020603050405020304" pitchFamily="18" charset="0"/>
                <a:cs typeface="Times New Roman" panose="02020603050405020304" pitchFamily="18" charset="0"/>
              </a:rPr>
              <a:t>Hon’ble	Delhi	High	Court	in	the matter	of </a:t>
            </a:r>
            <a:r>
              <a:rPr lang="en-US" altLang="en-US" b="1">
                <a:solidFill>
                  <a:srgbClr val="0000FF"/>
                </a:solidFill>
                <a:latin typeface="Times New Roman" panose="02020603050405020304" pitchFamily="18" charset="0"/>
                <a:cs typeface="Times New Roman" panose="02020603050405020304" pitchFamily="18" charset="0"/>
              </a:rPr>
              <a:t>Shail  Sahni Vs Sanjeev Kumar </a:t>
            </a:r>
            <a:r>
              <a:rPr lang="en-US" altLang="en-US">
                <a:solidFill>
                  <a:srgbClr val="0000FF"/>
                </a:solidFill>
                <a:latin typeface="Times New Roman" panose="02020603050405020304" pitchFamily="18" charset="0"/>
                <a:cs typeface="Times New Roman" panose="02020603050405020304" pitchFamily="18" charset="0"/>
              </a:rPr>
              <a:t>observed as under:</a:t>
            </a:r>
          </a:p>
          <a:p>
            <a:pPr>
              <a:spcBef>
                <a:spcPts val="38"/>
              </a:spcBef>
              <a:buFontTx/>
              <a:buNone/>
            </a:pPr>
            <a:endParaRPr lang="en-US" altLang="en-US">
              <a:latin typeface="Times New Roman" panose="02020603050405020304" pitchFamily="18" charset="0"/>
              <a:cs typeface="Times New Roman" panose="02020603050405020304" pitchFamily="18" charset="0"/>
            </a:endParaRPr>
          </a:p>
          <a:p>
            <a:pPr algn="just">
              <a:spcBef>
                <a:spcPct val="0"/>
              </a:spcBef>
              <a:buFontTx/>
              <a:buNone/>
            </a:pPr>
            <a:r>
              <a:rPr lang="en-US" altLang="en-US">
                <a:latin typeface="Times New Roman" panose="02020603050405020304" pitchFamily="18" charset="0"/>
                <a:cs typeface="Times New Roman" panose="02020603050405020304" pitchFamily="18" charset="0"/>
              </a:rPr>
              <a:t>“Misuse of the RTI Act has to be appropriately  dealt with otherwise the public would lose faith and  confidence in this “sunshine Act”. </a:t>
            </a:r>
            <a:r>
              <a:rPr lang="en-US" altLang="en-US">
                <a:solidFill>
                  <a:srgbClr val="FF0000"/>
                </a:solidFill>
                <a:latin typeface="Times New Roman" panose="02020603050405020304" pitchFamily="18" charset="0"/>
                <a:cs typeface="Times New Roman" panose="02020603050405020304" pitchFamily="18" charset="0"/>
              </a:rPr>
              <a:t>A beneficent Statute ,  when made a tool for mischief and abuse must be  checked in accordance with law</a:t>
            </a:r>
            <a:r>
              <a:rPr lang="en-US" altLang="en-US">
                <a:latin typeface="Times New Roman" panose="02020603050405020304" pitchFamily="18" charset="0"/>
                <a:cs typeface="Times New Roman" panose="02020603050405020304" pitchFamily="18" charset="0"/>
              </a:rPr>
              <a:t>”.</a:t>
            </a:r>
            <a:endParaRPr lang="en-US" altLang="en-US" sz="2300">
              <a:latin typeface="Times New Roman" panose="02020603050405020304" pitchFamily="18" charset="0"/>
              <a:cs typeface="Times New Roman" panose="02020603050405020304" pitchFamily="18" charset="0"/>
            </a:endParaRPr>
          </a:p>
        </p:txBody>
      </p:sp>
      <p:sp>
        <p:nvSpPr>
          <p:cNvPr id="322564" name="Rectangle 1"/>
          <p:cNvSpPr>
            <a:spLocks noChangeArrowheads="1"/>
          </p:cNvSpPr>
          <p:nvPr/>
        </p:nvSpPr>
        <p:spPr bwMode="auto">
          <a:xfrm>
            <a:off x="1116013" y="5943600"/>
            <a:ext cx="70373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latin typeface="Times New Roman" panose="02020603050405020304" pitchFamily="18" charset="0"/>
                <a:cs typeface="Times New Roman" panose="02020603050405020304" pitchFamily="18" charset="0"/>
              </a:rPr>
              <a:t>Presented by K.S.Srinivas, MBA(HRM),LLB, JS (Retd), TGTRANSCO</a:t>
            </a:r>
          </a:p>
        </p:txBody>
      </p:sp>
      <p:sp>
        <p:nvSpPr>
          <p:cNvPr id="32256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81EB1D5-63EA-45E8-AABE-359FB2ABF426}" type="slidenum">
              <a:rPr lang="en-US" altLang="en-US" sz="1400" smtClean="0"/>
              <a:pPr>
                <a:spcBef>
                  <a:spcPct val="0"/>
                </a:spcBef>
                <a:buFontTx/>
                <a:buNone/>
              </a:pPr>
              <a:t>213</a:t>
            </a:fld>
            <a:endParaRPr lang="en-US" altLang="en-US" sz="1400" smtClean="0"/>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4"/>
          <p:cNvSpPr>
            <a:spLocks noGrp="1" noChangeArrowheads="1"/>
          </p:cNvSpPr>
          <p:nvPr>
            <p:ph type="title"/>
          </p:nvPr>
        </p:nvSpPr>
        <p:spPr>
          <a:xfrm>
            <a:off x="457200" y="4724400"/>
            <a:ext cx="8229600" cy="1143000"/>
          </a:xfrm>
        </p:spPr>
        <p:txBody>
          <a:bodyPr/>
          <a:lstStyle/>
          <a:p>
            <a:pPr eaLnBrk="1" hangingPunct="1"/>
            <a:r>
              <a:rPr lang="en-US" altLang="en-US" sz="9600" b="1" smtClean="0">
                <a:solidFill>
                  <a:schemeClr val="tx1"/>
                </a:solidFill>
              </a:rPr>
              <a:t>THANK YOU</a:t>
            </a:r>
          </a:p>
        </p:txBody>
      </p:sp>
      <p:sp>
        <p:nvSpPr>
          <p:cNvPr id="325635" name="Rectangle 2"/>
          <p:cNvSpPr>
            <a:spLocks noGrp="1" noChangeArrowheads="1"/>
          </p:cNvSpPr>
          <p:nvPr>
            <p:ph type="body" sz="half" idx="1"/>
          </p:nvPr>
        </p:nvSpPr>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p:txBody>
      </p:sp>
      <p:graphicFrame>
        <p:nvGraphicFramePr>
          <p:cNvPr id="325636" name="Object 3"/>
          <p:cNvGraphicFramePr>
            <a:graphicFrameLocks noGrp="1" noChangeAspect="1"/>
          </p:cNvGraphicFramePr>
          <p:nvPr>
            <p:ph type="clipArt" sz="half" idx="2"/>
          </p:nvPr>
        </p:nvGraphicFramePr>
        <p:xfrm>
          <a:off x="1219200" y="442913"/>
          <a:ext cx="7085013" cy="3856037"/>
        </p:xfrm>
        <a:graphic>
          <a:graphicData uri="http://schemas.openxmlformats.org/presentationml/2006/ole">
            <mc:AlternateContent xmlns:mc="http://schemas.openxmlformats.org/markup-compatibility/2006">
              <mc:Choice xmlns:v="urn:schemas-microsoft-com:vml" Requires="v">
                <p:oleObj spid="_x0000_s325684" name="Clip" r:id="rId3" imgW="5349875" imgH="2911475" progId="MS_ClipArt_Gallery.2">
                  <p:embed/>
                </p:oleObj>
              </mc:Choice>
              <mc:Fallback>
                <p:oleObj name="Clip" r:id="rId3" imgW="5349875" imgH="2911475" progId="MS_ClipArt_Gallery.2">
                  <p:embed/>
                  <p:pic>
                    <p:nvPicPr>
                      <p:cNvPr id="0"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442913"/>
                        <a:ext cx="7085013" cy="3856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563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EB31238-1E5C-41D9-B69E-C11AB8DCF037}" type="slidenum">
              <a:rPr lang="en-US" altLang="en-US" sz="1400" smtClean="0">
                <a:solidFill>
                  <a:srgbClr val="FFFFFF"/>
                </a:solidFill>
              </a:rPr>
              <a:pPr>
                <a:spcBef>
                  <a:spcPct val="0"/>
                </a:spcBef>
                <a:buFontTx/>
                <a:buNone/>
              </a:pPr>
              <a:t>214</a:t>
            </a:fld>
            <a:endParaRPr lang="en-US" altLang="en-US" sz="1400" smtClean="0">
              <a:solidFill>
                <a:srgbClr val="FFFFFF"/>
              </a:solidFill>
            </a:endParaRPr>
          </a:p>
        </p:txBody>
      </p:sp>
      <p:sp>
        <p:nvSpPr>
          <p:cNvPr id="325638"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smtClean="0">
                <a:solidFill>
                  <a:srgbClr val="FFFFFF"/>
                </a:solidFill>
              </a:rPr>
              <a:t>Presented by K.S.Srinivas, MBA(HRM),LLB, JS (Retd), TGTRANSCO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r>
              <a:rPr lang="en-US" altLang="en-US" smtClean="0"/>
              <a:t>	</a:t>
            </a:r>
          </a:p>
          <a:p>
            <a:pPr algn="ctr" eaLnBrk="1" hangingPunct="1">
              <a:buFont typeface="Wingdings" panose="05000000000000000000" pitchFamily="2" charset="2"/>
              <a:buNone/>
            </a:pPr>
            <a:r>
              <a:rPr lang="en-US" altLang="en-US" sz="2800" smtClean="0"/>
              <a:t>(xvi) the names, designations and other particulars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of the </a:t>
            </a:r>
            <a:r>
              <a:rPr lang="en-US" altLang="en-US" sz="2800" b="1" smtClean="0">
                <a:solidFill>
                  <a:srgbClr val="FF9900"/>
                </a:solidFill>
              </a:rPr>
              <a:t>Public Information Officers</a:t>
            </a:r>
            <a:r>
              <a:rPr lang="en-US" altLang="en-US" sz="2800" smtClean="0"/>
              <a:t>;</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(xvii) such other information as may be prescribed;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and thereafter </a:t>
            </a:r>
            <a:r>
              <a:rPr lang="en-US" altLang="en-US" sz="2800" b="1" smtClean="0">
                <a:solidFill>
                  <a:srgbClr val="FF9900"/>
                </a:solidFill>
              </a:rPr>
              <a:t>update</a:t>
            </a:r>
            <a:r>
              <a:rPr lang="en-US" altLang="en-US" sz="2800" smtClean="0"/>
              <a:t> these publications every </a:t>
            </a:r>
          </a:p>
          <a:p>
            <a:pPr algn="ctr" eaLnBrk="1" hangingPunct="1">
              <a:buFont typeface="Wingdings" panose="05000000000000000000" pitchFamily="2" charset="2"/>
              <a:buNone/>
            </a:pPr>
            <a:r>
              <a:rPr lang="en-US" altLang="en-US" sz="2800" smtClean="0"/>
              <a:t>year; </a:t>
            </a:r>
          </a:p>
        </p:txBody>
      </p:sp>
      <p:sp>
        <p:nvSpPr>
          <p:cNvPr id="5325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D80509F-BADC-42DE-88BF-6DD79D1C47B0}" type="slidenum">
              <a:rPr lang="en-US" altLang="en-US" sz="1400" smtClean="0"/>
              <a:pPr>
                <a:spcBef>
                  <a:spcPct val="0"/>
                </a:spcBef>
                <a:buFontTx/>
                <a:buNone/>
              </a:pPr>
              <a:t>22</a:t>
            </a:fld>
            <a:endParaRPr lang="en-US" altLang="en-US" sz="1400" smtClean="0"/>
          </a:p>
        </p:txBody>
      </p:sp>
      <p:sp>
        <p:nvSpPr>
          <p:cNvPr id="53252" name="Footer Placeholder 4"/>
          <p:cNvSpPr>
            <a:spLocks noGrp="1"/>
          </p:cNvSpPr>
          <p:nvPr>
            <p:ph type="ftr" sz="quarter" idx="11"/>
          </p:nvPr>
        </p:nvSpPr>
        <p:spPr>
          <a:xfrm>
            <a:off x="3124200" y="61309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idx="1"/>
          </p:nvPr>
        </p:nvSpPr>
        <p:spPr>
          <a:xfrm>
            <a:off x="457200" y="533400"/>
            <a:ext cx="8229600" cy="5597525"/>
          </a:xfrm>
        </p:spPr>
        <p:txBody>
          <a:bodyPr/>
          <a:lstStyle/>
          <a:p>
            <a:pPr algn="ctr" eaLnBrk="1" hangingPunct="1">
              <a:buFont typeface="Wingdings" panose="05000000000000000000" pitchFamily="2" charset="2"/>
              <a:buNone/>
            </a:pPr>
            <a:r>
              <a:rPr lang="en-US" altLang="en-US" sz="2800" smtClean="0"/>
              <a:t>	</a:t>
            </a:r>
          </a:p>
          <a:p>
            <a:pPr algn="ctr" eaLnBrk="1" hangingPunct="1">
              <a:buFont typeface="Wingdings" panose="05000000000000000000" pitchFamily="2" charset="2"/>
              <a:buNone/>
            </a:pPr>
            <a:r>
              <a:rPr lang="en-US" altLang="en-US" sz="2800" smtClean="0"/>
              <a:t>It shall be a constant endeavor of every public authority to take steps in accordance with the requirements of </a:t>
            </a:r>
            <a:r>
              <a:rPr lang="en-US" altLang="en-US" sz="2800" b="1" u="sng" smtClean="0">
                <a:solidFill>
                  <a:srgbClr val="FF0000"/>
                </a:solidFill>
              </a:rPr>
              <a:t>s.4(1)(b) </a:t>
            </a:r>
            <a:r>
              <a:rPr lang="en-US" altLang="en-US" sz="2800" smtClean="0"/>
              <a:t>to provide as much information </a:t>
            </a:r>
            <a:r>
              <a:rPr lang="en-US" altLang="en-US" sz="2800" b="1" smtClean="0">
                <a:solidFill>
                  <a:srgbClr val="FF9900"/>
                </a:solidFill>
              </a:rPr>
              <a:t>suo motu</a:t>
            </a:r>
            <a:r>
              <a:rPr lang="en-US" altLang="en-US" sz="2800" b="1" smtClean="0"/>
              <a:t> </a:t>
            </a:r>
            <a:r>
              <a:rPr lang="en-US" altLang="en-US" sz="2800" smtClean="0"/>
              <a:t>to the public</a:t>
            </a:r>
          </a:p>
          <a:p>
            <a:pPr algn="ctr" eaLnBrk="1" hangingPunct="1">
              <a:buFont typeface="Wingdings" panose="05000000000000000000" pitchFamily="2" charset="2"/>
              <a:buNone/>
            </a:pPr>
            <a:r>
              <a:rPr lang="en-US" altLang="en-US" sz="2800" smtClean="0"/>
              <a:t> 	at </a:t>
            </a:r>
            <a:r>
              <a:rPr lang="en-US" altLang="en-US" sz="2800" smtClean="0">
                <a:solidFill>
                  <a:srgbClr val="FF0000"/>
                </a:solidFill>
              </a:rPr>
              <a:t>regular intervals</a:t>
            </a:r>
          </a:p>
          <a:p>
            <a:pPr algn="ctr" eaLnBrk="1" hangingPunct="1">
              <a:buFont typeface="Wingdings" panose="05000000000000000000" pitchFamily="2" charset="2"/>
              <a:buNone/>
            </a:pPr>
            <a:r>
              <a:rPr lang="en-US" altLang="en-US" sz="2800" smtClean="0"/>
              <a:t>	through various means of communications, including internet, so that the public have </a:t>
            </a:r>
            <a:r>
              <a:rPr lang="en-US" altLang="en-US" sz="2800" b="1" smtClean="0">
                <a:solidFill>
                  <a:srgbClr val="FF9900"/>
                </a:solidFill>
              </a:rPr>
              <a:t>minimum resort</a:t>
            </a:r>
            <a:r>
              <a:rPr lang="en-US" altLang="en-US" sz="2800" b="1" smtClean="0"/>
              <a:t> </a:t>
            </a:r>
            <a:r>
              <a:rPr lang="en-US" altLang="en-US" sz="2800" smtClean="0"/>
              <a:t>to the use of this Act to obtain information.					 s.4(2) </a:t>
            </a:r>
          </a:p>
        </p:txBody>
      </p:sp>
      <p:sp>
        <p:nvSpPr>
          <p:cNvPr id="5632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D43E30D-79CA-4AE5-8CDA-C8639A87B444}" type="slidenum">
              <a:rPr lang="en-US" altLang="en-US" sz="1400" smtClean="0"/>
              <a:pPr>
                <a:spcBef>
                  <a:spcPct val="0"/>
                </a:spcBef>
                <a:buFontTx/>
                <a:buNone/>
              </a:pPr>
              <a:t>23</a:t>
            </a:fld>
            <a:endParaRPr lang="en-US" altLang="en-US" sz="1400" smtClean="0"/>
          </a:p>
        </p:txBody>
      </p:sp>
      <p:sp>
        <p:nvSpPr>
          <p:cNvPr id="56324" name="Footer Placeholder 4"/>
          <p:cNvSpPr>
            <a:spLocks noGrp="1"/>
          </p:cNvSpPr>
          <p:nvPr>
            <p:ph type="ftr" sz="quarter" idx="11"/>
          </p:nvPr>
        </p:nvSpPr>
        <p:spPr>
          <a:xfrm>
            <a:off x="3048000" y="61277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dirty="0" smtClean="0"/>
          </a:p>
          <a:p>
            <a:pPr algn="ctr" eaLnBrk="1" hangingPunct="1">
              <a:buFont typeface="Wingdings" panose="05000000000000000000" pitchFamily="2" charset="2"/>
              <a:buNone/>
            </a:pPr>
            <a:r>
              <a:rPr lang="en-US" altLang="en-US" sz="2800" dirty="0" smtClean="0"/>
              <a:t>every information shall be </a:t>
            </a:r>
            <a:r>
              <a:rPr lang="en-US" altLang="en-US" sz="2800" b="1" dirty="0" smtClean="0">
                <a:solidFill>
                  <a:srgbClr val="FF9900"/>
                </a:solidFill>
              </a:rPr>
              <a:t>disseminated </a:t>
            </a:r>
          </a:p>
          <a:p>
            <a:pPr algn="ctr" eaLnBrk="1" hangingPunct="1">
              <a:buFont typeface="Wingdings" panose="05000000000000000000" pitchFamily="2" charset="2"/>
              <a:buNone/>
            </a:pPr>
            <a:r>
              <a:rPr lang="en-US" altLang="en-US" sz="2800" dirty="0" smtClean="0"/>
              <a:t>widely and in such form and manner which </a:t>
            </a:r>
          </a:p>
          <a:p>
            <a:pPr algn="ctr" eaLnBrk="1" hangingPunct="1">
              <a:buFont typeface="Wingdings" panose="05000000000000000000" pitchFamily="2" charset="2"/>
              <a:buNone/>
            </a:pPr>
            <a:r>
              <a:rPr lang="en-US" altLang="en-US" sz="2800" dirty="0" smtClean="0"/>
              <a:t>is </a:t>
            </a:r>
            <a:r>
              <a:rPr lang="en-US" altLang="en-US" sz="2800" b="1" dirty="0" smtClean="0">
                <a:solidFill>
                  <a:srgbClr val="FF9900"/>
                </a:solidFill>
              </a:rPr>
              <a:t>easily accessible</a:t>
            </a:r>
            <a:r>
              <a:rPr lang="en-US" altLang="en-US" sz="2800" b="1" dirty="0" smtClean="0"/>
              <a:t> </a:t>
            </a:r>
            <a:r>
              <a:rPr lang="en-US" altLang="en-US" sz="2800" dirty="0" smtClean="0"/>
              <a:t>to the public.</a:t>
            </a:r>
          </a:p>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r>
              <a:rPr lang="en-US" altLang="en-US" sz="2800" dirty="0" smtClean="0"/>
              <a:t> </a:t>
            </a:r>
            <a:r>
              <a:rPr lang="en-US" altLang="en-US" dirty="0" smtClean="0"/>
              <a:t>s.4(</a:t>
            </a:r>
            <a:r>
              <a:rPr lang="en-US" altLang="en-US" sz="2800" dirty="0" smtClean="0"/>
              <a:t>3)</a:t>
            </a:r>
          </a:p>
          <a:p>
            <a:pPr algn="ctr" eaLnBrk="1" hangingPunct="1">
              <a:buFont typeface="Wingdings" panose="05000000000000000000" pitchFamily="2" charset="2"/>
              <a:buNone/>
            </a:pPr>
            <a:r>
              <a:rPr lang="en-US" altLang="en-US" sz="2800" dirty="0" smtClean="0"/>
              <a:t> </a:t>
            </a:r>
          </a:p>
        </p:txBody>
      </p:sp>
      <p:sp>
        <p:nvSpPr>
          <p:cNvPr id="5837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7831EE5-64C2-4615-B0E7-B5AAA27F5420}" type="slidenum">
              <a:rPr lang="en-US" altLang="en-US" sz="1400" smtClean="0"/>
              <a:pPr>
                <a:spcBef>
                  <a:spcPct val="0"/>
                </a:spcBef>
                <a:buFontTx/>
                <a:buNone/>
              </a:pPr>
              <a:t>24</a:t>
            </a:fld>
            <a:endParaRPr lang="en-US" altLang="en-US" sz="1400" smtClean="0"/>
          </a:p>
        </p:txBody>
      </p:sp>
      <p:sp>
        <p:nvSpPr>
          <p:cNvPr id="58372" name="Footer Placeholder 4"/>
          <p:cNvSpPr>
            <a:spLocks noGrp="1"/>
          </p:cNvSpPr>
          <p:nvPr>
            <p:ph type="ftr" sz="quarter" idx="11"/>
          </p:nvPr>
        </p:nvSpPr>
        <p:spPr>
          <a:xfrm>
            <a:off x="2971800" y="6043613"/>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a:xfrm>
            <a:off x="457200" y="381000"/>
            <a:ext cx="8229600" cy="5749925"/>
          </a:xfrm>
        </p:spPr>
        <p:txBody>
          <a:bodyPr/>
          <a:lstStyle/>
          <a:p>
            <a:pPr algn="just" eaLnBrk="1" hangingPunct="1">
              <a:buFont typeface="Wingdings" panose="05000000000000000000" pitchFamily="2" charset="2"/>
              <a:buNone/>
            </a:pPr>
            <a:r>
              <a:rPr lang="en-US" altLang="en-US" smtClean="0"/>
              <a:t>	</a:t>
            </a:r>
            <a:r>
              <a:rPr lang="en-US" altLang="en-US" sz="2800" smtClean="0"/>
              <a:t>All materials shall be disseminated taking into consideration the </a:t>
            </a:r>
            <a:r>
              <a:rPr lang="en-US" altLang="en-US" sz="2800" b="1" smtClean="0">
                <a:solidFill>
                  <a:srgbClr val="FF9900"/>
                </a:solidFill>
              </a:rPr>
              <a:t>cost </a:t>
            </a:r>
            <a:r>
              <a:rPr lang="en-US" altLang="en-US" sz="2800" smtClean="0"/>
              <a:t>effectiveness, </a:t>
            </a:r>
            <a:r>
              <a:rPr lang="en-US" altLang="en-US" sz="2800" b="1" smtClean="0">
                <a:solidFill>
                  <a:srgbClr val="FF9900"/>
                </a:solidFill>
              </a:rPr>
              <a:t>local language</a:t>
            </a:r>
            <a:r>
              <a:rPr lang="en-US" altLang="en-US" sz="2800" smtClean="0"/>
              <a:t> and the most </a:t>
            </a:r>
            <a:r>
              <a:rPr lang="en-US" altLang="en-US" sz="2800" b="1" smtClean="0">
                <a:solidFill>
                  <a:srgbClr val="FF9900"/>
                </a:solidFill>
              </a:rPr>
              <a:t>effective</a:t>
            </a:r>
            <a:r>
              <a:rPr lang="en-US" altLang="en-US" sz="2800" smtClean="0"/>
              <a:t> </a:t>
            </a:r>
            <a:r>
              <a:rPr lang="en-US" altLang="en-US" sz="2800" smtClean="0">
                <a:solidFill>
                  <a:srgbClr val="FF0000"/>
                </a:solidFill>
              </a:rPr>
              <a:t>method of communication in that local area </a:t>
            </a:r>
            <a:r>
              <a:rPr lang="en-US" altLang="en-US" sz="2800" smtClean="0"/>
              <a:t>and to the extent possible </a:t>
            </a:r>
            <a:r>
              <a:rPr lang="en-US" altLang="en-US" sz="2800" smtClean="0">
                <a:solidFill>
                  <a:srgbClr val="FF0000"/>
                </a:solidFill>
              </a:rPr>
              <a:t>the information should be easily accessible,</a:t>
            </a:r>
            <a:r>
              <a:rPr lang="en-US" altLang="en-US" sz="2800" smtClean="0"/>
              <a:t>in </a:t>
            </a:r>
            <a:r>
              <a:rPr lang="en-US" altLang="en-US" sz="2800" b="1" smtClean="0">
                <a:solidFill>
                  <a:srgbClr val="FF9900"/>
                </a:solidFill>
              </a:rPr>
              <a:t>electronic format</a:t>
            </a:r>
            <a:r>
              <a:rPr lang="en-US" altLang="en-US" sz="2800" b="1" smtClean="0"/>
              <a:t> </a:t>
            </a:r>
            <a:r>
              <a:rPr lang="en-US" altLang="en-US" sz="2800" smtClean="0"/>
              <a:t>with the Central Public Information Officer or State Public Information Officer, as the case may be, available </a:t>
            </a:r>
            <a:r>
              <a:rPr lang="en-US" altLang="en-US" sz="2800" b="1" smtClean="0">
                <a:solidFill>
                  <a:srgbClr val="FF9900"/>
                </a:solidFill>
              </a:rPr>
              <a:t>free</a:t>
            </a:r>
            <a:r>
              <a:rPr lang="en-US" altLang="en-US" sz="2800" smtClean="0"/>
              <a:t> or at such </a:t>
            </a:r>
            <a:r>
              <a:rPr lang="en-US" altLang="en-US" sz="2800" b="1" smtClean="0">
                <a:solidFill>
                  <a:srgbClr val="FF9900"/>
                </a:solidFill>
              </a:rPr>
              <a:t>cost</a:t>
            </a:r>
            <a:r>
              <a:rPr lang="en-US" altLang="en-US" sz="2800" b="1" smtClean="0"/>
              <a:t> </a:t>
            </a:r>
            <a:r>
              <a:rPr lang="en-US" altLang="en-US" sz="2800" smtClean="0"/>
              <a:t>of the medium or the print cost price as may be prescribed.</a:t>
            </a:r>
          </a:p>
          <a:p>
            <a:pPr eaLnBrk="1" hangingPunct="1">
              <a:buFont typeface="Wingdings" panose="05000000000000000000" pitchFamily="2" charset="2"/>
              <a:buNone/>
            </a:pPr>
            <a:r>
              <a:rPr lang="en-US" altLang="en-US" sz="2800" smtClean="0"/>
              <a:t>								 s.4(4) </a:t>
            </a:r>
          </a:p>
        </p:txBody>
      </p:sp>
      <p:sp>
        <p:nvSpPr>
          <p:cNvPr id="5939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438D490-35F4-4219-9D5A-C5BBD0A8BB14}" type="slidenum">
              <a:rPr lang="en-US" altLang="en-US" sz="1400" smtClean="0"/>
              <a:pPr>
                <a:spcBef>
                  <a:spcPct val="0"/>
                </a:spcBef>
                <a:buFontTx/>
                <a:buNone/>
              </a:pPr>
              <a:t>25</a:t>
            </a:fld>
            <a:endParaRPr lang="en-US" altLang="en-US" sz="1400" smtClean="0"/>
          </a:p>
        </p:txBody>
      </p:sp>
      <p:sp>
        <p:nvSpPr>
          <p:cNvPr id="59396" name="Footer Placeholder 4"/>
          <p:cNvSpPr>
            <a:spLocks noGrp="1"/>
          </p:cNvSpPr>
          <p:nvPr>
            <p:ph type="ftr" sz="quarter" idx="11"/>
          </p:nvPr>
        </p:nvSpPr>
        <p:spPr>
          <a:xfrm>
            <a:off x="3124200" y="61563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28600" y="228600"/>
            <a:ext cx="8610600" cy="685800"/>
          </a:xfrm>
        </p:spPr>
        <p:txBody>
          <a:bodyPr/>
          <a:lstStyle/>
          <a:p>
            <a:pPr eaLnBrk="1" hangingPunct="1"/>
            <a:r>
              <a:rPr lang="en-US" altLang="en-US" sz="3200" b="1" smtClean="0">
                <a:solidFill>
                  <a:schemeClr val="tx1"/>
                </a:solidFill>
                <a:cs typeface="Arial" panose="020B0604020202020204" pitchFamily="34" charset="0"/>
              </a:rPr>
              <a:t>Designation of Public Information Officers</a:t>
            </a:r>
          </a:p>
        </p:txBody>
      </p:sp>
      <p:sp>
        <p:nvSpPr>
          <p:cNvPr id="61443" name="Rectangle 3"/>
          <p:cNvSpPr>
            <a:spLocks noGrp="1" noChangeArrowheads="1"/>
          </p:cNvSpPr>
          <p:nvPr>
            <p:ph idx="1"/>
          </p:nvPr>
        </p:nvSpPr>
        <p:spPr>
          <a:xfrm>
            <a:off x="304800" y="1828800"/>
            <a:ext cx="8458200" cy="3810000"/>
          </a:xfrm>
        </p:spPr>
        <p:txBody>
          <a:bodyPr/>
          <a:lstStyle/>
          <a:p>
            <a:pPr eaLnBrk="1" hangingPunct="1">
              <a:lnSpc>
                <a:spcPct val="80000"/>
              </a:lnSpc>
              <a:buFont typeface="Wingdings" panose="05000000000000000000" pitchFamily="2" charset="2"/>
              <a:buNone/>
            </a:pPr>
            <a:r>
              <a:rPr lang="en-US" altLang="en-US" sz="2400" dirty="0" smtClean="0">
                <a:cs typeface="Arial" panose="020B0604020202020204" pitchFamily="34" charset="0"/>
              </a:rPr>
              <a:t>It is the obligation of Every Public Authority to </a:t>
            </a:r>
            <a:r>
              <a:rPr lang="en-US" altLang="en-US" sz="2400" dirty="0" smtClean="0">
                <a:solidFill>
                  <a:srgbClr val="FF9900"/>
                </a:solidFill>
                <a:cs typeface="Arial" panose="020B0604020202020204" pitchFamily="34" charset="0"/>
              </a:rPr>
              <a:t>designate</a:t>
            </a:r>
            <a:r>
              <a:rPr lang="en-US" altLang="en-US" sz="2400" dirty="0" smtClean="0">
                <a:cs typeface="Arial" panose="020B0604020202020204" pitchFamily="34" charset="0"/>
              </a:rPr>
              <a:t>:-</a:t>
            </a:r>
          </a:p>
          <a:p>
            <a:pPr eaLnBrk="1" hangingPunct="1">
              <a:lnSpc>
                <a:spcPct val="125000"/>
              </a:lnSpc>
              <a:spcBef>
                <a:spcPct val="50000"/>
              </a:spcBef>
            </a:pPr>
            <a:r>
              <a:rPr lang="en-US" altLang="en-US" sz="2400" dirty="0" smtClean="0">
                <a:solidFill>
                  <a:srgbClr val="FF9900"/>
                </a:solidFill>
                <a:cs typeface="Arial" panose="020B0604020202020204" pitchFamily="34" charset="0"/>
              </a:rPr>
              <a:t>Public Information Officers</a:t>
            </a:r>
            <a:r>
              <a:rPr lang="en-US" altLang="en-US" sz="2400" dirty="0" smtClean="0">
                <a:cs typeface="Arial" panose="020B0604020202020204" pitchFamily="34" charset="0"/>
              </a:rPr>
              <a:t> in all the Administrative Units/offices [Section 5(1)]</a:t>
            </a:r>
          </a:p>
          <a:p>
            <a:pPr eaLnBrk="1" hangingPunct="1">
              <a:lnSpc>
                <a:spcPct val="125000"/>
              </a:lnSpc>
              <a:spcBef>
                <a:spcPct val="50000"/>
              </a:spcBef>
            </a:pPr>
            <a:r>
              <a:rPr lang="en-US" altLang="en-US" sz="2400" dirty="0" smtClean="0">
                <a:solidFill>
                  <a:srgbClr val="FF9900"/>
                </a:solidFill>
                <a:cs typeface="Arial" panose="020B0604020202020204" pitchFamily="34" charset="0"/>
              </a:rPr>
              <a:t>Assistant Public Information Officers</a:t>
            </a:r>
            <a:r>
              <a:rPr lang="en-US" altLang="en-US" sz="2400" dirty="0" smtClean="0">
                <a:cs typeface="Arial" panose="020B0604020202020204" pitchFamily="34" charset="0"/>
              </a:rPr>
              <a:t> at sub-divisional/sub-district level [Section 5(2)]</a:t>
            </a:r>
          </a:p>
          <a:p>
            <a:pPr eaLnBrk="1" hangingPunct="1">
              <a:lnSpc>
                <a:spcPct val="125000"/>
              </a:lnSpc>
              <a:buFont typeface="Wingdings" panose="05000000000000000000" pitchFamily="2" charset="2"/>
              <a:buNone/>
            </a:pPr>
            <a:r>
              <a:rPr lang="en-US" altLang="en-US" sz="2400" b="1" dirty="0" smtClean="0">
                <a:cs typeface="Arial" panose="020B0604020202020204" pitchFamily="34" charset="0"/>
              </a:rPr>
              <a:t>Within 100 days of the enactment of the Act</a:t>
            </a:r>
          </a:p>
        </p:txBody>
      </p:sp>
      <p:sp>
        <p:nvSpPr>
          <p:cNvPr id="6144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C8B2512-E9CD-441F-82D4-6DDE3019C8AA}" type="slidenum">
              <a:rPr lang="en-US" altLang="en-US" sz="1400" smtClean="0"/>
              <a:pPr>
                <a:spcBef>
                  <a:spcPct val="0"/>
                </a:spcBef>
                <a:buFontTx/>
                <a:buNone/>
              </a:pPr>
              <a:t>26</a:t>
            </a:fld>
            <a:endParaRPr lang="en-US" altLang="en-US" sz="1400" smtClean="0"/>
          </a:p>
        </p:txBody>
      </p:sp>
      <p:sp>
        <p:nvSpPr>
          <p:cNvPr id="61445" name="Footer Placeholder 4"/>
          <p:cNvSpPr>
            <a:spLocks noGrp="1"/>
          </p:cNvSpPr>
          <p:nvPr>
            <p:ph type="ftr" sz="quarter" idx="11"/>
          </p:nvPr>
        </p:nvSpPr>
        <p:spPr>
          <a:xfrm>
            <a:off x="3087688" y="601503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Every PIO shall deal with requests from persons seeking information and </a:t>
            </a:r>
            <a:r>
              <a:rPr lang="en-US" altLang="en-US" sz="2800" b="1" smtClean="0">
                <a:solidFill>
                  <a:srgbClr val="FF9900"/>
                </a:solidFill>
              </a:rPr>
              <a:t>render reasonable assistance</a:t>
            </a:r>
            <a:r>
              <a:rPr lang="en-US" altLang="en-US" sz="2800" smtClean="0"/>
              <a:t> to the persons seeking such information. s.5(3)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a:t>
            </a:r>
            <a:r>
              <a:rPr lang="en-US" altLang="en-US" sz="2800" smtClean="0">
                <a:solidFill>
                  <a:srgbClr val="FF0000"/>
                </a:solidFill>
              </a:rPr>
              <a:t>The PIO may seek the assistance of</a:t>
            </a:r>
            <a:r>
              <a:rPr lang="en-US" altLang="en-US" sz="2800" smtClean="0"/>
              <a:t> </a:t>
            </a:r>
            <a:r>
              <a:rPr lang="en-US" altLang="en-US" sz="2800" b="1" smtClean="0">
                <a:solidFill>
                  <a:srgbClr val="FF9900"/>
                </a:solidFill>
              </a:rPr>
              <a:t>any</a:t>
            </a:r>
            <a:r>
              <a:rPr lang="en-US" altLang="en-US" sz="2800" smtClean="0"/>
              <a:t> </a:t>
            </a:r>
            <a:r>
              <a:rPr lang="en-US" altLang="en-US" sz="2800" b="1" smtClean="0">
                <a:solidFill>
                  <a:srgbClr val="FF9900"/>
                </a:solidFill>
              </a:rPr>
              <a:t>other officer</a:t>
            </a:r>
            <a:r>
              <a:rPr lang="en-US" altLang="en-US" sz="2800" smtClean="0"/>
              <a:t> </a:t>
            </a:r>
            <a:r>
              <a:rPr lang="en-US" altLang="en-US" sz="2800" smtClean="0">
                <a:solidFill>
                  <a:srgbClr val="0000FF"/>
                </a:solidFill>
              </a:rPr>
              <a:t>as he or she considers it necessary for the proper discharge of his or her duties. </a:t>
            </a:r>
            <a:r>
              <a:rPr lang="en-US" altLang="en-US" sz="2800" smtClean="0"/>
              <a:t>s.5(4) </a:t>
            </a:r>
          </a:p>
          <a:p>
            <a:pPr algn="ctr" eaLnBrk="1" hangingPunct="1">
              <a:buFont typeface="Wingdings" panose="05000000000000000000" pitchFamily="2" charset="2"/>
              <a:buNone/>
            </a:pPr>
            <a:endParaRPr lang="en-US" altLang="en-US" sz="2800" smtClean="0"/>
          </a:p>
        </p:txBody>
      </p:sp>
      <p:sp>
        <p:nvSpPr>
          <p:cNvPr id="6349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9C228D8-A263-48D0-8A0E-B464563613B5}" type="slidenum">
              <a:rPr lang="en-US" altLang="en-US" sz="1400" smtClean="0"/>
              <a:pPr>
                <a:spcBef>
                  <a:spcPct val="0"/>
                </a:spcBef>
                <a:buFontTx/>
                <a:buNone/>
              </a:pPr>
              <a:t>27</a:t>
            </a:fld>
            <a:endParaRPr lang="en-US" altLang="en-US" sz="1400" smtClean="0"/>
          </a:p>
        </p:txBody>
      </p:sp>
      <p:sp>
        <p:nvSpPr>
          <p:cNvPr id="63492" name="Footer Placeholder 4"/>
          <p:cNvSpPr>
            <a:spLocks noGrp="1"/>
          </p:cNvSpPr>
          <p:nvPr>
            <p:ph type="ftr" sz="quarter" idx="11"/>
          </p:nvPr>
        </p:nvSpPr>
        <p:spPr>
          <a:xfrm>
            <a:off x="3090863" y="61309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Any officer, </a:t>
            </a:r>
          </a:p>
          <a:p>
            <a:pPr algn="ctr" eaLnBrk="1" hangingPunct="1">
              <a:buFont typeface="Wingdings" panose="05000000000000000000" pitchFamily="2" charset="2"/>
              <a:buNone/>
            </a:pPr>
            <a:r>
              <a:rPr lang="en-US" altLang="en-US" sz="2800" smtClean="0"/>
              <a:t>whose assistance has been sought under sub-section (4), shall render all assistance to the PIO seeking his or her assistance </a:t>
            </a:r>
          </a:p>
          <a:p>
            <a:pPr algn="ctr" eaLnBrk="1" hangingPunct="1">
              <a:buFont typeface="Wingdings" panose="05000000000000000000" pitchFamily="2" charset="2"/>
              <a:buNone/>
            </a:pPr>
            <a:r>
              <a:rPr lang="en-US" altLang="en-US" sz="2800" smtClean="0"/>
              <a:t>and for the purposes of any contravention of the provisions of this Act, such other officer shall be </a:t>
            </a:r>
            <a:r>
              <a:rPr lang="en-US" altLang="en-US" sz="2800" b="1" smtClean="0">
                <a:solidFill>
                  <a:srgbClr val="FF9900"/>
                </a:solidFill>
              </a:rPr>
              <a:t>treated as a PIO</a:t>
            </a:r>
            <a:r>
              <a:rPr lang="en-US" altLang="en-US" sz="2800" b="1" smtClean="0"/>
              <a:t> </a:t>
            </a:r>
            <a:r>
              <a:rPr lang="en-US" altLang="en-US" sz="2800" smtClean="0"/>
              <a:t>. s.5(5) </a:t>
            </a:r>
          </a:p>
        </p:txBody>
      </p:sp>
      <p:sp>
        <p:nvSpPr>
          <p:cNvPr id="6451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381EB32-30E5-44B9-9D66-4523B131B20D}" type="slidenum">
              <a:rPr lang="en-US" altLang="en-US" sz="1400" smtClean="0"/>
              <a:pPr>
                <a:spcBef>
                  <a:spcPct val="0"/>
                </a:spcBef>
                <a:buFontTx/>
                <a:buNone/>
              </a:pPr>
              <a:t>28</a:t>
            </a:fld>
            <a:endParaRPr lang="en-US" altLang="en-US" sz="1400" smtClean="0"/>
          </a:p>
        </p:txBody>
      </p:sp>
      <p:sp>
        <p:nvSpPr>
          <p:cNvPr id="64516" name="Footer Placeholder 4"/>
          <p:cNvSpPr>
            <a:spLocks noGrp="1"/>
          </p:cNvSpPr>
          <p:nvPr>
            <p:ph type="ftr" sz="quarter" idx="11"/>
          </p:nvPr>
        </p:nvSpPr>
        <p:spPr>
          <a:xfrm>
            <a:off x="2209800" y="6100763"/>
            <a:ext cx="5410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smtClean="0"/>
              <a:t>Presented by K.S.Srinivas, MBA(HRM),LLB, JS (Retd), TGTRANSCO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idx="1"/>
          </p:nvPr>
        </p:nvSpPr>
        <p:spPr>
          <a:xfrm>
            <a:off x="457200" y="571500"/>
            <a:ext cx="8229600" cy="5067300"/>
          </a:xfrm>
        </p:spPr>
        <p:txBody>
          <a:bodyPr/>
          <a:lstStyle/>
          <a:p>
            <a:pPr marL="609600" indent="-609600" algn="ctr" eaLnBrk="1" hangingPunct="1">
              <a:buFont typeface="Wingdings" panose="05000000000000000000" pitchFamily="2" charset="2"/>
              <a:buNone/>
            </a:pPr>
            <a:r>
              <a:rPr lang="en-US" altLang="en-US" sz="2800" b="1" smtClean="0">
                <a:solidFill>
                  <a:srgbClr val="FF9900"/>
                </a:solidFill>
              </a:rPr>
              <a:t>Request for obtaining information</a:t>
            </a:r>
          </a:p>
          <a:p>
            <a:pPr marL="609600" indent="-609600" algn="ctr" eaLnBrk="1" hangingPunct="1">
              <a:buFont typeface="Wingdings" panose="05000000000000000000" pitchFamily="2" charset="2"/>
              <a:buNone/>
            </a:pPr>
            <a:r>
              <a:rPr lang="en-US" altLang="en-US" sz="2800" smtClean="0"/>
              <a:t>	A person, who desires to obtain any information under this Act,</a:t>
            </a:r>
          </a:p>
          <a:p>
            <a:pPr marL="609600" indent="-609600" algn="ctr" eaLnBrk="1" hangingPunct="1">
              <a:buFont typeface="Wingdings" panose="05000000000000000000" pitchFamily="2" charset="2"/>
              <a:buNone/>
            </a:pPr>
            <a:r>
              <a:rPr lang="en-US" altLang="en-US" sz="2800" smtClean="0"/>
              <a:t> shall make a </a:t>
            </a:r>
            <a:r>
              <a:rPr lang="en-US" altLang="en-US" sz="2800" smtClean="0">
                <a:solidFill>
                  <a:srgbClr val="FF9900"/>
                </a:solidFill>
              </a:rPr>
              <a:t>request</a:t>
            </a:r>
            <a:r>
              <a:rPr lang="en-US" altLang="en-US" sz="2800" smtClean="0"/>
              <a:t> in </a:t>
            </a:r>
            <a:r>
              <a:rPr lang="en-US" altLang="en-US" sz="2800" b="1" smtClean="0">
                <a:solidFill>
                  <a:srgbClr val="FF9900"/>
                </a:solidFill>
              </a:rPr>
              <a:t>writing</a:t>
            </a:r>
            <a:r>
              <a:rPr lang="en-US" altLang="en-US" sz="2800" smtClean="0">
                <a:solidFill>
                  <a:srgbClr val="FF9900"/>
                </a:solidFill>
              </a:rPr>
              <a:t> </a:t>
            </a:r>
            <a:r>
              <a:rPr lang="en-US" altLang="en-US" sz="2800" smtClean="0"/>
              <a:t>or</a:t>
            </a:r>
          </a:p>
          <a:p>
            <a:pPr marL="609600" indent="-609600" algn="ctr" eaLnBrk="1" hangingPunct="1">
              <a:buFont typeface="Wingdings" panose="05000000000000000000" pitchFamily="2" charset="2"/>
              <a:buNone/>
            </a:pPr>
            <a:r>
              <a:rPr lang="en-US" altLang="en-US" sz="2800" smtClean="0"/>
              <a:t> through</a:t>
            </a:r>
            <a:r>
              <a:rPr lang="en-US" altLang="en-US" sz="2800" smtClean="0">
                <a:solidFill>
                  <a:srgbClr val="FF9900"/>
                </a:solidFill>
              </a:rPr>
              <a:t> </a:t>
            </a:r>
            <a:r>
              <a:rPr lang="en-US" altLang="en-US" sz="2800" b="1" smtClean="0">
                <a:solidFill>
                  <a:srgbClr val="FF9900"/>
                </a:solidFill>
              </a:rPr>
              <a:t>electronic</a:t>
            </a:r>
            <a:r>
              <a:rPr lang="en-US" altLang="en-US" sz="2800" smtClean="0"/>
              <a:t> means </a:t>
            </a:r>
          </a:p>
          <a:p>
            <a:pPr marL="609600" indent="-609600" algn="ctr" eaLnBrk="1" hangingPunct="1">
              <a:buFont typeface="Wingdings" panose="05000000000000000000" pitchFamily="2" charset="2"/>
              <a:buNone/>
            </a:pPr>
            <a:r>
              <a:rPr lang="en-US" altLang="en-US" sz="2800" smtClean="0"/>
              <a:t>in </a:t>
            </a:r>
            <a:r>
              <a:rPr lang="en-US" altLang="en-US" sz="2800" smtClean="0">
                <a:solidFill>
                  <a:srgbClr val="0000FF"/>
                </a:solidFill>
              </a:rPr>
              <a:t>English </a:t>
            </a:r>
            <a:r>
              <a:rPr lang="en-US" altLang="en-US" sz="2800" smtClean="0"/>
              <a:t>or </a:t>
            </a:r>
            <a:r>
              <a:rPr lang="en-US" altLang="en-US" sz="2800" smtClean="0">
                <a:solidFill>
                  <a:srgbClr val="0000FF"/>
                </a:solidFill>
              </a:rPr>
              <a:t>Hindi</a:t>
            </a:r>
            <a:r>
              <a:rPr lang="en-US" altLang="en-US" sz="2800" smtClean="0"/>
              <a:t> or </a:t>
            </a:r>
          </a:p>
          <a:p>
            <a:pPr marL="609600" indent="-609600" algn="ctr" eaLnBrk="1" hangingPunct="1">
              <a:buFont typeface="Wingdings" panose="05000000000000000000" pitchFamily="2" charset="2"/>
              <a:buNone/>
            </a:pPr>
            <a:r>
              <a:rPr lang="en-US" altLang="en-US" sz="2800" smtClean="0">
                <a:solidFill>
                  <a:srgbClr val="0000FF"/>
                </a:solidFill>
              </a:rPr>
              <a:t>in the official language of the area </a:t>
            </a:r>
            <a:r>
              <a:rPr lang="en-US" altLang="en-US" sz="2800" smtClean="0"/>
              <a:t>in which the application is being made,</a:t>
            </a:r>
          </a:p>
          <a:p>
            <a:pPr marL="609600" indent="-609600" algn="ctr" eaLnBrk="1" hangingPunct="1">
              <a:buFont typeface="Wingdings" panose="05000000000000000000" pitchFamily="2" charset="2"/>
              <a:buNone/>
            </a:pPr>
            <a:r>
              <a:rPr lang="en-US" altLang="en-US" sz="2800" smtClean="0"/>
              <a:t> accompanying such </a:t>
            </a:r>
            <a:r>
              <a:rPr lang="en-US" altLang="en-US" sz="2800" b="1" smtClean="0">
                <a:solidFill>
                  <a:srgbClr val="FF9900"/>
                </a:solidFill>
              </a:rPr>
              <a:t>fee</a:t>
            </a:r>
            <a:r>
              <a:rPr lang="en-US" altLang="en-US" sz="2800" smtClean="0"/>
              <a:t> as may be prescribed, to the PIO or the APIO.     s.6(1)</a:t>
            </a:r>
          </a:p>
        </p:txBody>
      </p:sp>
      <p:sp>
        <p:nvSpPr>
          <p:cNvPr id="6656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DCBB38E-A54E-450A-A09C-0E19B81121E2}" type="slidenum">
              <a:rPr lang="en-US" altLang="en-US" sz="1400" smtClean="0"/>
              <a:pPr>
                <a:spcBef>
                  <a:spcPct val="0"/>
                </a:spcBef>
                <a:buFontTx/>
                <a:buNone/>
              </a:pPr>
              <a:t>29</a:t>
            </a:fld>
            <a:endParaRPr lang="en-US" altLang="en-US" sz="1400" smtClean="0"/>
          </a:p>
        </p:txBody>
      </p:sp>
      <p:sp>
        <p:nvSpPr>
          <p:cNvPr id="66564" name="Footer Placeholder 4"/>
          <p:cNvSpPr>
            <a:spLocks noGrp="1"/>
          </p:cNvSpPr>
          <p:nvPr>
            <p:ph type="ftr" sz="quarter" idx="11"/>
          </p:nvPr>
        </p:nvSpPr>
        <p:spPr>
          <a:xfrm>
            <a:off x="28956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479425" y="463550"/>
            <a:ext cx="8229600" cy="6019800"/>
          </a:xfrm>
        </p:spPr>
        <p:txBody>
          <a:bodyPr/>
          <a:lstStyle/>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mtClean="0"/>
              <a:t>Official Citation </a:t>
            </a:r>
          </a:p>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mtClean="0"/>
              <a:t>Act No. 22  of  2005</a:t>
            </a:r>
          </a:p>
        </p:txBody>
      </p:sp>
      <p:sp>
        <p:nvSpPr>
          <p:cNvPr id="921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F8FDEEA-3E1B-40F7-B2C5-739BAB42F04D}" type="slidenum">
              <a:rPr lang="en-US" altLang="en-US" sz="1400" smtClean="0"/>
              <a:pPr>
                <a:spcBef>
                  <a:spcPct val="0"/>
                </a:spcBef>
                <a:buFontTx/>
                <a:buNone/>
              </a:pPr>
              <a:t>3</a:t>
            </a:fld>
            <a:endParaRPr lang="en-US" altLang="en-US" sz="1400" smtClean="0"/>
          </a:p>
        </p:txBody>
      </p:sp>
      <p:sp>
        <p:nvSpPr>
          <p:cNvPr id="9220" name="Footer Placeholder 6"/>
          <p:cNvSpPr>
            <a:spLocks noGrp="1"/>
          </p:cNvSpPr>
          <p:nvPr>
            <p:ph type="ftr" sz="quarter" idx="11"/>
          </p:nvPr>
        </p:nvSpPr>
        <p:spPr>
          <a:xfrm>
            <a:off x="2346325" y="6134100"/>
            <a:ext cx="4495800" cy="222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idx="1"/>
          </p:nvPr>
        </p:nvSpPr>
        <p:spPr>
          <a:xfrm>
            <a:off x="457200" y="533400"/>
            <a:ext cx="8229600" cy="55975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where such request cannot be made in writing, the PIO shall render all reasonable </a:t>
            </a:r>
            <a:r>
              <a:rPr lang="en-US" altLang="en-US" sz="2800" b="1" smtClean="0">
                <a:solidFill>
                  <a:srgbClr val="FF9900"/>
                </a:solidFill>
              </a:rPr>
              <a:t>assistance</a:t>
            </a:r>
            <a:r>
              <a:rPr lang="en-US" altLang="en-US" sz="2800" smtClean="0"/>
              <a:t> to the person making the request orally to reduce the same in </a:t>
            </a:r>
            <a:r>
              <a:rPr lang="en-US" altLang="en-US" sz="2800" b="1" smtClean="0">
                <a:solidFill>
                  <a:srgbClr val="FF9900"/>
                </a:solidFill>
              </a:rPr>
              <a:t>writing.</a:t>
            </a:r>
            <a:r>
              <a:rPr lang="en-US" altLang="en-US" sz="2800" smtClean="0"/>
              <a:t> S.6(1)</a:t>
            </a:r>
          </a:p>
        </p:txBody>
      </p:sp>
      <p:sp>
        <p:nvSpPr>
          <p:cNvPr id="675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C952FD4-311B-42CE-9EF1-0CE672F35896}" type="slidenum">
              <a:rPr lang="en-US" altLang="en-US" sz="1400" smtClean="0"/>
              <a:pPr>
                <a:spcBef>
                  <a:spcPct val="0"/>
                </a:spcBef>
                <a:buFontTx/>
                <a:buNone/>
              </a:pPr>
              <a:t>30</a:t>
            </a:fld>
            <a:endParaRPr lang="en-US" altLang="en-US" sz="1400" smtClean="0"/>
          </a:p>
        </p:txBody>
      </p:sp>
      <p:sp>
        <p:nvSpPr>
          <p:cNvPr id="67588" name="Footer Placeholder 4"/>
          <p:cNvSpPr>
            <a:spLocks noGrp="1"/>
          </p:cNvSpPr>
          <p:nvPr>
            <p:ph type="ftr" sz="quarter" idx="11"/>
          </p:nvPr>
        </p:nvSpPr>
        <p:spPr>
          <a:xfrm>
            <a:off x="3086100" y="6132513"/>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An applicant </a:t>
            </a:r>
            <a:r>
              <a:rPr lang="en-US" altLang="en-US" sz="2800" b="1" u="sng" smtClean="0">
                <a:solidFill>
                  <a:srgbClr val="FF0066"/>
                </a:solidFill>
              </a:rPr>
              <a:t>shall not be required to </a:t>
            </a:r>
          </a:p>
          <a:p>
            <a:pPr algn="ctr" eaLnBrk="1" hangingPunct="1">
              <a:buFont typeface="Wingdings" panose="05000000000000000000" pitchFamily="2" charset="2"/>
              <a:buNone/>
            </a:pPr>
            <a:r>
              <a:rPr lang="en-US" altLang="en-US" sz="2800" b="1" u="sng" smtClean="0">
                <a:solidFill>
                  <a:srgbClr val="FF0066"/>
                </a:solidFill>
              </a:rPr>
              <a:t>give any</a:t>
            </a:r>
            <a:r>
              <a:rPr lang="en-US" altLang="en-US" sz="2800" smtClean="0"/>
              <a:t> </a:t>
            </a:r>
            <a:r>
              <a:rPr lang="en-US" altLang="en-US" sz="2800" b="1" smtClean="0">
                <a:solidFill>
                  <a:srgbClr val="FF9900"/>
                </a:solidFill>
              </a:rPr>
              <a:t>reason</a:t>
            </a:r>
            <a:r>
              <a:rPr lang="en-US" altLang="en-US" sz="2800" smtClean="0">
                <a:solidFill>
                  <a:srgbClr val="FF9900"/>
                </a:solidFill>
              </a:rPr>
              <a:t> </a:t>
            </a:r>
            <a:r>
              <a:rPr lang="en-US" altLang="en-US" sz="2800" smtClean="0"/>
              <a:t>for requesting the information or </a:t>
            </a:r>
            <a:r>
              <a:rPr lang="en-US" altLang="en-US" sz="2800" b="1" smtClean="0">
                <a:solidFill>
                  <a:srgbClr val="FF9900"/>
                </a:solidFill>
              </a:rPr>
              <a:t>any other personal details </a:t>
            </a:r>
          </a:p>
          <a:p>
            <a:pPr algn="ctr" eaLnBrk="1" hangingPunct="1">
              <a:buFont typeface="Wingdings" panose="05000000000000000000" pitchFamily="2" charset="2"/>
              <a:buNone/>
            </a:pPr>
            <a:r>
              <a:rPr lang="en-US" altLang="en-US" sz="2800" smtClean="0"/>
              <a:t>except those that may be necessary for</a:t>
            </a:r>
          </a:p>
          <a:p>
            <a:pPr algn="ctr" eaLnBrk="1" hangingPunct="1">
              <a:buFont typeface="Wingdings" panose="05000000000000000000" pitchFamily="2" charset="2"/>
              <a:buNone/>
            </a:pPr>
            <a:r>
              <a:rPr lang="en-US" altLang="en-US" sz="2800" smtClean="0"/>
              <a:t> </a:t>
            </a:r>
            <a:r>
              <a:rPr lang="en-US" altLang="en-US" sz="2800" b="1" smtClean="0">
                <a:solidFill>
                  <a:srgbClr val="FF0066"/>
                </a:solidFill>
              </a:rPr>
              <a:t>contacting</a:t>
            </a:r>
            <a:r>
              <a:rPr lang="en-US" altLang="en-US" sz="2800" smtClean="0"/>
              <a:t> him. s.6(2)</a:t>
            </a:r>
          </a:p>
          <a:p>
            <a:pPr algn="ctr" eaLnBrk="1" hangingPunct="1">
              <a:buFont typeface="Wingdings" panose="05000000000000000000" pitchFamily="2" charset="2"/>
              <a:buNone/>
            </a:pPr>
            <a:endParaRPr lang="en-US" altLang="en-US" sz="2800" smtClean="0"/>
          </a:p>
        </p:txBody>
      </p:sp>
      <p:sp>
        <p:nvSpPr>
          <p:cNvPr id="6861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9AE160B-CBE3-4501-970C-C6073685BDB2}" type="slidenum">
              <a:rPr lang="en-US" altLang="en-US" sz="1400" smtClean="0"/>
              <a:pPr>
                <a:spcBef>
                  <a:spcPct val="0"/>
                </a:spcBef>
                <a:buFontTx/>
                <a:buNone/>
              </a:pPr>
              <a:t>31</a:t>
            </a:fld>
            <a:endParaRPr lang="en-US" altLang="en-US" sz="1400" smtClean="0"/>
          </a:p>
        </p:txBody>
      </p:sp>
      <p:sp>
        <p:nvSpPr>
          <p:cNvPr id="68612" name="Footer Placeholder 4"/>
          <p:cNvSpPr>
            <a:spLocks noGrp="1"/>
          </p:cNvSpPr>
          <p:nvPr>
            <p:ph type="ftr" sz="quarter" idx="11"/>
          </p:nvPr>
        </p:nvSpPr>
        <p:spPr>
          <a:xfrm>
            <a:off x="2857500" y="610870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idx="1"/>
          </p:nvPr>
        </p:nvSpPr>
        <p:spPr>
          <a:xfrm>
            <a:off x="457200" y="533400"/>
            <a:ext cx="8229600" cy="5597525"/>
          </a:xfrm>
        </p:spPr>
        <p:txBody>
          <a:bodyPr/>
          <a:lstStyle/>
          <a:p>
            <a:pPr marL="660400" indent="-660400" algn="ctr" eaLnBrk="1" hangingPunct="1">
              <a:buFont typeface="Wingdings" panose="05000000000000000000" pitchFamily="2" charset="2"/>
              <a:buNone/>
            </a:pPr>
            <a:r>
              <a:rPr lang="en-US" altLang="en-US" smtClean="0"/>
              <a:t> </a:t>
            </a:r>
            <a:r>
              <a:rPr lang="en-US" altLang="en-US" sz="2800" smtClean="0"/>
              <a:t>Where an application is made to a public authority requesting for an information,</a:t>
            </a:r>
          </a:p>
          <a:p>
            <a:pPr marL="660400" indent="-660400" algn="ctr" eaLnBrk="1" hangingPunct="1">
              <a:buFont typeface="Wingdings" panose="05000000000000000000" pitchFamily="2" charset="2"/>
              <a:buNone/>
            </a:pPr>
            <a:endParaRPr lang="en-US" altLang="en-US" sz="2800" smtClean="0"/>
          </a:p>
          <a:p>
            <a:pPr marL="660400" indent="-660400" algn="ctr" eaLnBrk="1" hangingPunct="1">
              <a:buFont typeface="Wingdings" panose="05000000000000000000" pitchFamily="2" charset="2"/>
              <a:buAutoNum type="romanLcParenBoth"/>
            </a:pPr>
            <a:r>
              <a:rPr lang="en-US" altLang="en-US" sz="2800" smtClean="0"/>
              <a:t>which is </a:t>
            </a:r>
            <a:r>
              <a:rPr lang="en-US" altLang="en-US" sz="2800" smtClean="0">
                <a:solidFill>
                  <a:srgbClr val="FF9900"/>
                </a:solidFill>
              </a:rPr>
              <a:t>held </a:t>
            </a:r>
            <a:r>
              <a:rPr lang="en-US" altLang="en-US" sz="2800" smtClean="0">
                <a:solidFill>
                  <a:srgbClr val="FF0066"/>
                </a:solidFill>
              </a:rPr>
              <a:t>by another public authority </a:t>
            </a:r>
            <a:r>
              <a:rPr lang="en-US" altLang="en-US" sz="2800" smtClean="0"/>
              <a:t>or </a:t>
            </a:r>
          </a:p>
          <a:p>
            <a:pPr marL="660400" indent="-660400" algn="ctr" eaLnBrk="1" hangingPunct="1">
              <a:buFont typeface="Wingdings" panose="05000000000000000000" pitchFamily="2" charset="2"/>
              <a:buNone/>
            </a:pPr>
            <a:r>
              <a:rPr lang="en-US" altLang="en-US" sz="2800" smtClean="0"/>
              <a:t>(ii) the subject matter of which is more </a:t>
            </a:r>
            <a:r>
              <a:rPr lang="en-US" altLang="en-US" sz="2800" smtClean="0">
                <a:solidFill>
                  <a:srgbClr val="FF9900"/>
                </a:solidFill>
              </a:rPr>
              <a:t>closely connected</a:t>
            </a:r>
            <a:r>
              <a:rPr lang="en-US" altLang="en-US" sz="2800" smtClean="0"/>
              <a:t> </a:t>
            </a:r>
            <a:r>
              <a:rPr lang="en-US" altLang="en-US" sz="2800" smtClean="0">
                <a:solidFill>
                  <a:srgbClr val="FF0066"/>
                </a:solidFill>
              </a:rPr>
              <a:t>with the functions of another public authority …</a:t>
            </a:r>
          </a:p>
          <a:p>
            <a:pPr marL="660400" indent="-660400" algn="ctr" eaLnBrk="1" hangingPunct="1">
              <a:buFont typeface="Wingdings" panose="05000000000000000000" pitchFamily="2" charset="2"/>
              <a:buNone/>
            </a:pPr>
            <a:endParaRPr lang="en-US" altLang="en-US" sz="2800" smtClean="0"/>
          </a:p>
          <a:p>
            <a:pPr marL="660400" indent="-660400" algn="ctr" eaLnBrk="1" hangingPunct="1">
              <a:buFont typeface="Wingdings" panose="05000000000000000000" pitchFamily="2" charset="2"/>
              <a:buNone/>
            </a:pPr>
            <a:r>
              <a:rPr lang="en-US" altLang="en-US" sz="2800" smtClean="0"/>
              <a:t>s.6(2)</a:t>
            </a:r>
          </a:p>
          <a:p>
            <a:pPr marL="660400" indent="-660400" algn="ctr" eaLnBrk="1" hangingPunct="1">
              <a:buFont typeface="Wingdings" panose="05000000000000000000" pitchFamily="2" charset="2"/>
              <a:buNone/>
            </a:pPr>
            <a:endParaRPr lang="en-US" altLang="en-US" sz="2800" smtClean="0"/>
          </a:p>
          <a:p>
            <a:pPr marL="660400" indent="-660400" algn="ctr" eaLnBrk="1" hangingPunct="1">
              <a:buFont typeface="Wingdings" panose="05000000000000000000" pitchFamily="2" charset="2"/>
              <a:buNone/>
            </a:pPr>
            <a:endParaRPr lang="en-US" altLang="en-US" sz="2800" smtClean="0"/>
          </a:p>
        </p:txBody>
      </p:sp>
      <p:sp>
        <p:nvSpPr>
          <p:cNvPr id="6963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9542941-58EF-4FC7-B214-9C19559E44F2}" type="slidenum">
              <a:rPr lang="en-US" altLang="en-US" sz="1400" smtClean="0"/>
              <a:pPr>
                <a:spcBef>
                  <a:spcPct val="0"/>
                </a:spcBef>
                <a:buFontTx/>
                <a:buNone/>
              </a:pPr>
              <a:t>32</a:t>
            </a:fld>
            <a:endParaRPr lang="en-US" altLang="en-US" sz="1400" smtClean="0"/>
          </a:p>
        </p:txBody>
      </p:sp>
      <p:sp>
        <p:nvSpPr>
          <p:cNvPr id="69636" name="Footer Placeholder 4"/>
          <p:cNvSpPr>
            <a:spLocks noGrp="1"/>
          </p:cNvSpPr>
          <p:nvPr>
            <p:ph type="ftr" sz="quarter" idx="11"/>
          </p:nvPr>
        </p:nvSpPr>
        <p:spPr>
          <a:xfrm>
            <a:off x="2971800" y="614680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idx="1"/>
          </p:nvPr>
        </p:nvSpPr>
        <p:spPr>
          <a:xfrm>
            <a:off x="457200" y="609600"/>
            <a:ext cx="8229600" cy="5521325"/>
          </a:xfrm>
        </p:spPr>
        <p:txBody>
          <a:bodyPr/>
          <a:lstStyle/>
          <a:p>
            <a:pPr algn="ctr" eaLnBrk="1" hangingPunct="1">
              <a:lnSpc>
                <a:spcPct val="80000"/>
              </a:lnSpc>
              <a:buFont typeface="Wingdings" panose="05000000000000000000" pitchFamily="2" charset="2"/>
              <a:buNone/>
            </a:pPr>
            <a:endParaRPr lang="en-US" altLang="en-US" sz="2800" smtClean="0"/>
          </a:p>
          <a:p>
            <a:pPr algn="ctr" eaLnBrk="1" hangingPunct="1">
              <a:lnSpc>
                <a:spcPct val="80000"/>
              </a:lnSpc>
              <a:buFont typeface="Wingdings" panose="05000000000000000000" pitchFamily="2" charset="2"/>
              <a:buNone/>
            </a:pPr>
            <a:endParaRPr lang="en-US" altLang="en-US" sz="2800" smtClean="0"/>
          </a:p>
          <a:p>
            <a:pPr algn="ctr" eaLnBrk="1" hangingPunct="1">
              <a:lnSpc>
                <a:spcPct val="80000"/>
              </a:lnSpc>
              <a:buFont typeface="Wingdings" panose="05000000000000000000" pitchFamily="2" charset="2"/>
              <a:buNone/>
            </a:pPr>
            <a:r>
              <a:rPr lang="en-US" altLang="en-US" sz="2800" smtClean="0"/>
              <a:t>…the public authority, to which such application is made, shall </a:t>
            </a:r>
            <a:r>
              <a:rPr lang="en-US" altLang="en-US" sz="2800" smtClean="0">
                <a:solidFill>
                  <a:srgbClr val="FF9900"/>
                </a:solidFill>
              </a:rPr>
              <a:t>transfer</a:t>
            </a:r>
            <a:r>
              <a:rPr lang="en-US" altLang="en-US" sz="2800" b="1" smtClean="0"/>
              <a:t> </a:t>
            </a:r>
            <a:r>
              <a:rPr lang="en-US" altLang="en-US" sz="2800" smtClean="0"/>
              <a:t>the application or such part of it as may be appropriate to that other public authority and</a:t>
            </a:r>
          </a:p>
          <a:p>
            <a:pPr algn="ctr" eaLnBrk="1" hangingPunct="1">
              <a:lnSpc>
                <a:spcPct val="80000"/>
              </a:lnSpc>
              <a:buFont typeface="Wingdings" panose="05000000000000000000" pitchFamily="2" charset="2"/>
              <a:buNone/>
            </a:pPr>
            <a:r>
              <a:rPr lang="en-US" altLang="en-US" sz="2800" b="1" smtClean="0"/>
              <a:t> </a:t>
            </a:r>
            <a:r>
              <a:rPr lang="en-US" altLang="en-US" sz="2800" smtClean="0">
                <a:solidFill>
                  <a:srgbClr val="FF9900"/>
                </a:solidFill>
              </a:rPr>
              <a:t>inform</a:t>
            </a:r>
            <a:r>
              <a:rPr lang="en-US" altLang="en-US" sz="2800" smtClean="0"/>
              <a:t> the applicant immediately about such transfer: the transfer shall be made as soon as practicable but </a:t>
            </a:r>
            <a:r>
              <a:rPr lang="en-US" altLang="en-US" sz="2800" smtClean="0">
                <a:solidFill>
                  <a:srgbClr val="FF0066"/>
                </a:solidFill>
              </a:rPr>
              <a:t>in no case later than </a:t>
            </a:r>
            <a:r>
              <a:rPr lang="en-US" altLang="en-US" sz="2800" b="1" smtClean="0">
                <a:solidFill>
                  <a:srgbClr val="FF9900"/>
                </a:solidFill>
              </a:rPr>
              <a:t>five days</a:t>
            </a:r>
            <a:r>
              <a:rPr lang="en-US" altLang="en-US" sz="2800" b="1" smtClean="0"/>
              <a:t> </a:t>
            </a:r>
            <a:r>
              <a:rPr lang="en-US" altLang="en-US" sz="2800" smtClean="0">
                <a:solidFill>
                  <a:srgbClr val="0000FF"/>
                </a:solidFill>
              </a:rPr>
              <a:t>from the date of receipt of the application. </a:t>
            </a:r>
          </a:p>
          <a:p>
            <a:pPr algn="ctr" eaLnBrk="1" hangingPunct="1">
              <a:lnSpc>
                <a:spcPct val="80000"/>
              </a:lnSpc>
              <a:buFont typeface="Wingdings" panose="05000000000000000000" pitchFamily="2" charset="2"/>
              <a:buNone/>
            </a:pPr>
            <a:r>
              <a:rPr lang="en-US" altLang="en-US" sz="2800" smtClean="0"/>
              <a:t>s.6(2)</a:t>
            </a:r>
          </a:p>
          <a:p>
            <a:pPr algn="ctr" eaLnBrk="1" hangingPunct="1">
              <a:lnSpc>
                <a:spcPct val="80000"/>
              </a:lnSpc>
              <a:buFont typeface="Wingdings" panose="05000000000000000000" pitchFamily="2" charset="2"/>
              <a:buNone/>
            </a:pPr>
            <a:r>
              <a:rPr lang="en-US" altLang="en-US" sz="2800" smtClean="0"/>
              <a:t> </a:t>
            </a:r>
          </a:p>
          <a:p>
            <a:pPr algn="ctr" eaLnBrk="1" hangingPunct="1">
              <a:lnSpc>
                <a:spcPct val="80000"/>
              </a:lnSpc>
              <a:buFont typeface="Wingdings" panose="05000000000000000000" pitchFamily="2" charset="2"/>
              <a:buNone/>
            </a:pPr>
            <a:r>
              <a:rPr lang="en-US" altLang="en-US" sz="2800" smtClean="0"/>
              <a:t> </a:t>
            </a:r>
          </a:p>
        </p:txBody>
      </p:sp>
      <p:sp>
        <p:nvSpPr>
          <p:cNvPr id="7065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5E9EC52-9D37-436F-BF22-83C9EDCE90E8}" type="slidenum">
              <a:rPr lang="en-US" altLang="en-US" sz="1400" smtClean="0"/>
              <a:pPr>
                <a:spcBef>
                  <a:spcPct val="0"/>
                </a:spcBef>
                <a:buFontTx/>
                <a:buNone/>
              </a:pPr>
              <a:t>33</a:t>
            </a:fld>
            <a:endParaRPr lang="en-US" altLang="en-US" sz="1400" smtClean="0"/>
          </a:p>
        </p:txBody>
      </p:sp>
      <p:sp>
        <p:nvSpPr>
          <p:cNvPr id="7066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sz="2800" b="1" smtClean="0">
              <a:solidFill>
                <a:srgbClr val="FF9900"/>
              </a:solidFill>
            </a:endParaRPr>
          </a:p>
          <a:p>
            <a:pPr algn="ctr" eaLnBrk="1" hangingPunct="1">
              <a:buFont typeface="Wingdings" panose="05000000000000000000" pitchFamily="2" charset="2"/>
              <a:buNone/>
            </a:pPr>
            <a:r>
              <a:rPr lang="en-US" altLang="en-US" sz="2800" b="1" smtClean="0">
                <a:solidFill>
                  <a:srgbClr val="FF9900"/>
                </a:solidFill>
              </a:rPr>
              <a:t>Disposal of request</a:t>
            </a:r>
            <a:endParaRPr lang="en-US" altLang="en-US" sz="2800" smtClean="0"/>
          </a:p>
          <a:p>
            <a:pPr algn="ctr" eaLnBrk="1" hangingPunct="1">
              <a:buFont typeface="Wingdings" panose="05000000000000000000" pitchFamily="2" charset="2"/>
              <a:buNone/>
            </a:pPr>
            <a:r>
              <a:rPr lang="en-US" altLang="en-US" sz="2800" smtClean="0"/>
              <a:t>	The PIO on receipt of a request shall, as </a:t>
            </a:r>
            <a:r>
              <a:rPr lang="en-US" altLang="en-US" sz="2800" smtClean="0">
                <a:solidFill>
                  <a:srgbClr val="FF9900"/>
                </a:solidFill>
              </a:rPr>
              <a:t>expeditiously</a:t>
            </a:r>
            <a:r>
              <a:rPr lang="en-US" altLang="en-US" sz="2800" smtClean="0"/>
              <a:t> as possible, and in any case </a:t>
            </a:r>
          </a:p>
          <a:p>
            <a:pPr algn="ctr" eaLnBrk="1" hangingPunct="1">
              <a:buFont typeface="Wingdings" panose="05000000000000000000" pitchFamily="2" charset="2"/>
              <a:buNone/>
            </a:pPr>
            <a:r>
              <a:rPr lang="en-US" altLang="en-US" sz="2800" smtClean="0"/>
              <a:t>within </a:t>
            </a:r>
            <a:r>
              <a:rPr lang="en-US" altLang="en-US" sz="2800" b="1" smtClean="0">
                <a:solidFill>
                  <a:srgbClr val="FF0000"/>
                </a:solidFill>
              </a:rPr>
              <a:t>30 days </a:t>
            </a:r>
            <a:r>
              <a:rPr lang="en-US" altLang="en-US" sz="2800" smtClean="0"/>
              <a:t>of the receipt of the request, </a:t>
            </a:r>
          </a:p>
          <a:p>
            <a:pPr algn="ctr" eaLnBrk="1" hangingPunct="1">
              <a:buFont typeface="Wingdings" panose="05000000000000000000" pitchFamily="2" charset="2"/>
              <a:buNone/>
            </a:pPr>
            <a:r>
              <a:rPr lang="en-US" altLang="en-US" sz="2800" smtClean="0"/>
              <a:t>either </a:t>
            </a:r>
            <a:r>
              <a:rPr lang="en-US" altLang="en-US" sz="2800" b="1" smtClean="0">
                <a:solidFill>
                  <a:srgbClr val="FF9900"/>
                </a:solidFill>
              </a:rPr>
              <a:t>provide</a:t>
            </a:r>
            <a:r>
              <a:rPr lang="en-US" altLang="en-US" sz="2800" smtClean="0">
                <a:solidFill>
                  <a:srgbClr val="FF9900"/>
                </a:solidFill>
              </a:rPr>
              <a:t> </a:t>
            </a:r>
            <a:r>
              <a:rPr lang="en-US" altLang="en-US" sz="2800" smtClean="0"/>
              <a:t>the information or</a:t>
            </a:r>
          </a:p>
          <a:p>
            <a:pPr algn="ctr" eaLnBrk="1" hangingPunct="1">
              <a:buFont typeface="Wingdings" panose="05000000000000000000" pitchFamily="2" charset="2"/>
              <a:buNone/>
            </a:pPr>
            <a:r>
              <a:rPr lang="en-US" altLang="en-US" sz="2800" smtClean="0"/>
              <a:t> </a:t>
            </a:r>
            <a:r>
              <a:rPr lang="en-US" altLang="en-US" sz="2800" b="1" smtClean="0">
                <a:solidFill>
                  <a:srgbClr val="FF9900"/>
                </a:solidFill>
              </a:rPr>
              <a:t>reject</a:t>
            </a:r>
            <a:r>
              <a:rPr lang="en-US" altLang="en-US" sz="2800" b="1" smtClean="0"/>
              <a:t> </a:t>
            </a:r>
            <a:r>
              <a:rPr lang="en-US" altLang="en-US" sz="2800" smtClean="0"/>
              <a:t>the request for any of the reasons specified in sections 8 and 9.</a:t>
            </a:r>
          </a:p>
          <a:p>
            <a:pPr algn="ctr" eaLnBrk="1" hangingPunct="1">
              <a:buFont typeface="Wingdings" panose="05000000000000000000" pitchFamily="2" charset="2"/>
              <a:buNone/>
            </a:pPr>
            <a:r>
              <a:rPr lang="en-US" altLang="en-US" sz="2800" smtClean="0"/>
              <a:t>							s.7(1)  </a:t>
            </a:r>
          </a:p>
        </p:txBody>
      </p:sp>
      <p:sp>
        <p:nvSpPr>
          <p:cNvPr id="7168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5D4EEBB-4673-4913-B90D-04DAC3FAC4E8}" type="slidenum">
              <a:rPr lang="en-US" altLang="en-US" sz="1400" smtClean="0"/>
              <a:pPr>
                <a:spcBef>
                  <a:spcPct val="0"/>
                </a:spcBef>
                <a:buFontTx/>
                <a:buNone/>
              </a:pPr>
              <a:t>34</a:t>
            </a:fld>
            <a:endParaRPr lang="en-US" altLang="en-US" sz="1400" smtClean="0"/>
          </a:p>
        </p:txBody>
      </p:sp>
      <p:sp>
        <p:nvSpPr>
          <p:cNvPr id="71684" name="Footer Placeholder 4"/>
          <p:cNvSpPr>
            <a:spLocks noGrp="1"/>
          </p:cNvSpPr>
          <p:nvPr>
            <p:ph type="ftr" sz="quarter" idx="11"/>
          </p:nvPr>
        </p:nvSpPr>
        <p:spPr>
          <a:xfrm>
            <a:off x="309245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z="2800" smtClean="0"/>
              <a:t>where an application for information or appeal is given to </a:t>
            </a:r>
            <a:r>
              <a:rPr lang="en-US" altLang="en-US" sz="2800" b="1" smtClean="0">
                <a:solidFill>
                  <a:srgbClr val="FF9900"/>
                </a:solidFill>
              </a:rPr>
              <a:t>APIO</a:t>
            </a:r>
            <a:r>
              <a:rPr lang="en-US" altLang="en-US" sz="2800" smtClean="0"/>
              <a:t>, a period of </a:t>
            </a:r>
            <a:r>
              <a:rPr lang="en-US" altLang="en-US" sz="2800" b="1" smtClean="0">
                <a:solidFill>
                  <a:srgbClr val="FF0000"/>
                </a:solidFill>
              </a:rPr>
              <a:t>five days </a:t>
            </a:r>
            <a:r>
              <a:rPr lang="en-US" altLang="en-US" sz="2800" smtClean="0"/>
              <a:t>shall be added in computing the period for response.</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where the information sought for concerns the </a:t>
            </a:r>
            <a:r>
              <a:rPr lang="en-US" altLang="en-US" sz="2800" smtClean="0">
                <a:solidFill>
                  <a:srgbClr val="FF0000"/>
                </a:solidFill>
              </a:rPr>
              <a:t>life or liberty </a:t>
            </a:r>
            <a:r>
              <a:rPr lang="en-US" altLang="en-US" sz="2800" smtClean="0"/>
              <a:t>of a person, the same shall be provided within of the receipt of the reques</a:t>
            </a:r>
            <a:r>
              <a:rPr lang="en-US" altLang="en-US" sz="2800" smtClean="0">
                <a:solidFill>
                  <a:srgbClr val="FF0000"/>
                </a:solidFill>
              </a:rPr>
              <a:t>forty-eight hours </a:t>
            </a:r>
            <a:r>
              <a:rPr lang="en-US" altLang="en-US" sz="2800" smtClean="0"/>
              <a:t>t.</a:t>
            </a:r>
          </a:p>
        </p:txBody>
      </p:sp>
      <p:sp>
        <p:nvSpPr>
          <p:cNvPr id="7270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6756328-CDA1-4402-8E77-5C4BC98957BE}" type="slidenum">
              <a:rPr lang="en-US" altLang="en-US" sz="1400" smtClean="0"/>
              <a:pPr>
                <a:spcBef>
                  <a:spcPct val="0"/>
                </a:spcBef>
                <a:buFontTx/>
                <a:buNone/>
              </a:pPr>
              <a:t>35</a:t>
            </a:fld>
            <a:endParaRPr lang="en-US" altLang="en-US" sz="1400" smtClean="0"/>
          </a:p>
        </p:txBody>
      </p:sp>
      <p:sp>
        <p:nvSpPr>
          <p:cNvPr id="72708" name="Footer Placeholder 4"/>
          <p:cNvSpPr>
            <a:spLocks noGrp="1"/>
          </p:cNvSpPr>
          <p:nvPr>
            <p:ph type="ftr" sz="quarter" idx="11"/>
          </p:nvPr>
        </p:nvSpPr>
        <p:spPr>
          <a:xfrm>
            <a:off x="2857500" y="61309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idx="1"/>
          </p:nvPr>
        </p:nvSpPr>
        <p:spPr>
          <a:xfrm>
            <a:off x="457200" y="-228600"/>
            <a:ext cx="8229600" cy="5749925"/>
          </a:xfrm>
        </p:spPr>
        <p:txBody>
          <a:bodyPr/>
          <a:lstStyle/>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endParaRPr lang="en-US" altLang="en-US" sz="2800" b="1" dirty="0" smtClean="0">
              <a:solidFill>
                <a:srgbClr val="FF9900"/>
              </a:solidFill>
            </a:endParaRPr>
          </a:p>
          <a:p>
            <a:pPr algn="ctr" eaLnBrk="1" hangingPunct="1">
              <a:buFont typeface="Wingdings" panose="05000000000000000000" pitchFamily="2" charset="2"/>
              <a:buNone/>
            </a:pPr>
            <a:r>
              <a:rPr lang="en-US" altLang="en-US" sz="2800" b="1" dirty="0" smtClean="0">
                <a:solidFill>
                  <a:srgbClr val="FF9900"/>
                </a:solidFill>
              </a:rPr>
              <a:t>Deemed refusal</a:t>
            </a:r>
          </a:p>
          <a:p>
            <a:pPr algn="ctr" eaLnBrk="1" hangingPunct="1">
              <a:buFont typeface="Wingdings" panose="05000000000000000000" pitchFamily="2" charset="2"/>
              <a:buNone/>
            </a:pPr>
            <a:endParaRPr lang="en-US" altLang="en-US" sz="2800" b="1" dirty="0" smtClean="0"/>
          </a:p>
          <a:p>
            <a:pPr algn="ctr" eaLnBrk="1" hangingPunct="1">
              <a:buFont typeface="Wingdings" panose="05000000000000000000" pitchFamily="2" charset="2"/>
              <a:buNone/>
            </a:pPr>
            <a:r>
              <a:rPr lang="en-US" altLang="en-US" sz="2800" dirty="0" smtClean="0"/>
              <a:t> If the PIO </a:t>
            </a:r>
            <a:r>
              <a:rPr lang="en-US" altLang="en-US" sz="2800" dirty="0" smtClean="0">
                <a:solidFill>
                  <a:srgbClr val="FF9900"/>
                </a:solidFill>
              </a:rPr>
              <a:t>fails to give decision</a:t>
            </a:r>
            <a:r>
              <a:rPr lang="en-US" altLang="en-US" sz="2800" dirty="0" smtClean="0"/>
              <a:t> on the request for information within the period specified </a:t>
            </a:r>
            <a:r>
              <a:rPr lang="en-US" altLang="en-US" sz="2800" dirty="0" smtClean="0">
                <a:solidFill>
                  <a:srgbClr val="FF0000"/>
                </a:solidFill>
              </a:rPr>
              <a:t>(30 days)</a:t>
            </a:r>
            <a:r>
              <a:rPr lang="en-US" altLang="en-US" sz="2800" dirty="0" smtClean="0"/>
              <a:t> </a:t>
            </a:r>
          </a:p>
          <a:p>
            <a:pPr algn="ctr" eaLnBrk="1" hangingPunct="1">
              <a:buFont typeface="Wingdings" panose="05000000000000000000" pitchFamily="2" charset="2"/>
              <a:buNone/>
            </a:pPr>
            <a:r>
              <a:rPr lang="en-US" altLang="en-US" sz="2800" dirty="0" smtClean="0"/>
              <a:t>the PIO shall be </a:t>
            </a:r>
            <a:r>
              <a:rPr lang="en-US" altLang="en-US" sz="2800" u="sng" dirty="0" smtClean="0">
                <a:solidFill>
                  <a:srgbClr val="FF0000"/>
                </a:solidFill>
              </a:rPr>
              <a:t>deemed to have</a:t>
            </a:r>
            <a:r>
              <a:rPr lang="en-US" altLang="en-US" sz="2800" u="sng" dirty="0" smtClean="0"/>
              <a:t> </a:t>
            </a:r>
            <a:r>
              <a:rPr lang="en-US" altLang="en-US" sz="2800" b="1" dirty="0" smtClean="0">
                <a:solidFill>
                  <a:srgbClr val="0000FF"/>
                </a:solidFill>
              </a:rPr>
              <a:t>refused </a:t>
            </a:r>
            <a:r>
              <a:rPr lang="en-US" altLang="en-US" sz="2800" dirty="0" smtClean="0"/>
              <a:t>the request. </a:t>
            </a:r>
          </a:p>
          <a:p>
            <a:pPr algn="ctr" eaLnBrk="1" hangingPunct="1">
              <a:buFont typeface="Wingdings" panose="05000000000000000000" pitchFamily="2" charset="2"/>
              <a:buNone/>
            </a:pPr>
            <a:r>
              <a:rPr lang="en-US" altLang="en-US" sz="2800" dirty="0" smtClean="0"/>
              <a:t>							s.7(2) </a:t>
            </a:r>
          </a:p>
        </p:txBody>
      </p:sp>
      <p:sp>
        <p:nvSpPr>
          <p:cNvPr id="7373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45DB55C-AE9B-4A49-B2B5-42E4039755A5}" type="slidenum">
              <a:rPr lang="en-US" altLang="en-US" sz="1400" smtClean="0"/>
              <a:pPr>
                <a:spcBef>
                  <a:spcPct val="0"/>
                </a:spcBef>
                <a:buFontTx/>
                <a:buNone/>
              </a:pPr>
              <a:t>36</a:t>
            </a:fld>
            <a:endParaRPr lang="en-US" altLang="en-US" sz="1400" smtClean="0"/>
          </a:p>
        </p:txBody>
      </p:sp>
      <p:sp>
        <p:nvSpPr>
          <p:cNvPr id="73732" name="Footer Placeholder 4"/>
          <p:cNvSpPr>
            <a:spLocks noGrp="1"/>
          </p:cNvSpPr>
          <p:nvPr>
            <p:ph type="ftr" sz="quarter" idx="11"/>
          </p:nvPr>
        </p:nvSpPr>
        <p:spPr>
          <a:xfrm>
            <a:off x="3124200" y="617220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idx="1"/>
          </p:nvPr>
        </p:nvSpPr>
        <p:spPr>
          <a:xfrm>
            <a:off x="457200" y="533400"/>
            <a:ext cx="8229600" cy="5597525"/>
          </a:xfrm>
        </p:spPr>
        <p:txBody>
          <a:bodyPr/>
          <a:lstStyle/>
          <a:p>
            <a:pPr marL="533400" indent="-533400" algn="ctr" eaLnBrk="1" hangingPunct="1">
              <a:buFont typeface="Wingdings" panose="05000000000000000000" pitchFamily="2" charset="2"/>
              <a:buNone/>
            </a:pPr>
            <a:r>
              <a:rPr lang="en-US" altLang="en-US" sz="2800" smtClean="0"/>
              <a:t>	</a:t>
            </a:r>
          </a:p>
          <a:p>
            <a:pPr marL="533400" indent="-533400" algn="ctr" eaLnBrk="1" hangingPunct="1">
              <a:buFont typeface="Wingdings" panose="05000000000000000000" pitchFamily="2" charset="2"/>
              <a:buNone/>
            </a:pPr>
            <a:r>
              <a:rPr lang="en-US" altLang="en-US" sz="2800" b="1" smtClean="0">
                <a:solidFill>
                  <a:srgbClr val="FF9900"/>
                </a:solidFill>
              </a:rPr>
              <a:t>intimation</a:t>
            </a:r>
            <a:endParaRPr lang="en-US" altLang="en-US" sz="2800" b="1" smtClean="0"/>
          </a:p>
          <a:p>
            <a:pPr marL="533400" indent="-533400" algn="ctr" eaLnBrk="1" hangingPunct="1">
              <a:buFont typeface="Wingdings" panose="05000000000000000000" pitchFamily="2" charset="2"/>
              <a:buNone/>
            </a:pPr>
            <a:r>
              <a:rPr lang="en-US" altLang="en-US" sz="2800" smtClean="0"/>
              <a:t> Where a decision is taken to provide the information on payment of any </a:t>
            </a:r>
            <a:r>
              <a:rPr lang="en-US" altLang="en-US" sz="2800" smtClean="0">
                <a:solidFill>
                  <a:srgbClr val="FF9900"/>
                </a:solidFill>
              </a:rPr>
              <a:t>further fee</a:t>
            </a:r>
            <a:r>
              <a:rPr lang="en-US" altLang="en-US" sz="2800" smtClean="0"/>
              <a:t> representing the cost of providing the information, the PIO shall send an </a:t>
            </a:r>
            <a:r>
              <a:rPr lang="en-US" altLang="en-US" sz="2800" smtClean="0">
                <a:solidFill>
                  <a:srgbClr val="FF9900"/>
                </a:solidFill>
              </a:rPr>
              <a:t>intimation</a:t>
            </a:r>
          </a:p>
          <a:p>
            <a:pPr marL="533400" indent="-533400" algn="ctr" eaLnBrk="1" hangingPunct="1">
              <a:buFont typeface="Wingdings" panose="05000000000000000000" pitchFamily="2" charset="2"/>
              <a:buNone/>
            </a:pPr>
            <a:r>
              <a:rPr lang="en-US" altLang="en-US" sz="2800" b="1" smtClean="0"/>
              <a:t> </a:t>
            </a:r>
            <a:r>
              <a:rPr lang="en-US" altLang="en-US" sz="2800" smtClean="0"/>
              <a:t>to  the requester, giving </a:t>
            </a:r>
          </a:p>
          <a:p>
            <a:pPr marL="533400" indent="-533400" algn="ctr" eaLnBrk="1" hangingPunct="1">
              <a:buFont typeface="Wingdings" panose="05000000000000000000" pitchFamily="2" charset="2"/>
              <a:buNone/>
            </a:pPr>
            <a:r>
              <a:rPr lang="en-US" altLang="en-US" sz="2800" smtClean="0">
                <a:solidFill>
                  <a:srgbClr val="0000FF"/>
                </a:solidFill>
              </a:rPr>
              <a:t>the details of further fees, </a:t>
            </a:r>
            <a:r>
              <a:rPr lang="en-US" altLang="en-US" sz="2800" smtClean="0"/>
              <a:t>the </a:t>
            </a:r>
            <a:r>
              <a:rPr lang="en-US" altLang="en-US" sz="2800" smtClean="0">
                <a:solidFill>
                  <a:srgbClr val="FF9900"/>
                </a:solidFill>
              </a:rPr>
              <a:t>calculations</a:t>
            </a:r>
            <a:r>
              <a:rPr lang="en-US" altLang="en-US" sz="2800" smtClean="0"/>
              <a:t>, </a:t>
            </a:r>
          </a:p>
          <a:p>
            <a:pPr marL="533400" indent="-533400" algn="ctr" eaLnBrk="1" hangingPunct="1">
              <a:buFont typeface="Wingdings" panose="05000000000000000000" pitchFamily="2" charset="2"/>
              <a:buNone/>
            </a:pPr>
            <a:r>
              <a:rPr lang="en-US" altLang="en-US" sz="2800" smtClean="0"/>
              <a:t>requesting him to deposit that fees... </a:t>
            </a:r>
          </a:p>
          <a:p>
            <a:pPr marL="533400" indent="-533400" algn="ctr" eaLnBrk="1" hangingPunct="1">
              <a:buFont typeface="Wingdings" panose="05000000000000000000" pitchFamily="2" charset="2"/>
              <a:buNone/>
            </a:pPr>
            <a:r>
              <a:rPr lang="en-US" altLang="en-US" sz="2800" smtClean="0"/>
              <a:t>								s.7(3) </a:t>
            </a:r>
          </a:p>
        </p:txBody>
      </p:sp>
      <p:sp>
        <p:nvSpPr>
          <p:cNvPr id="7475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ED9C8EA-8AE2-4D49-B8BA-B19D8FB03A2E}" type="slidenum">
              <a:rPr lang="en-US" altLang="en-US" sz="1400" smtClean="0"/>
              <a:pPr>
                <a:spcBef>
                  <a:spcPct val="0"/>
                </a:spcBef>
                <a:buFontTx/>
                <a:buNone/>
              </a:pPr>
              <a:t>37</a:t>
            </a:fld>
            <a:endParaRPr lang="en-US" altLang="en-US" sz="1400" smtClean="0"/>
          </a:p>
        </p:txBody>
      </p:sp>
      <p:sp>
        <p:nvSpPr>
          <p:cNvPr id="74756" name="Footer Placeholder 4"/>
          <p:cNvSpPr>
            <a:spLocks noGrp="1"/>
          </p:cNvSpPr>
          <p:nvPr>
            <p:ph type="ftr" sz="quarter" idx="11"/>
          </p:nvPr>
        </p:nvSpPr>
        <p:spPr>
          <a:xfrm>
            <a:off x="2857500" y="61309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idx="1"/>
          </p:nvPr>
        </p:nvSpPr>
        <p:spPr>
          <a:xfrm>
            <a:off x="457200" y="609600"/>
            <a:ext cx="8229600" cy="5521325"/>
          </a:xfrm>
        </p:spPr>
        <p:txBody>
          <a:bodyPr/>
          <a:lstStyle/>
          <a:p>
            <a:pPr marL="609600" indent="-609600" algn="ctr" eaLnBrk="1" hangingPunct="1">
              <a:lnSpc>
                <a:spcPct val="90000"/>
              </a:lnSpc>
              <a:buFont typeface="Wingdings" panose="05000000000000000000" pitchFamily="2" charset="2"/>
              <a:buNone/>
            </a:pPr>
            <a:r>
              <a:rPr lang="en-US" altLang="en-US" sz="2800" dirty="0" smtClean="0"/>
              <a:t> …and information concerning his or her right with respect to </a:t>
            </a:r>
            <a:r>
              <a:rPr lang="en-US" altLang="en-US" sz="2800" dirty="0" smtClean="0">
                <a:solidFill>
                  <a:srgbClr val="FF9900"/>
                </a:solidFill>
              </a:rPr>
              <a:t>review</a:t>
            </a:r>
            <a:r>
              <a:rPr lang="en-US" altLang="en-US" sz="2800" dirty="0" smtClean="0"/>
              <a:t> the decision as to the </a:t>
            </a:r>
            <a:r>
              <a:rPr lang="en-US" altLang="en-US" sz="2800" dirty="0" smtClean="0">
                <a:solidFill>
                  <a:srgbClr val="FF9900"/>
                </a:solidFill>
              </a:rPr>
              <a:t>amount</a:t>
            </a:r>
            <a:r>
              <a:rPr lang="en-US" altLang="en-US" sz="2800" dirty="0" smtClean="0"/>
              <a:t> of fees charged or the </a:t>
            </a:r>
            <a:r>
              <a:rPr lang="en-US" altLang="en-US" sz="2800" dirty="0" smtClean="0">
                <a:solidFill>
                  <a:srgbClr val="FF9900"/>
                </a:solidFill>
              </a:rPr>
              <a:t>form</a:t>
            </a:r>
            <a:r>
              <a:rPr lang="en-US" altLang="en-US" sz="2800" dirty="0" smtClean="0"/>
              <a:t> of access provided, including the particulars of the </a:t>
            </a:r>
            <a:r>
              <a:rPr lang="en-US" altLang="en-US" sz="2800" dirty="0" smtClean="0">
                <a:solidFill>
                  <a:srgbClr val="FF9900"/>
                </a:solidFill>
              </a:rPr>
              <a:t>appellate authority</a:t>
            </a:r>
            <a:r>
              <a:rPr lang="en-US" altLang="en-US" sz="2800" dirty="0" smtClean="0"/>
              <a:t>, time limit, process and any other forms. </a:t>
            </a:r>
          </a:p>
          <a:p>
            <a:pPr marL="609600" indent="-609600" algn="ctr" eaLnBrk="1" hangingPunct="1">
              <a:lnSpc>
                <a:spcPct val="90000"/>
              </a:lnSpc>
              <a:buFont typeface="Wingdings" panose="05000000000000000000" pitchFamily="2" charset="2"/>
              <a:buAutoNum type="alphaLcParenBoth"/>
            </a:pPr>
            <a:endParaRPr lang="en-US" altLang="en-US" sz="2800" dirty="0" smtClean="0"/>
          </a:p>
          <a:p>
            <a:pPr marL="609600" indent="-609600" algn="ctr" eaLnBrk="1" hangingPunct="1">
              <a:lnSpc>
                <a:spcPct val="90000"/>
              </a:lnSpc>
              <a:buFont typeface="Wingdings" panose="05000000000000000000" pitchFamily="2" charset="2"/>
              <a:buNone/>
            </a:pPr>
            <a:r>
              <a:rPr lang="en-US" altLang="en-US" sz="2800" b="1" dirty="0" smtClean="0">
                <a:solidFill>
                  <a:srgbClr val="FF0000"/>
                </a:solidFill>
              </a:rPr>
              <a:t>the period intervening </a:t>
            </a:r>
            <a:r>
              <a:rPr lang="en-US" altLang="en-US" sz="2800" dirty="0" smtClean="0"/>
              <a:t>between the </a:t>
            </a:r>
            <a:r>
              <a:rPr lang="en-US" altLang="en-US" sz="2800" dirty="0" err="1" smtClean="0"/>
              <a:t>despatch</a:t>
            </a:r>
            <a:r>
              <a:rPr lang="en-US" altLang="en-US" sz="2800" dirty="0" smtClean="0"/>
              <a:t> of the said intimation and payment of fees </a:t>
            </a:r>
          </a:p>
          <a:p>
            <a:pPr marL="609600" indent="-609600" algn="ctr" eaLnBrk="1" hangingPunct="1">
              <a:lnSpc>
                <a:spcPct val="90000"/>
              </a:lnSpc>
              <a:buFont typeface="Wingdings" panose="05000000000000000000" pitchFamily="2" charset="2"/>
              <a:buNone/>
            </a:pPr>
            <a:r>
              <a:rPr lang="en-US" altLang="en-US" sz="2800" dirty="0" smtClean="0"/>
              <a:t>shall be </a:t>
            </a:r>
            <a:r>
              <a:rPr lang="en-US" altLang="en-US" sz="2800" b="1" u="sng" dirty="0" smtClean="0">
                <a:solidFill>
                  <a:srgbClr val="FF0000"/>
                </a:solidFill>
              </a:rPr>
              <a:t>excluded</a:t>
            </a:r>
            <a:r>
              <a:rPr lang="en-US" altLang="en-US" sz="2800" dirty="0" smtClean="0"/>
              <a:t> for the purpose of calculating the period of thirty days. </a:t>
            </a:r>
          </a:p>
          <a:p>
            <a:pPr marL="609600" indent="-609600" algn="ctr" eaLnBrk="1" hangingPunct="1">
              <a:lnSpc>
                <a:spcPct val="90000"/>
              </a:lnSpc>
              <a:buFont typeface="Wingdings" panose="05000000000000000000" pitchFamily="2" charset="2"/>
              <a:buNone/>
            </a:pPr>
            <a:r>
              <a:rPr lang="en-US" altLang="en-US" sz="2800" dirty="0" smtClean="0"/>
              <a:t>								s.7(3) </a:t>
            </a:r>
          </a:p>
          <a:p>
            <a:pPr marL="609600" indent="-609600" algn="ctr" eaLnBrk="1" hangingPunct="1">
              <a:lnSpc>
                <a:spcPct val="90000"/>
              </a:lnSpc>
              <a:buFont typeface="Wingdings" panose="05000000000000000000" pitchFamily="2" charset="2"/>
              <a:buNone/>
            </a:pPr>
            <a:r>
              <a:rPr lang="en-US" altLang="en-US" sz="2800" dirty="0" smtClean="0"/>
              <a:t> </a:t>
            </a:r>
          </a:p>
        </p:txBody>
      </p:sp>
      <p:sp>
        <p:nvSpPr>
          <p:cNvPr id="7577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AAA626D-9E3B-4119-89A7-358C0E078DBC}" type="slidenum">
              <a:rPr lang="en-US" altLang="en-US" sz="1400" smtClean="0"/>
              <a:pPr>
                <a:spcBef>
                  <a:spcPct val="0"/>
                </a:spcBef>
                <a:buFontTx/>
                <a:buNone/>
              </a:pPr>
              <a:t>38</a:t>
            </a:fld>
            <a:endParaRPr lang="en-US" altLang="en-US" sz="1400" smtClean="0"/>
          </a:p>
        </p:txBody>
      </p:sp>
      <p:sp>
        <p:nvSpPr>
          <p:cNvPr id="75780" name="Footer Placeholder 4"/>
          <p:cNvSpPr>
            <a:spLocks noGrp="1"/>
          </p:cNvSpPr>
          <p:nvPr>
            <p:ph type="ftr" sz="quarter" idx="11"/>
          </p:nvPr>
        </p:nvSpPr>
        <p:spPr>
          <a:xfrm>
            <a:off x="2971800" y="62166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idx="1"/>
          </p:nvPr>
        </p:nvSpPr>
        <p:spPr>
          <a:xfrm>
            <a:off x="457200" y="304800"/>
            <a:ext cx="8229600" cy="5826125"/>
          </a:xfrm>
        </p:spPr>
        <p:txBody>
          <a:bodyPr/>
          <a:lstStyle/>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r>
              <a:rPr lang="en-US" altLang="en-US" sz="2800" dirty="0" smtClean="0"/>
              <a:t>	</a:t>
            </a:r>
          </a:p>
          <a:p>
            <a:pPr algn="ctr" eaLnBrk="1" hangingPunct="1">
              <a:buFont typeface="Wingdings" panose="05000000000000000000" pitchFamily="2" charset="2"/>
              <a:buNone/>
            </a:pPr>
            <a:r>
              <a:rPr lang="en-US" altLang="en-US" sz="2800" dirty="0" smtClean="0"/>
              <a:t> Where the person to whom access is to be provided is </a:t>
            </a:r>
            <a:r>
              <a:rPr lang="en-US" altLang="en-US" sz="2800" b="1" dirty="0" err="1" smtClean="0">
                <a:solidFill>
                  <a:srgbClr val="FF9900"/>
                </a:solidFill>
              </a:rPr>
              <a:t>sensorily</a:t>
            </a:r>
            <a:r>
              <a:rPr lang="en-US" altLang="en-US" sz="2800" b="1" dirty="0" smtClean="0">
                <a:solidFill>
                  <a:srgbClr val="FF9900"/>
                </a:solidFill>
              </a:rPr>
              <a:t> disabled</a:t>
            </a:r>
            <a:r>
              <a:rPr lang="en-US" altLang="en-US" sz="2800" b="1" dirty="0" smtClean="0"/>
              <a:t>,</a:t>
            </a:r>
          </a:p>
          <a:p>
            <a:pPr algn="ctr" eaLnBrk="1" hangingPunct="1">
              <a:buFont typeface="Wingdings" panose="05000000000000000000" pitchFamily="2" charset="2"/>
              <a:buNone/>
            </a:pPr>
            <a:r>
              <a:rPr lang="en-US" altLang="en-US" sz="2800" dirty="0" smtClean="0"/>
              <a:t> the PIO shall provide </a:t>
            </a:r>
            <a:r>
              <a:rPr lang="en-US" altLang="en-US" sz="2800" b="1" dirty="0" smtClean="0">
                <a:solidFill>
                  <a:srgbClr val="FF9900"/>
                </a:solidFill>
              </a:rPr>
              <a:t>assistance</a:t>
            </a:r>
            <a:r>
              <a:rPr lang="en-US" altLang="en-US" sz="2800" b="1" dirty="0" smtClean="0"/>
              <a:t> </a:t>
            </a:r>
            <a:r>
              <a:rPr lang="en-US" altLang="en-US" sz="2800" dirty="0" smtClean="0"/>
              <a:t>to enable access to the information, </a:t>
            </a:r>
          </a:p>
          <a:p>
            <a:pPr algn="ctr" eaLnBrk="1" hangingPunct="1">
              <a:buFont typeface="Wingdings" panose="05000000000000000000" pitchFamily="2" charset="2"/>
              <a:buNone/>
            </a:pPr>
            <a:r>
              <a:rPr lang="en-US" altLang="en-US" sz="2800" dirty="0" smtClean="0"/>
              <a:t>including providing such assistance as may be appropriate for the inspection. s.7(4) </a:t>
            </a:r>
          </a:p>
          <a:p>
            <a:pPr algn="ctr" eaLnBrk="1" hangingPunct="1">
              <a:buFont typeface="Wingdings" panose="05000000000000000000" pitchFamily="2" charset="2"/>
              <a:buNone/>
            </a:pPr>
            <a:endParaRPr lang="en-US" altLang="en-US" sz="2800" dirty="0" smtClean="0"/>
          </a:p>
        </p:txBody>
      </p:sp>
      <p:sp>
        <p:nvSpPr>
          <p:cNvPr id="7680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6D14CCC-0CFA-4FC0-B9E6-085F80A38592}" type="slidenum">
              <a:rPr lang="en-US" altLang="en-US" sz="1400" smtClean="0"/>
              <a:pPr>
                <a:spcBef>
                  <a:spcPct val="0"/>
                </a:spcBef>
                <a:buFontTx/>
                <a:buNone/>
              </a:pPr>
              <a:t>39</a:t>
            </a:fld>
            <a:endParaRPr lang="en-US" altLang="en-US" sz="1400" smtClean="0"/>
          </a:p>
        </p:txBody>
      </p:sp>
      <p:sp>
        <p:nvSpPr>
          <p:cNvPr id="76804" name="Footer Placeholder 4"/>
          <p:cNvSpPr>
            <a:spLocks noGrp="1"/>
          </p:cNvSpPr>
          <p:nvPr>
            <p:ph type="ftr" sz="quarter" idx="11"/>
          </p:nvPr>
        </p:nvSpPr>
        <p:spPr>
          <a:xfrm>
            <a:off x="3124200" y="61309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7200" y="381000"/>
            <a:ext cx="8229600" cy="5638800"/>
          </a:xfrm>
        </p:spPr>
        <p:txBody>
          <a:bodyPr/>
          <a:lstStyle/>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mtClean="0"/>
              <a:t>Date of Presidential Assent </a:t>
            </a:r>
          </a:p>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endParaRPr lang="en-US" altLang="en-US" smtClean="0"/>
          </a:p>
          <a:p>
            <a:pPr algn="ctr" eaLnBrk="1" hangingPunct="1">
              <a:buFont typeface="Wingdings" panose="05000000000000000000" pitchFamily="2" charset="2"/>
              <a:buNone/>
            </a:pPr>
            <a:r>
              <a:rPr lang="en-US" altLang="en-US" smtClean="0"/>
              <a:t>15th June, 2005</a:t>
            </a:r>
          </a:p>
        </p:txBody>
      </p:sp>
      <p:sp>
        <p:nvSpPr>
          <p:cNvPr id="1126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990E247-2C14-4120-A5CE-664E058CC47E}" type="slidenum">
              <a:rPr lang="en-US" altLang="en-US" sz="1400" smtClean="0"/>
              <a:pPr>
                <a:spcBef>
                  <a:spcPct val="0"/>
                </a:spcBef>
                <a:buFontTx/>
                <a:buNone/>
              </a:pPr>
              <a:t>4</a:t>
            </a:fld>
            <a:endParaRPr lang="en-US" altLang="en-US" sz="1400" smtClean="0"/>
          </a:p>
        </p:txBody>
      </p:sp>
      <p:sp>
        <p:nvSpPr>
          <p:cNvPr id="11268" name="Footer Placeholder 5"/>
          <p:cNvSpPr>
            <a:spLocks noGrp="1"/>
          </p:cNvSpPr>
          <p:nvPr>
            <p:ph type="ftr" sz="quarter" idx="11"/>
          </p:nvPr>
        </p:nvSpPr>
        <p:spPr>
          <a:xfrm>
            <a:off x="2851150" y="6132513"/>
            <a:ext cx="3441700" cy="225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idx="1"/>
          </p:nvPr>
        </p:nvSpPr>
        <p:spPr>
          <a:xfrm>
            <a:off x="457200" y="304800"/>
            <a:ext cx="8229600" cy="5826125"/>
          </a:xfrm>
        </p:spPr>
        <p:txBody>
          <a:bodyPr/>
          <a:lstStyle/>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r>
              <a:rPr lang="en-US" altLang="en-US" sz="2800" dirty="0" smtClean="0"/>
              <a:t> </a:t>
            </a:r>
            <a:r>
              <a:rPr lang="en-US" altLang="en-US" sz="2800" dirty="0" smtClean="0">
                <a:solidFill>
                  <a:srgbClr val="0000FF"/>
                </a:solidFill>
              </a:rPr>
              <a:t>The applicant shall pay such fee </a:t>
            </a:r>
            <a:r>
              <a:rPr lang="en-US" altLang="en-US" sz="2800" dirty="0" smtClean="0"/>
              <a:t>as may be prescribed. </a:t>
            </a:r>
          </a:p>
          <a:p>
            <a:pPr algn="ctr" eaLnBrk="1" hangingPunct="1">
              <a:buFont typeface="Wingdings" panose="05000000000000000000" pitchFamily="2" charset="2"/>
              <a:buNone/>
            </a:pPr>
            <a:r>
              <a:rPr lang="en-US" altLang="en-US" sz="2800" dirty="0" smtClean="0"/>
              <a:t>The fee shall be </a:t>
            </a:r>
            <a:r>
              <a:rPr lang="en-US" altLang="en-US" sz="2800" dirty="0" smtClean="0">
                <a:solidFill>
                  <a:srgbClr val="FF9900"/>
                </a:solidFill>
              </a:rPr>
              <a:t>reasonable</a:t>
            </a:r>
            <a:r>
              <a:rPr lang="en-US" altLang="en-US" sz="2800" dirty="0" smtClean="0"/>
              <a:t> and</a:t>
            </a:r>
          </a:p>
          <a:p>
            <a:pPr algn="ctr" eaLnBrk="1" hangingPunct="1">
              <a:buFont typeface="Wingdings" panose="05000000000000000000" pitchFamily="2" charset="2"/>
              <a:buNone/>
            </a:pPr>
            <a:r>
              <a:rPr lang="en-US" altLang="en-US" sz="2800" dirty="0" smtClean="0"/>
              <a:t> </a:t>
            </a:r>
            <a:r>
              <a:rPr lang="en-US" altLang="en-US" sz="2800" dirty="0" smtClean="0">
                <a:solidFill>
                  <a:srgbClr val="FF9900"/>
                </a:solidFill>
              </a:rPr>
              <a:t>no such fee </a:t>
            </a:r>
            <a:r>
              <a:rPr lang="en-US" altLang="en-US" sz="2800" dirty="0" smtClean="0"/>
              <a:t>shall be charged from the persons who are of </a:t>
            </a:r>
            <a:r>
              <a:rPr lang="en-US" altLang="en-US" sz="2800" dirty="0" smtClean="0">
                <a:solidFill>
                  <a:srgbClr val="FF0000"/>
                </a:solidFill>
              </a:rPr>
              <a:t>below poverty line.     </a:t>
            </a:r>
            <a:r>
              <a:rPr lang="en-US" altLang="en-US" sz="2800" dirty="0" smtClean="0"/>
              <a:t>s.7(5) </a:t>
            </a:r>
          </a:p>
          <a:p>
            <a:pPr algn="ctr" eaLnBrk="1" hangingPunct="1">
              <a:buFont typeface="Wingdings" panose="05000000000000000000" pitchFamily="2" charset="2"/>
              <a:buNone/>
            </a:pPr>
            <a:r>
              <a:rPr lang="en-US" altLang="en-US" sz="2800" dirty="0" smtClean="0"/>
              <a:t>The requester shall be provided the information </a:t>
            </a:r>
            <a:r>
              <a:rPr lang="en-US" altLang="en-US" sz="2800" b="1" dirty="0" smtClean="0">
                <a:solidFill>
                  <a:srgbClr val="0000FF"/>
                </a:solidFill>
              </a:rPr>
              <a:t>free of charge </a:t>
            </a:r>
            <a:r>
              <a:rPr lang="en-US" altLang="en-US" sz="2800" dirty="0" smtClean="0">
                <a:solidFill>
                  <a:srgbClr val="FF0000"/>
                </a:solidFill>
              </a:rPr>
              <a:t>where a public authority fails to comply with the time limits specified.  </a:t>
            </a:r>
            <a:r>
              <a:rPr lang="en-US" altLang="en-US" sz="2800" dirty="0" smtClean="0"/>
              <a:t>s.7(6) </a:t>
            </a:r>
          </a:p>
          <a:p>
            <a:pPr algn="ctr" eaLnBrk="1" hangingPunct="1">
              <a:buFont typeface="Wingdings" panose="05000000000000000000" pitchFamily="2" charset="2"/>
              <a:buNone/>
            </a:pPr>
            <a:r>
              <a:rPr lang="en-US" altLang="en-US" sz="2800" dirty="0" smtClean="0"/>
              <a:t> </a:t>
            </a:r>
          </a:p>
          <a:p>
            <a:pPr algn="ctr" eaLnBrk="1" hangingPunct="1">
              <a:buFont typeface="Wingdings" panose="05000000000000000000" pitchFamily="2" charset="2"/>
              <a:buNone/>
            </a:pPr>
            <a:endParaRPr lang="en-US" altLang="en-US" sz="2800" dirty="0" smtClean="0"/>
          </a:p>
        </p:txBody>
      </p:sp>
      <p:sp>
        <p:nvSpPr>
          <p:cNvPr id="7782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E80F12-BC23-481A-AA2F-8A17AABBFAF7}" type="slidenum">
              <a:rPr lang="en-US" altLang="en-US" sz="1400" smtClean="0"/>
              <a:pPr>
                <a:spcBef>
                  <a:spcPct val="0"/>
                </a:spcBef>
                <a:buFontTx/>
                <a:buNone/>
              </a:pPr>
              <a:t>40</a:t>
            </a:fld>
            <a:endParaRPr lang="en-US" altLang="en-US" sz="1400" smtClean="0"/>
          </a:p>
        </p:txBody>
      </p:sp>
      <p:sp>
        <p:nvSpPr>
          <p:cNvPr id="77828" name="Footer Placeholder 4"/>
          <p:cNvSpPr>
            <a:spLocks noGrp="1"/>
          </p:cNvSpPr>
          <p:nvPr>
            <p:ph type="ftr" sz="quarter" idx="11"/>
          </p:nvPr>
        </p:nvSpPr>
        <p:spPr>
          <a:xfrm>
            <a:off x="2857500" y="613568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idx="1"/>
          </p:nvPr>
        </p:nvSpPr>
        <p:spPr>
          <a:xfrm>
            <a:off x="457200" y="533400"/>
            <a:ext cx="8229600" cy="5597525"/>
          </a:xfrm>
        </p:spPr>
        <p:txBody>
          <a:bodyPr/>
          <a:lstStyle/>
          <a:p>
            <a:pPr algn="ctr" eaLnBrk="1" hangingPunct="1">
              <a:buFont typeface="Wingdings" panose="05000000000000000000" pitchFamily="2" charset="2"/>
              <a:buNone/>
            </a:pPr>
            <a:r>
              <a:rPr lang="en-US" altLang="en-US" sz="2800" dirty="0" smtClean="0"/>
              <a:t>	</a:t>
            </a:r>
          </a:p>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r>
              <a:rPr lang="en-US" altLang="en-US" sz="2800" dirty="0" smtClean="0"/>
              <a:t> Before taking any decision, the PIO shall take into consideration the representation made by a </a:t>
            </a:r>
          </a:p>
          <a:p>
            <a:pPr algn="ctr" eaLnBrk="1" hangingPunct="1">
              <a:buFont typeface="Wingdings" panose="05000000000000000000" pitchFamily="2" charset="2"/>
              <a:buNone/>
            </a:pPr>
            <a:r>
              <a:rPr lang="en-US" altLang="en-US" sz="2800" b="1" dirty="0" smtClean="0">
                <a:solidFill>
                  <a:srgbClr val="FF0000"/>
                </a:solidFill>
              </a:rPr>
              <a:t>third party</a:t>
            </a:r>
            <a:r>
              <a:rPr lang="en-US" altLang="en-US" sz="2800" b="1" dirty="0" smtClean="0"/>
              <a:t> </a:t>
            </a:r>
            <a:r>
              <a:rPr lang="en-US" altLang="en-US" sz="2800" dirty="0" smtClean="0"/>
              <a:t>under section 11. 		s.7(7) </a:t>
            </a:r>
          </a:p>
          <a:p>
            <a:pPr algn="ctr" eaLnBrk="1" hangingPunct="1">
              <a:buFont typeface="Wingdings" panose="05000000000000000000" pitchFamily="2" charset="2"/>
              <a:buNone/>
            </a:pPr>
            <a:endParaRPr lang="en-US" altLang="en-US" sz="2800" dirty="0" smtClean="0"/>
          </a:p>
        </p:txBody>
      </p:sp>
      <p:sp>
        <p:nvSpPr>
          <p:cNvPr id="7885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FF96E29-76CC-4519-B234-83B694D0ADD3}" type="slidenum">
              <a:rPr lang="en-US" altLang="en-US" sz="1400" smtClean="0"/>
              <a:pPr>
                <a:spcBef>
                  <a:spcPct val="0"/>
                </a:spcBef>
                <a:buFontTx/>
                <a:buNone/>
              </a:pPr>
              <a:t>41</a:t>
            </a:fld>
            <a:endParaRPr lang="en-US" altLang="en-US" sz="1400" smtClean="0"/>
          </a:p>
        </p:txBody>
      </p:sp>
      <p:sp>
        <p:nvSpPr>
          <p:cNvPr id="78852" name="Footer Placeholder 4"/>
          <p:cNvSpPr>
            <a:spLocks noGrp="1"/>
          </p:cNvSpPr>
          <p:nvPr>
            <p:ph type="ftr" sz="quarter" idx="11"/>
          </p:nvPr>
        </p:nvSpPr>
        <p:spPr>
          <a:xfrm>
            <a:off x="2895600" y="6037263"/>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idx="1"/>
          </p:nvPr>
        </p:nvSpPr>
        <p:spPr>
          <a:xfrm>
            <a:off x="457200" y="457200"/>
            <a:ext cx="8229600" cy="5673725"/>
          </a:xfrm>
        </p:spPr>
        <p:txBody>
          <a:bodyPr/>
          <a:lstStyle/>
          <a:p>
            <a:pPr algn="ctr" eaLnBrk="1" hangingPunct="1">
              <a:lnSpc>
                <a:spcPct val="80000"/>
              </a:lnSpc>
              <a:buFont typeface="Wingdings" panose="05000000000000000000" pitchFamily="2" charset="2"/>
              <a:buNone/>
            </a:pPr>
            <a:r>
              <a:rPr lang="en-US" altLang="en-US" sz="2000" smtClean="0"/>
              <a:t>	</a:t>
            </a:r>
          </a:p>
          <a:p>
            <a:pPr algn="ctr" eaLnBrk="1" hangingPunct="1">
              <a:lnSpc>
                <a:spcPct val="80000"/>
              </a:lnSpc>
              <a:buFont typeface="Wingdings" panose="05000000000000000000" pitchFamily="2" charset="2"/>
              <a:buNone/>
            </a:pPr>
            <a:endParaRPr lang="en-US" altLang="en-US" sz="2000" smtClean="0"/>
          </a:p>
          <a:p>
            <a:pPr algn="ctr" eaLnBrk="1" hangingPunct="1">
              <a:lnSpc>
                <a:spcPct val="80000"/>
              </a:lnSpc>
              <a:buFont typeface="Wingdings" panose="05000000000000000000" pitchFamily="2" charset="2"/>
              <a:buNone/>
            </a:pPr>
            <a:r>
              <a:rPr lang="en-US" altLang="en-US" sz="2400" smtClean="0"/>
              <a:t>Where a request has been </a:t>
            </a:r>
            <a:r>
              <a:rPr lang="en-US" altLang="en-US" sz="2400" smtClean="0">
                <a:solidFill>
                  <a:srgbClr val="FF9900"/>
                </a:solidFill>
              </a:rPr>
              <a:t>rejected</a:t>
            </a:r>
            <a:r>
              <a:rPr lang="en-US" altLang="en-US" sz="2400" smtClean="0"/>
              <a:t> , the PIO </a:t>
            </a:r>
          </a:p>
          <a:p>
            <a:pPr algn="ctr" eaLnBrk="1" hangingPunct="1">
              <a:lnSpc>
                <a:spcPct val="80000"/>
              </a:lnSpc>
              <a:buFont typeface="Wingdings" panose="05000000000000000000" pitchFamily="2" charset="2"/>
              <a:buNone/>
            </a:pPr>
            <a:r>
              <a:rPr lang="en-US" altLang="en-US" sz="2400" smtClean="0"/>
              <a:t>shall </a:t>
            </a:r>
            <a:r>
              <a:rPr lang="en-US" altLang="en-US" sz="2400" smtClean="0">
                <a:solidFill>
                  <a:srgbClr val="FF9900"/>
                </a:solidFill>
              </a:rPr>
              <a:t>communicate</a:t>
            </a:r>
            <a:r>
              <a:rPr lang="en-US" altLang="en-US" sz="2400" smtClean="0"/>
              <a:t> to the requester-</a:t>
            </a:r>
          </a:p>
          <a:p>
            <a:pPr eaLnBrk="1" hangingPunct="1">
              <a:lnSpc>
                <a:spcPct val="200000"/>
              </a:lnSpc>
              <a:buFont typeface="Wingdings" panose="05000000000000000000" pitchFamily="2" charset="2"/>
              <a:buNone/>
            </a:pPr>
            <a:r>
              <a:rPr lang="en-US" altLang="en-US" sz="2400" smtClean="0"/>
              <a:t>    (i) 	the </a:t>
            </a:r>
            <a:r>
              <a:rPr lang="en-US" altLang="en-US" sz="2400" b="1" smtClean="0">
                <a:solidFill>
                  <a:srgbClr val="FF9900"/>
                </a:solidFill>
              </a:rPr>
              <a:t>reasons</a:t>
            </a:r>
            <a:r>
              <a:rPr lang="en-US" altLang="en-US" sz="2400" smtClean="0"/>
              <a:t> for such rejection; </a:t>
            </a:r>
          </a:p>
          <a:p>
            <a:pPr eaLnBrk="1" hangingPunct="1">
              <a:lnSpc>
                <a:spcPct val="200000"/>
              </a:lnSpc>
              <a:buFont typeface="Wingdings" panose="05000000000000000000" pitchFamily="2" charset="2"/>
              <a:buNone/>
            </a:pPr>
            <a:r>
              <a:rPr lang="en-US" altLang="en-US" sz="2400" smtClean="0"/>
              <a:t>	(ii) 	the </a:t>
            </a:r>
            <a:r>
              <a:rPr lang="en-US" altLang="en-US" sz="2400" b="1" smtClean="0">
                <a:solidFill>
                  <a:srgbClr val="FF9900"/>
                </a:solidFill>
              </a:rPr>
              <a:t>period</a:t>
            </a:r>
            <a:r>
              <a:rPr lang="en-US" altLang="en-US" sz="2400" smtClean="0"/>
              <a:t> within which an </a:t>
            </a:r>
            <a:r>
              <a:rPr lang="en-US" altLang="en-US" sz="2400" b="1" smtClean="0">
                <a:solidFill>
                  <a:srgbClr val="FF9900"/>
                </a:solidFill>
              </a:rPr>
              <a:t>appeal</a:t>
            </a:r>
            <a:r>
              <a:rPr lang="en-US" altLang="en-US" sz="2400" smtClean="0"/>
              <a:t> against such 	rejection may be preferred; and </a:t>
            </a:r>
          </a:p>
          <a:p>
            <a:pPr eaLnBrk="1" hangingPunct="1">
              <a:lnSpc>
                <a:spcPct val="200000"/>
              </a:lnSpc>
              <a:buFont typeface="Wingdings" panose="05000000000000000000" pitchFamily="2" charset="2"/>
              <a:buNone/>
            </a:pPr>
            <a:r>
              <a:rPr lang="en-US" altLang="en-US" sz="2400" smtClean="0"/>
              <a:t>	(iii)	the particulars of the </a:t>
            </a:r>
            <a:r>
              <a:rPr lang="en-US" altLang="en-US" sz="2400" b="1" smtClean="0">
                <a:solidFill>
                  <a:srgbClr val="FF9900"/>
                </a:solidFill>
              </a:rPr>
              <a:t>appellate authority</a:t>
            </a:r>
            <a:r>
              <a:rPr lang="en-US" altLang="en-US" sz="2400" smtClean="0"/>
              <a:t>. s.7(8) </a:t>
            </a:r>
          </a:p>
          <a:p>
            <a:pPr algn="ctr" eaLnBrk="1" hangingPunct="1">
              <a:lnSpc>
                <a:spcPct val="80000"/>
              </a:lnSpc>
              <a:buFont typeface="Wingdings" panose="05000000000000000000" pitchFamily="2" charset="2"/>
              <a:buNone/>
            </a:pPr>
            <a:r>
              <a:rPr lang="en-US" altLang="en-US" sz="2000" smtClean="0"/>
              <a:t>  </a:t>
            </a:r>
          </a:p>
        </p:txBody>
      </p:sp>
      <p:sp>
        <p:nvSpPr>
          <p:cNvPr id="798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9F62D0B-C202-44C2-8D95-067E7B97CF8A}" type="slidenum">
              <a:rPr lang="en-US" altLang="en-US" sz="1400" smtClean="0"/>
              <a:pPr>
                <a:spcBef>
                  <a:spcPct val="0"/>
                </a:spcBef>
                <a:buFontTx/>
                <a:buNone/>
              </a:pPr>
              <a:t>42</a:t>
            </a:fld>
            <a:endParaRPr lang="en-US" altLang="en-US" sz="1400" smtClean="0"/>
          </a:p>
        </p:txBody>
      </p:sp>
      <p:sp>
        <p:nvSpPr>
          <p:cNvPr id="79876" name="Footer Placeholder 4"/>
          <p:cNvSpPr>
            <a:spLocks noGrp="1"/>
          </p:cNvSpPr>
          <p:nvPr>
            <p:ph type="ftr" sz="quarter" idx="11"/>
          </p:nvPr>
        </p:nvSpPr>
        <p:spPr>
          <a:xfrm>
            <a:off x="2895600" y="6116638"/>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idx="1"/>
          </p:nvPr>
        </p:nvSpPr>
        <p:spPr>
          <a:xfrm>
            <a:off x="457200" y="533400"/>
            <a:ext cx="8229600" cy="55975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An information shall ordinarily be provided in the </a:t>
            </a:r>
            <a:r>
              <a:rPr lang="en-US" altLang="en-US" sz="2800" smtClean="0">
                <a:solidFill>
                  <a:srgbClr val="FF9900"/>
                </a:solidFill>
              </a:rPr>
              <a:t>form</a:t>
            </a:r>
            <a:r>
              <a:rPr lang="en-US" altLang="en-US" sz="2800" smtClean="0"/>
              <a:t> in which it is sought unless it would </a:t>
            </a:r>
            <a:r>
              <a:rPr lang="en-US" altLang="en-US" sz="2800" smtClean="0">
                <a:solidFill>
                  <a:srgbClr val="FF9900"/>
                </a:solidFill>
              </a:rPr>
              <a:t>disproportionately divert</a:t>
            </a:r>
            <a:r>
              <a:rPr lang="en-US" altLang="en-US" sz="2800" smtClean="0"/>
              <a:t> the resources of the public authority or would be detrimental to the safety or </a:t>
            </a:r>
            <a:r>
              <a:rPr lang="en-US" altLang="en-US" sz="2800" smtClean="0">
                <a:solidFill>
                  <a:srgbClr val="FF9900"/>
                </a:solidFill>
              </a:rPr>
              <a:t>preservation of the record</a:t>
            </a:r>
            <a:r>
              <a:rPr lang="en-US" altLang="en-US" sz="2800" smtClean="0"/>
              <a:t> in question.</a:t>
            </a:r>
          </a:p>
          <a:p>
            <a:pPr algn="ctr" eaLnBrk="1" hangingPunct="1">
              <a:buFont typeface="Wingdings" panose="05000000000000000000" pitchFamily="2" charset="2"/>
              <a:buNone/>
            </a:pPr>
            <a:r>
              <a:rPr lang="en-US" altLang="en-US" sz="2800" smtClean="0"/>
              <a:t>s.7(9) </a:t>
            </a:r>
          </a:p>
        </p:txBody>
      </p:sp>
      <p:sp>
        <p:nvSpPr>
          <p:cNvPr id="8089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0911AA0-0CCD-4ED0-AEE4-7766CC3E3FF0}" type="slidenum">
              <a:rPr lang="en-US" altLang="en-US" sz="1400" smtClean="0"/>
              <a:pPr>
                <a:spcBef>
                  <a:spcPct val="0"/>
                </a:spcBef>
                <a:buFontTx/>
                <a:buNone/>
              </a:pPr>
              <a:t>43</a:t>
            </a:fld>
            <a:endParaRPr lang="en-US" altLang="en-US" sz="1400" smtClean="0"/>
          </a:p>
        </p:txBody>
      </p:sp>
      <p:sp>
        <p:nvSpPr>
          <p:cNvPr id="80900" name="Footer Placeholder 4"/>
          <p:cNvSpPr>
            <a:spLocks noGrp="1"/>
          </p:cNvSpPr>
          <p:nvPr>
            <p:ph type="ftr" sz="quarter" idx="11"/>
          </p:nvPr>
        </p:nvSpPr>
        <p:spPr>
          <a:xfrm>
            <a:off x="2857500" y="60420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ctrTitle"/>
          </p:nvPr>
        </p:nvSpPr>
        <p:spPr>
          <a:xfrm>
            <a:off x="762000" y="1066800"/>
            <a:ext cx="7086600" cy="4419600"/>
          </a:xfrm>
        </p:spPr>
        <p:txBody>
          <a:bodyPr/>
          <a:lstStyle/>
          <a:p>
            <a:pPr eaLnBrk="1" hangingPunct="1"/>
            <a:r>
              <a:rPr lang="en-US" altLang="en-US" sz="3600" b="1" smtClean="0">
                <a:cs typeface="Arial" panose="020B0604020202020204" pitchFamily="34" charset="0"/>
              </a:rPr>
              <a:t>Obligations </a:t>
            </a:r>
            <a:br>
              <a:rPr lang="en-US" altLang="en-US" sz="3600" b="1" smtClean="0">
                <a:cs typeface="Arial" panose="020B0604020202020204" pitchFamily="34" charset="0"/>
              </a:rPr>
            </a:br>
            <a:r>
              <a:rPr lang="en-US" altLang="en-US" sz="3600" b="1" smtClean="0">
                <a:cs typeface="Arial" panose="020B0604020202020204" pitchFamily="34" charset="0"/>
              </a:rPr>
              <a:t>of </a:t>
            </a:r>
            <a:br>
              <a:rPr lang="en-US" altLang="en-US" sz="3600" b="1" smtClean="0">
                <a:cs typeface="Arial" panose="020B0604020202020204" pitchFamily="34" charset="0"/>
              </a:rPr>
            </a:br>
            <a:r>
              <a:rPr lang="en-US" altLang="en-US" sz="3600" b="1" smtClean="0">
                <a:cs typeface="Arial" panose="020B0604020202020204" pitchFamily="34" charset="0"/>
              </a:rPr>
              <a:t>PIOs/APIOs</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741363" y="384175"/>
            <a:ext cx="7793037" cy="762000"/>
          </a:xfrm>
        </p:spPr>
        <p:txBody>
          <a:bodyPr/>
          <a:lstStyle/>
          <a:p>
            <a:pPr eaLnBrk="1" hangingPunct="1"/>
            <a:r>
              <a:rPr lang="en-US" altLang="en-US" sz="3200" b="1" smtClean="0">
                <a:solidFill>
                  <a:srgbClr val="FF0000"/>
                </a:solidFill>
                <a:cs typeface="Arial" panose="020B0604020202020204" pitchFamily="34" charset="0"/>
              </a:rPr>
              <a:t>Duties and Responsibilities of APIOs</a:t>
            </a:r>
          </a:p>
        </p:txBody>
      </p:sp>
      <p:sp>
        <p:nvSpPr>
          <p:cNvPr id="82947" name="Rectangle 3"/>
          <p:cNvSpPr>
            <a:spLocks noGrp="1" noChangeArrowheads="1"/>
          </p:cNvSpPr>
          <p:nvPr>
            <p:ph idx="1"/>
          </p:nvPr>
        </p:nvSpPr>
        <p:spPr>
          <a:xfrm>
            <a:off x="228600" y="1752600"/>
            <a:ext cx="8686800" cy="4343400"/>
          </a:xfrm>
        </p:spPr>
        <p:txBody>
          <a:bodyPr/>
          <a:lstStyle/>
          <a:p>
            <a:pPr eaLnBrk="1" hangingPunct="1">
              <a:buFont typeface="Wingdings" panose="05000000000000000000" pitchFamily="2" charset="2"/>
              <a:buNone/>
            </a:pPr>
            <a:r>
              <a:rPr lang="en-US" altLang="en-US" dirty="0" smtClean="0">
                <a:solidFill>
                  <a:srgbClr val="FF9900"/>
                </a:solidFill>
                <a:cs typeface="Arial" panose="020B0604020202020204" pitchFamily="34" charset="0"/>
              </a:rPr>
              <a:t>Receive</a:t>
            </a:r>
            <a:r>
              <a:rPr lang="en-US" altLang="en-US" dirty="0" smtClean="0">
                <a:cs typeface="Arial" panose="020B0604020202020204" pitchFamily="34" charset="0"/>
              </a:rPr>
              <a:t> applications for information or appeals under the Act and </a:t>
            </a:r>
            <a:r>
              <a:rPr lang="en-US" altLang="en-US" dirty="0" smtClean="0">
                <a:solidFill>
                  <a:srgbClr val="FF9900"/>
                </a:solidFill>
                <a:cs typeface="Arial" panose="020B0604020202020204" pitchFamily="34" charset="0"/>
              </a:rPr>
              <a:t>forward </a:t>
            </a:r>
            <a:r>
              <a:rPr lang="en-US" altLang="en-US" dirty="0" smtClean="0">
                <a:cs typeface="Arial" panose="020B0604020202020204" pitchFamily="34" charset="0"/>
              </a:rPr>
              <a:t>it to:</a:t>
            </a:r>
          </a:p>
          <a:p>
            <a:pPr eaLnBrk="1" hangingPunct="1"/>
            <a:r>
              <a:rPr lang="en-US" altLang="en-US" dirty="0" smtClean="0">
                <a:cs typeface="Arial" panose="020B0604020202020204" pitchFamily="34" charset="0"/>
              </a:rPr>
              <a:t>Public Information Officer or</a:t>
            </a:r>
          </a:p>
          <a:p>
            <a:pPr eaLnBrk="1" hangingPunct="1">
              <a:lnSpc>
                <a:spcPct val="110000"/>
              </a:lnSpc>
            </a:pPr>
            <a:r>
              <a:rPr lang="en-US" altLang="en-US" dirty="0" smtClean="0">
                <a:cs typeface="Arial" panose="020B0604020202020204" pitchFamily="34" charset="0"/>
              </a:rPr>
              <a:t>Appellate Officer</a:t>
            </a:r>
            <a:r>
              <a:rPr lang="en-US" altLang="en-US" dirty="0">
                <a:cs typeface="Arial" panose="020B0604020202020204" pitchFamily="34" charset="0"/>
              </a:rPr>
              <a:t>,</a:t>
            </a:r>
            <a:r>
              <a:rPr lang="en-US" altLang="en-US" dirty="0" smtClean="0">
                <a:cs typeface="Arial" panose="020B0604020202020204" pitchFamily="34" charset="0"/>
              </a:rPr>
              <a:t>  as the case may be </a:t>
            </a:r>
          </a:p>
        </p:txBody>
      </p:sp>
      <p:sp>
        <p:nvSpPr>
          <p:cNvPr id="8294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9E0D136-7F5F-4276-9197-CDD6815F7FA5}" type="slidenum">
              <a:rPr lang="en-US" altLang="en-US" sz="1400" smtClean="0"/>
              <a:pPr>
                <a:spcBef>
                  <a:spcPct val="0"/>
                </a:spcBef>
                <a:buFontTx/>
                <a:buNone/>
              </a:pPr>
              <a:t>45</a:t>
            </a:fld>
            <a:endParaRPr lang="en-US" altLang="en-US" sz="1400" smtClean="0"/>
          </a:p>
        </p:txBody>
      </p:sp>
      <p:sp>
        <p:nvSpPr>
          <p:cNvPr id="82949" name="Footer Placeholder 4"/>
          <p:cNvSpPr>
            <a:spLocks noGrp="1"/>
          </p:cNvSpPr>
          <p:nvPr>
            <p:ph type="ftr" sz="quarter" idx="11"/>
          </p:nvPr>
        </p:nvSpPr>
        <p:spPr>
          <a:xfrm>
            <a:off x="27813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65163" y="136525"/>
            <a:ext cx="7791450" cy="549275"/>
          </a:xfrm>
        </p:spPr>
        <p:txBody>
          <a:bodyPr/>
          <a:lstStyle/>
          <a:p>
            <a:pPr eaLnBrk="1" hangingPunct="1"/>
            <a:r>
              <a:rPr lang="en-US" altLang="en-US" sz="3200" b="1" smtClean="0">
                <a:solidFill>
                  <a:srgbClr val="FF0000"/>
                </a:solidFill>
                <a:cs typeface="Arial" panose="020B0604020202020204" pitchFamily="34" charset="0"/>
              </a:rPr>
              <a:t>Duties and Responsibilities of PIOs</a:t>
            </a:r>
          </a:p>
        </p:txBody>
      </p:sp>
      <p:sp>
        <p:nvSpPr>
          <p:cNvPr id="83971" name="Rectangle 3"/>
          <p:cNvSpPr>
            <a:spLocks noGrp="1" noChangeArrowheads="1"/>
          </p:cNvSpPr>
          <p:nvPr>
            <p:ph idx="1"/>
          </p:nvPr>
        </p:nvSpPr>
        <p:spPr>
          <a:xfrm>
            <a:off x="293688" y="685800"/>
            <a:ext cx="8545512" cy="5791200"/>
          </a:xfrm>
        </p:spPr>
        <p:txBody>
          <a:bodyPr/>
          <a:lstStyle/>
          <a:p>
            <a:pPr eaLnBrk="1" hangingPunct="1">
              <a:lnSpc>
                <a:spcPct val="80000"/>
              </a:lnSpc>
              <a:buFont typeface="Wingdings" panose="05000000000000000000" pitchFamily="2" charset="2"/>
              <a:buNone/>
            </a:pPr>
            <a:endParaRPr lang="en-US" altLang="en-US" sz="200" smtClean="0">
              <a:latin typeface="Times New Roman" panose="02020603050405020304" pitchFamily="18" charset="0"/>
            </a:endParaRPr>
          </a:p>
          <a:p>
            <a:pPr eaLnBrk="1" hangingPunct="1">
              <a:lnSpc>
                <a:spcPct val="110000"/>
              </a:lnSpc>
              <a:spcBef>
                <a:spcPct val="30000"/>
              </a:spcBef>
            </a:pPr>
            <a:r>
              <a:rPr lang="en-US" altLang="en-US" sz="2400" b="1" smtClean="0">
                <a:solidFill>
                  <a:srgbClr val="FF9900"/>
                </a:solidFill>
                <a:cs typeface="Arial" panose="020B0604020202020204" pitchFamily="34" charset="0"/>
              </a:rPr>
              <a:t>Accept </a:t>
            </a:r>
            <a:r>
              <a:rPr lang="en-US" altLang="en-US" sz="2400" smtClean="0">
                <a:cs typeface="Arial" panose="020B0604020202020204" pitchFamily="34" charset="0"/>
              </a:rPr>
              <a:t>requests for Information S.6(1)</a:t>
            </a:r>
          </a:p>
          <a:p>
            <a:pPr eaLnBrk="1" hangingPunct="1">
              <a:lnSpc>
                <a:spcPct val="110000"/>
              </a:lnSpc>
              <a:spcBef>
                <a:spcPct val="30000"/>
              </a:spcBef>
            </a:pPr>
            <a:r>
              <a:rPr lang="en-US" altLang="en-US" sz="2400" smtClean="0">
                <a:cs typeface="Arial" panose="020B0604020202020204" pitchFamily="34" charset="0"/>
              </a:rPr>
              <a:t>Render reasonable </a:t>
            </a:r>
            <a:r>
              <a:rPr lang="en-US" altLang="en-US" sz="2400" b="1" smtClean="0">
                <a:solidFill>
                  <a:srgbClr val="FF9900"/>
                </a:solidFill>
                <a:cs typeface="Arial" panose="020B0604020202020204" pitchFamily="34" charset="0"/>
              </a:rPr>
              <a:t>assistance </a:t>
            </a:r>
            <a:r>
              <a:rPr lang="en-US" altLang="en-US" sz="2400" smtClean="0">
                <a:cs typeface="Arial" panose="020B0604020202020204" pitchFamily="34" charset="0"/>
              </a:rPr>
              <a:t>to citizens requesting for information</a:t>
            </a:r>
          </a:p>
          <a:p>
            <a:pPr lvl="1" eaLnBrk="1" hangingPunct="1">
              <a:lnSpc>
                <a:spcPct val="110000"/>
              </a:lnSpc>
              <a:spcBef>
                <a:spcPct val="30000"/>
              </a:spcBef>
            </a:pPr>
            <a:r>
              <a:rPr lang="en-US" altLang="en-US" sz="2400" smtClean="0">
                <a:cs typeface="Arial" panose="020B0604020202020204" pitchFamily="34" charset="0"/>
              </a:rPr>
              <a:t>Reduce oral request into writing S.5(3)</a:t>
            </a:r>
          </a:p>
          <a:p>
            <a:pPr eaLnBrk="1" hangingPunct="1">
              <a:lnSpc>
                <a:spcPct val="110000"/>
              </a:lnSpc>
              <a:spcBef>
                <a:spcPct val="30000"/>
              </a:spcBef>
            </a:pPr>
            <a:r>
              <a:rPr lang="en-US" altLang="en-US" sz="2400" b="1" smtClean="0">
                <a:solidFill>
                  <a:srgbClr val="FF9900"/>
                </a:solidFill>
                <a:cs typeface="Arial" panose="020B0604020202020204" pitchFamily="34" charset="0"/>
              </a:rPr>
              <a:t>Seek</a:t>
            </a:r>
            <a:r>
              <a:rPr lang="en-US" altLang="en-US" sz="2400" b="1" smtClean="0">
                <a:cs typeface="Arial" panose="020B0604020202020204" pitchFamily="34" charset="0"/>
              </a:rPr>
              <a:t> </a:t>
            </a:r>
            <a:r>
              <a:rPr lang="en-US" altLang="en-US" sz="2400" smtClean="0">
                <a:cs typeface="Arial" panose="020B0604020202020204" pitchFamily="34" charset="0"/>
              </a:rPr>
              <a:t>assistance of any other officer where necessary  S.5(4)</a:t>
            </a:r>
          </a:p>
          <a:p>
            <a:pPr lvl="1" eaLnBrk="1" hangingPunct="1">
              <a:lnSpc>
                <a:spcPct val="110000"/>
              </a:lnSpc>
              <a:spcBef>
                <a:spcPct val="30000"/>
              </a:spcBef>
            </a:pPr>
            <a:r>
              <a:rPr lang="en-US" altLang="en-US" sz="2400" smtClean="0">
                <a:cs typeface="Arial" panose="020B0604020202020204" pitchFamily="34" charset="0"/>
              </a:rPr>
              <a:t>Such officer shall be treated as PIOs   S.5(5)</a:t>
            </a:r>
          </a:p>
          <a:p>
            <a:pPr eaLnBrk="1" hangingPunct="1">
              <a:lnSpc>
                <a:spcPct val="110000"/>
              </a:lnSpc>
              <a:spcBef>
                <a:spcPct val="30000"/>
              </a:spcBef>
            </a:pPr>
            <a:r>
              <a:rPr lang="en-US" altLang="en-US" sz="2400" b="1" smtClean="0">
                <a:solidFill>
                  <a:srgbClr val="FF9900"/>
                </a:solidFill>
                <a:cs typeface="Arial" panose="020B0604020202020204" pitchFamily="34" charset="0"/>
              </a:rPr>
              <a:t>Disposal</a:t>
            </a:r>
            <a:r>
              <a:rPr lang="en-US" altLang="en-US" sz="2400" smtClean="0">
                <a:cs typeface="Arial" panose="020B0604020202020204" pitchFamily="34" charset="0"/>
              </a:rPr>
              <a:t> of Requests S.7(1)</a:t>
            </a:r>
          </a:p>
          <a:p>
            <a:pPr eaLnBrk="1" hangingPunct="1">
              <a:lnSpc>
                <a:spcPct val="110000"/>
              </a:lnSpc>
              <a:spcBef>
                <a:spcPct val="30000"/>
              </a:spcBef>
            </a:pPr>
            <a:r>
              <a:rPr lang="en-US" altLang="en-US" sz="2400" b="1" smtClean="0">
                <a:solidFill>
                  <a:srgbClr val="FF9900"/>
                </a:solidFill>
                <a:cs typeface="Arial" panose="020B0604020202020204" pitchFamily="34" charset="0"/>
              </a:rPr>
              <a:t>Communicate</a:t>
            </a:r>
            <a:r>
              <a:rPr lang="en-US" altLang="en-US" sz="2400" smtClean="0">
                <a:cs typeface="Arial" panose="020B0604020202020204" pitchFamily="34" charset="0"/>
              </a:rPr>
              <a:t> the right to appeal and the details of the Appellate Authority to whom the applicant can appeal.  S.7(8)</a:t>
            </a:r>
          </a:p>
          <a:p>
            <a:pPr eaLnBrk="1" hangingPunct="1">
              <a:lnSpc>
                <a:spcPct val="80000"/>
              </a:lnSpc>
            </a:pPr>
            <a:endParaRPr lang="en-US" altLang="en-US" sz="1800" smtClean="0">
              <a:cs typeface="Arial" panose="020B0604020202020204" pitchFamily="34" charset="0"/>
            </a:endParaRPr>
          </a:p>
        </p:txBody>
      </p:sp>
      <p:sp>
        <p:nvSpPr>
          <p:cNvPr id="8397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6584137-97D5-4A88-8854-63CDCEEB7F48}" type="slidenum">
              <a:rPr lang="en-US" altLang="en-US" sz="1400" smtClean="0"/>
              <a:pPr>
                <a:spcBef>
                  <a:spcPct val="0"/>
                </a:spcBef>
                <a:buFontTx/>
                <a:buNone/>
              </a:pPr>
              <a:t>46</a:t>
            </a:fld>
            <a:endParaRPr lang="en-US" altLang="en-US" sz="1400" smtClean="0"/>
          </a:p>
        </p:txBody>
      </p:sp>
      <p:sp>
        <p:nvSpPr>
          <p:cNvPr id="83973" name="Footer Placeholder 4"/>
          <p:cNvSpPr>
            <a:spLocks noGrp="1"/>
          </p:cNvSpPr>
          <p:nvPr>
            <p:ph type="ftr" sz="quarter" idx="11"/>
          </p:nvPr>
        </p:nvSpPr>
        <p:spPr>
          <a:xfrm>
            <a:off x="2846388" y="624998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381000" y="381000"/>
            <a:ext cx="7793038" cy="838200"/>
          </a:xfrm>
        </p:spPr>
        <p:txBody>
          <a:bodyPr/>
          <a:lstStyle/>
          <a:p>
            <a:pPr eaLnBrk="1" hangingPunct="1"/>
            <a:r>
              <a:rPr lang="en-US" altLang="en-US" sz="3200" b="1" smtClean="0">
                <a:solidFill>
                  <a:schemeClr val="tx1"/>
                </a:solidFill>
                <a:cs typeface="Arial" panose="020B0604020202020204" pitchFamily="34" charset="0"/>
              </a:rPr>
              <a:t>Accepting Requests for Information</a:t>
            </a:r>
          </a:p>
        </p:txBody>
      </p:sp>
      <p:sp>
        <p:nvSpPr>
          <p:cNvPr id="86019" name="Rectangle 3"/>
          <p:cNvSpPr>
            <a:spLocks noGrp="1" noChangeArrowheads="1"/>
          </p:cNvSpPr>
          <p:nvPr>
            <p:ph idx="1"/>
          </p:nvPr>
        </p:nvSpPr>
        <p:spPr>
          <a:xfrm>
            <a:off x="304800" y="1676400"/>
            <a:ext cx="8458200" cy="4114800"/>
          </a:xfrm>
        </p:spPr>
        <p:txBody>
          <a:bodyPr/>
          <a:lstStyle/>
          <a:p>
            <a:pPr eaLnBrk="1" hangingPunct="1">
              <a:buFont typeface="Wingdings" panose="05000000000000000000" pitchFamily="2" charset="2"/>
              <a:buNone/>
            </a:pPr>
            <a:r>
              <a:rPr lang="en-US" altLang="en-US" sz="2400" dirty="0" smtClean="0">
                <a:cs typeface="Arial" panose="020B0604020202020204" pitchFamily="34" charset="0"/>
              </a:rPr>
              <a:t>PIOs/APIOs shall accept request in </a:t>
            </a:r>
            <a:r>
              <a:rPr lang="en-US" altLang="en-US" sz="2400" dirty="0" smtClean="0">
                <a:solidFill>
                  <a:srgbClr val="FF9900"/>
                </a:solidFill>
                <a:cs typeface="Arial" panose="020B0604020202020204" pitchFamily="34" charset="0"/>
              </a:rPr>
              <a:t>writing/electronic means</a:t>
            </a:r>
            <a:r>
              <a:rPr lang="en-US" altLang="en-US" sz="2400" dirty="0" smtClean="0">
                <a:cs typeface="Arial" panose="020B0604020202020204" pitchFamily="34" charset="0"/>
              </a:rPr>
              <a:t>:</a:t>
            </a:r>
          </a:p>
          <a:p>
            <a:pPr eaLnBrk="1" hangingPunct="1">
              <a:buFont typeface="Wingdings" panose="05000000000000000000" pitchFamily="2" charset="2"/>
              <a:buNone/>
            </a:pPr>
            <a:endParaRPr lang="en-US" altLang="en-US" sz="2400" dirty="0" smtClean="0">
              <a:cs typeface="Arial" panose="020B0604020202020204" pitchFamily="34" charset="0"/>
            </a:endParaRPr>
          </a:p>
          <a:p>
            <a:pPr eaLnBrk="1" hangingPunct="1">
              <a:lnSpc>
                <a:spcPct val="110000"/>
              </a:lnSpc>
            </a:pPr>
            <a:r>
              <a:rPr lang="en-US" altLang="en-US" sz="2400" dirty="0" smtClean="0">
                <a:cs typeface="Arial" panose="020B0604020202020204" pitchFamily="34" charset="0"/>
              </a:rPr>
              <a:t>In English, Hindi or official language of the area  S.6(1)</a:t>
            </a:r>
          </a:p>
          <a:p>
            <a:pPr eaLnBrk="1" hangingPunct="1">
              <a:lnSpc>
                <a:spcPct val="110000"/>
              </a:lnSpc>
            </a:pPr>
            <a:r>
              <a:rPr lang="en-US" altLang="en-US" sz="2400" dirty="0" smtClean="0">
                <a:cs typeface="Arial" panose="020B0604020202020204" pitchFamily="34" charset="0"/>
              </a:rPr>
              <a:t>Accompanied by prescribed fees S.6(1)</a:t>
            </a:r>
          </a:p>
          <a:p>
            <a:pPr eaLnBrk="1" hangingPunct="1">
              <a:lnSpc>
                <a:spcPct val="110000"/>
              </a:lnSpc>
            </a:pPr>
            <a:r>
              <a:rPr lang="en-US" altLang="en-US" sz="2400" dirty="0" smtClean="0">
                <a:cs typeface="Arial" panose="020B0604020202020204" pitchFamily="34" charset="0"/>
              </a:rPr>
              <a:t>With contact details (Name/Address)  S.6(2)</a:t>
            </a:r>
          </a:p>
          <a:p>
            <a:pPr eaLnBrk="1" hangingPunct="1">
              <a:lnSpc>
                <a:spcPct val="110000"/>
              </a:lnSpc>
            </a:pPr>
            <a:r>
              <a:rPr lang="en-US" altLang="en-US" sz="2400" dirty="0" smtClean="0">
                <a:cs typeface="Arial" panose="020B0604020202020204" pitchFamily="34" charset="0"/>
              </a:rPr>
              <a:t>With  particulars of information specified  S.6(1)(b)</a:t>
            </a:r>
          </a:p>
          <a:p>
            <a:pPr eaLnBrk="1" hangingPunct="1">
              <a:lnSpc>
                <a:spcPct val="110000"/>
              </a:lnSpc>
            </a:pPr>
            <a:r>
              <a:rPr lang="en-US" altLang="en-US" sz="2400" dirty="0" smtClean="0">
                <a:solidFill>
                  <a:srgbClr val="0000FF"/>
                </a:solidFill>
                <a:cs typeface="Arial" panose="020B0604020202020204" pitchFamily="34" charset="0"/>
              </a:rPr>
              <a:t>No Fees for persons Below Poverty Line</a:t>
            </a:r>
          </a:p>
          <a:p>
            <a:pPr eaLnBrk="1" hangingPunct="1">
              <a:lnSpc>
                <a:spcPct val="110000"/>
              </a:lnSpc>
            </a:pPr>
            <a:r>
              <a:rPr lang="en-US" altLang="en-US" sz="2400" dirty="0" smtClean="0">
                <a:solidFill>
                  <a:srgbClr val="FF0000"/>
                </a:solidFill>
                <a:cs typeface="Arial" panose="020B0604020202020204" pitchFamily="34" charset="0"/>
              </a:rPr>
              <a:t>Reasons for seeking information not required</a:t>
            </a:r>
            <a:r>
              <a:rPr lang="en-US" altLang="en-US" sz="2400" dirty="0" smtClean="0">
                <a:cs typeface="Arial" panose="020B0604020202020204" pitchFamily="34" charset="0"/>
              </a:rPr>
              <a:t> </a:t>
            </a:r>
          </a:p>
        </p:txBody>
      </p:sp>
      <p:sp>
        <p:nvSpPr>
          <p:cNvPr id="8602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FAD973-9B6E-40CE-A8F4-D59B03599A0D}" type="slidenum">
              <a:rPr lang="en-US" altLang="en-US" sz="1400" smtClean="0"/>
              <a:pPr>
                <a:spcBef>
                  <a:spcPct val="0"/>
                </a:spcBef>
                <a:buFontTx/>
                <a:buNone/>
              </a:pPr>
              <a:t>47</a:t>
            </a:fld>
            <a:endParaRPr lang="en-US" altLang="en-US" sz="1400" smtClean="0"/>
          </a:p>
        </p:txBody>
      </p:sp>
      <p:sp>
        <p:nvSpPr>
          <p:cNvPr id="86021" name="Footer Placeholder 4"/>
          <p:cNvSpPr>
            <a:spLocks noGrp="1"/>
          </p:cNvSpPr>
          <p:nvPr>
            <p:ph type="ftr" sz="quarter" idx="11"/>
          </p:nvPr>
        </p:nvSpPr>
        <p:spPr>
          <a:xfrm>
            <a:off x="2971800" y="6303963"/>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457200" y="307975"/>
            <a:ext cx="8229600" cy="868363"/>
          </a:xfrm>
        </p:spPr>
        <p:txBody>
          <a:bodyPr/>
          <a:lstStyle/>
          <a:p>
            <a:pPr eaLnBrk="1" hangingPunct="1"/>
            <a:r>
              <a:rPr lang="en-GB" altLang="en-US" sz="3200" b="1" smtClean="0">
                <a:cs typeface="Arial" panose="020B0604020202020204" pitchFamily="34" charset="0"/>
              </a:rPr>
              <a:t>Disposal of Requests</a:t>
            </a:r>
            <a:r>
              <a:rPr lang="en-US" altLang="en-US" sz="3200" smtClean="0">
                <a:cs typeface="Arial" panose="020B0604020202020204" pitchFamily="34" charset="0"/>
              </a:rPr>
              <a:t> </a:t>
            </a:r>
          </a:p>
        </p:txBody>
      </p:sp>
      <p:sp>
        <p:nvSpPr>
          <p:cNvPr id="88067" name="Rectangle 3"/>
          <p:cNvSpPr>
            <a:spLocks noGrp="1" noChangeArrowheads="1"/>
          </p:cNvSpPr>
          <p:nvPr>
            <p:ph idx="1"/>
          </p:nvPr>
        </p:nvSpPr>
        <p:spPr>
          <a:xfrm>
            <a:off x="228600" y="1600200"/>
            <a:ext cx="8305800" cy="4724400"/>
          </a:xfrm>
        </p:spPr>
        <p:txBody>
          <a:bodyPr/>
          <a:lstStyle/>
          <a:p>
            <a:pPr eaLnBrk="1" hangingPunct="1"/>
            <a:r>
              <a:rPr lang="en-GB" altLang="en-US" smtClean="0">
                <a:cs typeface="Arial" panose="020B0604020202020204" pitchFamily="34" charset="0"/>
              </a:rPr>
              <a:t>Render reasonable </a:t>
            </a:r>
            <a:r>
              <a:rPr lang="en-GB" altLang="en-US" smtClean="0">
                <a:solidFill>
                  <a:srgbClr val="FF9900"/>
                </a:solidFill>
                <a:cs typeface="Arial" panose="020B0604020202020204" pitchFamily="34" charset="0"/>
              </a:rPr>
              <a:t>assistance</a:t>
            </a:r>
            <a:r>
              <a:rPr lang="en-GB" altLang="en-US" smtClean="0">
                <a:cs typeface="Arial" panose="020B0604020202020204" pitchFamily="34" charset="0"/>
              </a:rPr>
              <a:t> to the applicant by reducing the oral request to writing</a:t>
            </a:r>
          </a:p>
          <a:p>
            <a:pPr eaLnBrk="1" hangingPunct="1">
              <a:spcBef>
                <a:spcPct val="50000"/>
              </a:spcBef>
              <a:buClr>
                <a:schemeClr val="tx1"/>
              </a:buClr>
            </a:pPr>
            <a:r>
              <a:rPr lang="en-GB" altLang="en-US" smtClean="0">
                <a:cs typeface="Arial" panose="020B0604020202020204" pitchFamily="34" charset="0"/>
              </a:rPr>
              <a:t>Scrutinize the application received</a:t>
            </a:r>
          </a:p>
          <a:p>
            <a:pPr eaLnBrk="1" hangingPunct="1">
              <a:spcBef>
                <a:spcPct val="50000"/>
              </a:spcBef>
              <a:buClr>
                <a:schemeClr val="tx1"/>
              </a:buClr>
            </a:pPr>
            <a:r>
              <a:rPr lang="en-GB" altLang="en-US" smtClean="0">
                <a:cs typeface="Arial" panose="020B0604020202020204" pitchFamily="34" charset="0"/>
              </a:rPr>
              <a:t>Register the application in the Inward Register</a:t>
            </a:r>
          </a:p>
          <a:p>
            <a:pPr eaLnBrk="1" hangingPunct="1">
              <a:spcBef>
                <a:spcPct val="50000"/>
              </a:spcBef>
              <a:buClr>
                <a:schemeClr val="tx1"/>
              </a:buClr>
            </a:pPr>
            <a:r>
              <a:rPr lang="en-GB" altLang="en-US" smtClean="0">
                <a:cs typeface="Arial" panose="020B0604020202020204" pitchFamily="34" charset="0"/>
              </a:rPr>
              <a:t>Issue acknowledgement to the applicant</a:t>
            </a:r>
          </a:p>
        </p:txBody>
      </p:sp>
      <p:sp>
        <p:nvSpPr>
          <p:cNvPr id="8806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83B611-8C57-4AD8-A91C-F43D5716C66E}" type="slidenum">
              <a:rPr lang="en-US" altLang="en-US" sz="1400" smtClean="0"/>
              <a:pPr>
                <a:spcBef>
                  <a:spcPct val="0"/>
                </a:spcBef>
                <a:buFontTx/>
                <a:buNone/>
              </a:pPr>
              <a:t>48</a:t>
            </a:fld>
            <a:endParaRPr lang="en-US" altLang="en-US" sz="1400" smtClean="0"/>
          </a:p>
        </p:txBody>
      </p:sp>
      <p:sp>
        <p:nvSpPr>
          <p:cNvPr id="8806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457200" y="277813"/>
            <a:ext cx="8229600" cy="639762"/>
          </a:xfrm>
        </p:spPr>
        <p:txBody>
          <a:bodyPr/>
          <a:lstStyle/>
          <a:p>
            <a:pPr eaLnBrk="1" hangingPunct="1"/>
            <a:r>
              <a:rPr lang="en-GB" altLang="en-US" sz="3200" b="1" smtClean="0">
                <a:cs typeface="Arial" panose="020B0604020202020204" pitchFamily="34" charset="0"/>
              </a:rPr>
              <a:t>Disposal of Requests</a:t>
            </a:r>
            <a:endParaRPr lang="en-US" altLang="en-US" sz="3200" b="1" smtClean="0">
              <a:cs typeface="Arial" panose="020B0604020202020204" pitchFamily="34" charset="0"/>
            </a:endParaRPr>
          </a:p>
        </p:txBody>
      </p:sp>
      <p:sp>
        <p:nvSpPr>
          <p:cNvPr id="89091" name="Rectangle 3"/>
          <p:cNvSpPr>
            <a:spLocks noGrp="1" noChangeArrowheads="1"/>
          </p:cNvSpPr>
          <p:nvPr>
            <p:ph idx="1"/>
          </p:nvPr>
        </p:nvSpPr>
        <p:spPr>
          <a:xfrm>
            <a:off x="228600" y="1371600"/>
            <a:ext cx="8686800" cy="5105400"/>
          </a:xfrm>
        </p:spPr>
        <p:txBody>
          <a:bodyPr/>
          <a:lstStyle/>
          <a:p>
            <a:pPr marL="381000" indent="-381000" eaLnBrk="1" hangingPunct="1">
              <a:lnSpc>
                <a:spcPct val="105000"/>
              </a:lnSpc>
            </a:pPr>
            <a:r>
              <a:rPr lang="en-GB" altLang="en-US" sz="2800" smtClean="0">
                <a:solidFill>
                  <a:srgbClr val="FF9900"/>
                </a:solidFill>
                <a:cs typeface="Arial" panose="020B0604020202020204" pitchFamily="34" charset="0"/>
              </a:rPr>
              <a:t>Intimate</a:t>
            </a:r>
            <a:r>
              <a:rPr lang="en-GB" altLang="en-US" sz="2800" smtClean="0">
                <a:cs typeface="Arial" panose="020B0604020202020204" pitchFamily="34" charset="0"/>
              </a:rPr>
              <a:t> to the applicant the </a:t>
            </a:r>
            <a:r>
              <a:rPr lang="en-GB" altLang="en-US" sz="2800" smtClean="0">
                <a:solidFill>
                  <a:srgbClr val="FF9900"/>
                </a:solidFill>
                <a:cs typeface="Arial" panose="020B0604020202020204" pitchFamily="34" charset="0"/>
              </a:rPr>
              <a:t>further fee, </a:t>
            </a:r>
            <a:r>
              <a:rPr lang="en-GB" altLang="en-US" sz="2800" smtClean="0">
                <a:cs typeface="Arial" panose="020B0604020202020204" pitchFamily="34" charset="0"/>
              </a:rPr>
              <a:t>representing the cost of providing the information, to be paid along with its calculations.</a:t>
            </a:r>
          </a:p>
          <a:p>
            <a:pPr marL="381000" indent="-381000" eaLnBrk="1" hangingPunct="1">
              <a:lnSpc>
                <a:spcPct val="105000"/>
              </a:lnSpc>
              <a:spcBef>
                <a:spcPct val="50000"/>
              </a:spcBef>
            </a:pPr>
            <a:r>
              <a:rPr lang="en-GB" altLang="en-US" sz="2800" smtClean="0">
                <a:cs typeface="Arial" panose="020B0604020202020204" pitchFamily="34" charset="0"/>
              </a:rPr>
              <a:t>Also intimate the </a:t>
            </a:r>
            <a:r>
              <a:rPr lang="en-GB" altLang="en-US" sz="2800" smtClean="0">
                <a:solidFill>
                  <a:srgbClr val="FF9900"/>
                </a:solidFill>
                <a:cs typeface="Arial" panose="020B0604020202020204" pitchFamily="34" charset="0"/>
              </a:rPr>
              <a:t>modalities of deposit of fee</a:t>
            </a:r>
            <a:r>
              <a:rPr lang="en-GB" altLang="en-US" sz="2800" smtClean="0">
                <a:cs typeface="Arial" panose="020B0604020202020204" pitchFamily="34" charset="0"/>
              </a:rPr>
              <a:t>, the </a:t>
            </a:r>
            <a:r>
              <a:rPr lang="en-GB" altLang="en-US" sz="2800" smtClean="0">
                <a:solidFill>
                  <a:srgbClr val="FF9900"/>
                </a:solidFill>
                <a:cs typeface="Arial" panose="020B0604020202020204" pitchFamily="34" charset="0"/>
              </a:rPr>
              <a:t>applicant’s right for appeal </a:t>
            </a:r>
            <a:r>
              <a:rPr lang="en-GB" altLang="en-US" sz="2800" smtClean="0">
                <a:solidFill>
                  <a:srgbClr val="FF0000"/>
                </a:solidFill>
                <a:cs typeface="Arial" panose="020B0604020202020204" pitchFamily="34" charset="0"/>
              </a:rPr>
              <a:t>against the calculation.</a:t>
            </a:r>
          </a:p>
          <a:p>
            <a:pPr marL="381000" indent="-381000" eaLnBrk="1" hangingPunct="1">
              <a:lnSpc>
                <a:spcPct val="105000"/>
              </a:lnSpc>
              <a:spcBef>
                <a:spcPct val="50000"/>
              </a:spcBef>
            </a:pPr>
            <a:r>
              <a:rPr lang="en-GB" altLang="en-US" sz="2800" smtClean="0">
                <a:cs typeface="Arial" panose="020B0604020202020204" pitchFamily="34" charset="0"/>
              </a:rPr>
              <a:t>The period </a:t>
            </a:r>
            <a:r>
              <a:rPr lang="en-GB" altLang="en-US" sz="2800" b="1" smtClean="0">
                <a:cs typeface="Arial" panose="020B0604020202020204" pitchFamily="34" charset="0"/>
              </a:rPr>
              <a:t>intervening</a:t>
            </a:r>
            <a:r>
              <a:rPr lang="en-GB" altLang="en-US" sz="2800" smtClean="0">
                <a:cs typeface="Arial" panose="020B0604020202020204" pitchFamily="34" charset="0"/>
              </a:rPr>
              <a:t> the despatch of the said intimation and payment of fees shall be </a:t>
            </a:r>
            <a:r>
              <a:rPr lang="en-GB" altLang="en-US" sz="2800" smtClean="0">
                <a:solidFill>
                  <a:srgbClr val="FF0000"/>
                </a:solidFill>
                <a:cs typeface="Arial" panose="020B0604020202020204" pitchFamily="34" charset="0"/>
              </a:rPr>
              <a:t>excluded </a:t>
            </a:r>
            <a:r>
              <a:rPr lang="en-GB" altLang="en-US" sz="2800" smtClean="0">
                <a:solidFill>
                  <a:srgbClr val="0000FF"/>
                </a:solidFill>
                <a:cs typeface="Arial" panose="020B0604020202020204" pitchFamily="34" charset="0"/>
              </a:rPr>
              <a:t>for the purpose of calculating the 30 days period.</a:t>
            </a:r>
          </a:p>
          <a:p>
            <a:pPr marL="381000" indent="-381000" eaLnBrk="1" hangingPunct="1">
              <a:lnSpc>
                <a:spcPct val="105000"/>
              </a:lnSpc>
              <a:spcBef>
                <a:spcPct val="50000"/>
              </a:spcBef>
              <a:buFont typeface="Wingdings" panose="05000000000000000000" pitchFamily="2" charset="2"/>
              <a:buNone/>
            </a:pPr>
            <a:endParaRPr lang="en-US" altLang="en-US" sz="2800" smtClean="0">
              <a:cs typeface="Arial" panose="020B0604020202020204" pitchFamily="34" charset="0"/>
            </a:endParaRPr>
          </a:p>
        </p:txBody>
      </p:sp>
      <p:sp>
        <p:nvSpPr>
          <p:cNvPr id="89092" name="Text Box 4"/>
          <p:cNvSpPr txBox="1">
            <a:spLocks noChangeArrowheads="1"/>
          </p:cNvSpPr>
          <p:nvPr/>
        </p:nvSpPr>
        <p:spPr bwMode="auto">
          <a:xfrm>
            <a:off x="7696200" y="914400"/>
            <a:ext cx="1143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FFFFFF"/>
                </a:solidFill>
              </a:rPr>
              <a:t>Contd…</a:t>
            </a:r>
          </a:p>
        </p:txBody>
      </p:sp>
      <p:sp>
        <p:nvSpPr>
          <p:cNvPr id="8909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A3C1AB9-2566-4F1B-85C0-7ED0995F3BAC}" type="slidenum">
              <a:rPr lang="en-US" altLang="en-US" sz="1400" smtClean="0"/>
              <a:pPr>
                <a:spcBef>
                  <a:spcPct val="0"/>
                </a:spcBef>
                <a:buFontTx/>
                <a:buNone/>
              </a:pPr>
              <a:t>49</a:t>
            </a:fld>
            <a:endParaRPr lang="en-US" altLang="en-US" sz="1400" smtClean="0"/>
          </a:p>
        </p:txBody>
      </p:sp>
      <p:sp>
        <p:nvSpPr>
          <p:cNvPr id="8909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52400"/>
            <a:ext cx="8229600" cy="914400"/>
          </a:xfrm>
        </p:spPr>
        <p:txBody>
          <a:bodyPr/>
          <a:lstStyle/>
          <a:p>
            <a:pPr eaLnBrk="1" hangingPunct="1"/>
            <a:r>
              <a:rPr lang="en-US" altLang="en-US" sz="4000" smtClean="0"/>
              <a:t>Key Facts and Salient Features of</a:t>
            </a:r>
            <a:br>
              <a:rPr lang="en-US" altLang="en-US" sz="4000" smtClean="0"/>
            </a:br>
            <a:r>
              <a:rPr lang="en-US" altLang="en-US" sz="4000" smtClean="0"/>
              <a:t>the ‘RTI Act, 2005’…</a:t>
            </a:r>
          </a:p>
        </p:txBody>
      </p:sp>
      <p:sp>
        <p:nvSpPr>
          <p:cNvPr id="13315" name="Rectangle 3"/>
          <p:cNvSpPr>
            <a:spLocks noGrp="1" noChangeArrowheads="1"/>
          </p:cNvSpPr>
          <p:nvPr>
            <p:ph idx="1"/>
          </p:nvPr>
        </p:nvSpPr>
        <p:spPr>
          <a:xfrm>
            <a:off x="457200" y="1362075"/>
            <a:ext cx="8229600" cy="5121275"/>
          </a:xfrm>
        </p:spPr>
        <p:txBody>
          <a:bodyPr/>
          <a:lstStyle/>
          <a:p>
            <a:pPr algn="just" eaLnBrk="1" hangingPunct="1">
              <a:lnSpc>
                <a:spcPct val="80000"/>
              </a:lnSpc>
            </a:pPr>
            <a:r>
              <a:rPr lang="en-US" altLang="en-US" sz="2800" smtClean="0"/>
              <a:t>The ‘RTI Act, 2005’ is a national legislation. It is a law passed by the Parliament of India</a:t>
            </a:r>
          </a:p>
          <a:p>
            <a:pPr algn="just" eaLnBrk="1" hangingPunct="1">
              <a:lnSpc>
                <a:spcPct val="80000"/>
              </a:lnSpc>
            </a:pPr>
            <a:r>
              <a:rPr lang="en-US" altLang="en-US" sz="2800" smtClean="0"/>
              <a:t>The ‘RTI Act, 2005’ extends to the whole of India</a:t>
            </a:r>
          </a:p>
          <a:p>
            <a:pPr algn="just" eaLnBrk="1" hangingPunct="1">
              <a:lnSpc>
                <a:spcPct val="80000"/>
              </a:lnSpc>
            </a:pPr>
            <a:r>
              <a:rPr lang="en-US" altLang="en-US" sz="2800" b="1" smtClean="0"/>
              <a:t>The RTI Act, 2005, was extended to J&amp;K </a:t>
            </a:r>
            <a:r>
              <a:rPr lang="en-US" altLang="en-US" sz="2800" b="1" smtClean="0">
                <a:solidFill>
                  <a:srgbClr val="FF0000"/>
                </a:solidFill>
              </a:rPr>
              <a:t>with effect from October 31, 2019</a:t>
            </a:r>
            <a:r>
              <a:rPr lang="en-US" altLang="en-US" sz="2800" smtClean="0">
                <a:solidFill>
                  <a:srgbClr val="FF0000"/>
                </a:solidFill>
              </a:rPr>
              <a:t>.</a:t>
            </a:r>
          </a:p>
          <a:p>
            <a:pPr algn="just" eaLnBrk="1" hangingPunct="1">
              <a:lnSpc>
                <a:spcPct val="80000"/>
              </a:lnSpc>
            </a:pPr>
            <a:r>
              <a:rPr lang="en-US" altLang="en-US" sz="2800" smtClean="0"/>
              <a:t> The ‘RTI Act, 2005’ comes into full force on </a:t>
            </a:r>
            <a:r>
              <a:rPr lang="en-US" altLang="en-US" sz="2800" b="1" u="sng" smtClean="0">
                <a:solidFill>
                  <a:srgbClr val="FF3300"/>
                </a:solidFill>
              </a:rPr>
              <a:t>12th October, 2005</a:t>
            </a:r>
          </a:p>
          <a:p>
            <a:pPr algn="just" eaLnBrk="1" hangingPunct="1">
              <a:lnSpc>
                <a:spcPct val="80000"/>
              </a:lnSpc>
            </a:pPr>
            <a:r>
              <a:rPr lang="en-US" altLang="en-US" sz="2800" smtClean="0"/>
              <a:t>The Act has a Preamble</a:t>
            </a:r>
          </a:p>
          <a:p>
            <a:pPr algn="just" eaLnBrk="1" hangingPunct="1">
              <a:lnSpc>
                <a:spcPct val="80000"/>
              </a:lnSpc>
            </a:pPr>
            <a:r>
              <a:rPr lang="en-US" altLang="en-US" sz="2800" smtClean="0"/>
              <a:t>The Act has </a:t>
            </a:r>
            <a:r>
              <a:rPr lang="en-US" altLang="en-US" sz="2800" b="1" smtClean="0">
                <a:solidFill>
                  <a:srgbClr val="FF3300"/>
                </a:solidFill>
              </a:rPr>
              <a:t>6 Chapters</a:t>
            </a:r>
            <a:r>
              <a:rPr lang="en-US" altLang="en-US" sz="2800" smtClean="0"/>
              <a:t> and </a:t>
            </a:r>
            <a:r>
              <a:rPr lang="en-US" altLang="en-US" sz="2800" b="1" smtClean="0">
                <a:solidFill>
                  <a:srgbClr val="FF3300"/>
                </a:solidFill>
              </a:rPr>
              <a:t>2 Schedules</a:t>
            </a:r>
          </a:p>
          <a:p>
            <a:pPr algn="just" eaLnBrk="1" hangingPunct="1">
              <a:lnSpc>
                <a:spcPct val="80000"/>
              </a:lnSpc>
            </a:pPr>
            <a:r>
              <a:rPr lang="en-US" altLang="en-US" sz="2800" smtClean="0"/>
              <a:t>The Act has </a:t>
            </a:r>
            <a:r>
              <a:rPr lang="en-US" altLang="en-US" sz="2800" b="1" smtClean="0">
                <a:solidFill>
                  <a:srgbClr val="FF3300"/>
                </a:solidFill>
              </a:rPr>
              <a:t>31 Sections.</a:t>
            </a:r>
            <a:r>
              <a:rPr lang="en-US" altLang="en-US" sz="2800" smtClean="0"/>
              <a:t> Most sections have </a:t>
            </a:r>
            <a:r>
              <a:rPr lang="en-US" altLang="en-US" sz="2800" smtClean="0">
                <a:solidFill>
                  <a:srgbClr val="FF3300"/>
                </a:solidFill>
              </a:rPr>
              <a:t>several subsections</a:t>
            </a:r>
          </a:p>
          <a:p>
            <a:pPr algn="just" eaLnBrk="1" hangingPunct="1">
              <a:lnSpc>
                <a:spcPct val="80000"/>
              </a:lnSpc>
            </a:pPr>
            <a:r>
              <a:rPr lang="en-US" altLang="en-US" sz="2800" smtClean="0"/>
              <a:t>Act, 2005’ </a:t>
            </a:r>
            <a:r>
              <a:rPr lang="en-US" altLang="en-US" sz="2800" smtClean="0">
                <a:solidFill>
                  <a:srgbClr val="FF3300"/>
                </a:solidFill>
              </a:rPr>
              <a:t>have the right to information</a:t>
            </a:r>
          </a:p>
        </p:txBody>
      </p:sp>
      <p:sp>
        <p:nvSpPr>
          <p:cNvPr id="1331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3DCC139-8E9F-4CCF-88F7-F4CFAA48B44A}" type="slidenum">
              <a:rPr lang="en-US" altLang="en-US" sz="1400" smtClean="0"/>
              <a:pPr>
                <a:spcBef>
                  <a:spcPct val="0"/>
                </a:spcBef>
                <a:buFontTx/>
                <a:buNone/>
              </a:pPr>
              <a:t>5</a:t>
            </a:fld>
            <a:endParaRPr lang="en-US" altLang="en-US" sz="1400" smtClean="0"/>
          </a:p>
        </p:txBody>
      </p:sp>
      <p:sp>
        <p:nvSpPr>
          <p:cNvPr id="13317" name="Footer Placeholder 4"/>
          <p:cNvSpPr>
            <a:spLocks noGrp="1"/>
          </p:cNvSpPr>
          <p:nvPr>
            <p:ph type="ftr" sz="quarter" idx="11"/>
          </p:nvPr>
        </p:nvSpPr>
        <p:spPr>
          <a:xfrm>
            <a:off x="2857500" y="661987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066800" y="354013"/>
            <a:ext cx="6019800" cy="715962"/>
          </a:xfrm>
        </p:spPr>
        <p:txBody>
          <a:bodyPr/>
          <a:lstStyle/>
          <a:p>
            <a:pPr eaLnBrk="1" hangingPunct="1"/>
            <a:r>
              <a:rPr lang="en-GB" altLang="en-US" sz="3200" b="1" smtClean="0">
                <a:cs typeface="Arial" panose="020B0604020202020204" pitchFamily="34" charset="0"/>
              </a:rPr>
              <a:t>Disposal of Requests</a:t>
            </a:r>
            <a:endParaRPr lang="en-US" altLang="en-US" sz="3200" b="1" smtClean="0">
              <a:cs typeface="Arial" panose="020B0604020202020204" pitchFamily="34" charset="0"/>
            </a:endParaRPr>
          </a:p>
        </p:txBody>
      </p:sp>
      <p:sp>
        <p:nvSpPr>
          <p:cNvPr id="90115" name="Rectangle 3"/>
          <p:cNvSpPr>
            <a:spLocks noGrp="1" noChangeArrowheads="1"/>
          </p:cNvSpPr>
          <p:nvPr>
            <p:ph sz="half" idx="1"/>
          </p:nvPr>
        </p:nvSpPr>
        <p:spPr/>
        <p:txBody>
          <a:bodyPr/>
          <a:lstStyle/>
          <a:p>
            <a:pPr algn="just" eaLnBrk="1" hangingPunct="1">
              <a:lnSpc>
                <a:spcPct val="90000"/>
              </a:lnSpc>
              <a:buFontTx/>
              <a:buChar char=""/>
            </a:pPr>
            <a:endParaRPr lang="en-GB" altLang="en-US" sz="3200" smtClean="0"/>
          </a:p>
          <a:p>
            <a:pPr algn="just" eaLnBrk="1" hangingPunct="1">
              <a:lnSpc>
                <a:spcPct val="90000"/>
              </a:lnSpc>
              <a:buFontTx/>
              <a:buNone/>
            </a:pPr>
            <a:endParaRPr lang="en-US" altLang="en-US" sz="3200" smtClean="0"/>
          </a:p>
        </p:txBody>
      </p:sp>
      <p:sp>
        <p:nvSpPr>
          <p:cNvPr id="90116" name="Rectangle 4"/>
          <p:cNvSpPr>
            <a:spLocks noGrp="1" noChangeArrowheads="1"/>
          </p:cNvSpPr>
          <p:nvPr>
            <p:ph sz="half" idx="2"/>
          </p:nvPr>
        </p:nvSpPr>
        <p:spPr>
          <a:xfrm>
            <a:off x="304800" y="1600200"/>
            <a:ext cx="7848600" cy="4525963"/>
          </a:xfrm>
        </p:spPr>
        <p:txBody>
          <a:bodyPr/>
          <a:lstStyle/>
          <a:p>
            <a:pPr algn="just" eaLnBrk="1" hangingPunct="1">
              <a:lnSpc>
                <a:spcPct val="90000"/>
              </a:lnSpc>
              <a:buClr>
                <a:schemeClr val="tx1"/>
              </a:buClr>
            </a:pPr>
            <a:endParaRPr lang="en-GB" altLang="en-US" sz="2000" smtClean="0">
              <a:latin typeface="Times New Roman" panose="02020603050405020304" pitchFamily="18" charset="0"/>
            </a:endParaRPr>
          </a:p>
          <a:p>
            <a:pPr algn="just" eaLnBrk="1" hangingPunct="1">
              <a:lnSpc>
                <a:spcPct val="90000"/>
              </a:lnSpc>
              <a:buClr>
                <a:schemeClr val="tx1"/>
              </a:buClr>
            </a:pPr>
            <a:endParaRPr lang="en-US" altLang="en-US" sz="2000" smtClean="0">
              <a:latin typeface="Times New Roman" panose="02020603050405020304" pitchFamily="18" charset="0"/>
            </a:endParaRPr>
          </a:p>
        </p:txBody>
      </p:sp>
      <p:sp>
        <p:nvSpPr>
          <p:cNvPr id="90117" name="Rectangle 5"/>
          <p:cNvSpPr>
            <a:spLocks noChangeArrowheads="1"/>
          </p:cNvSpPr>
          <p:nvPr/>
        </p:nvSpPr>
        <p:spPr bwMode="auto">
          <a:xfrm>
            <a:off x="228600" y="1524000"/>
            <a:ext cx="8763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pPr>
            <a:r>
              <a:rPr lang="en-GB" altLang="en-US">
                <a:cs typeface="Arial" panose="020B0604020202020204" pitchFamily="34" charset="0"/>
              </a:rPr>
              <a:t>Wherever required, provides </a:t>
            </a:r>
            <a:r>
              <a:rPr lang="en-GB" altLang="en-US">
                <a:solidFill>
                  <a:srgbClr val="FF9900"/>
                </a:solidFill>
                <a:cs typeface="Arial" panose="020B0604020202020204" pitchFamily="34" charset="0"/>
              </a:rPr>
              <a:t>assistance</a:t>
            </a:r>
            <a:r>
              <a:rPr lang="en-GB" altLang="en-US">
                <a:cs typeface="Arial" panose="020B0604020202020204" pitchFamily="34" charset="0"/>
              </a:rPr>
              <a:t> to citizens for inspection of works,  materials, taking samples etc.</a:t>
            </a:r>
          </a:p>
          <a:p>
            <a:pPr eaLnBrk="1" hangingPunct="1">
              <a:spcBef>
                <a:spcPct val="50000"/>
              </a:spcBef>
            </a:pPr>
            <a:r>
              <a:rPr lang="en-GB" altLang="en-US">
                <a:cs typeface="Arial" panose="020B0604020202020204" pitchFamily="34" charset="0"/>
              </a:rPr>
              <a:t>Retains record on each application, disposal etc. so that materials as required may be furnished to appellate authorities in case first/second appeal is preferred.</a:t>
            </a:r>
            <a:endParaRPr lang="en-US" altLang="en-US" sz="2400">
              <a:solidFill>
                <a:srgbClr val="FFFFFF"/>
              </a:solidFill>
              <a:cs typeface="Arial" panose="020B0604020202020204" pitchFamily="34" charset="0"/>
            </a:endParaRPr>
          </a:p>
        </p:txBody>
      </p:sp>
      <p:sp>
        <p:nvSpPr>
          <p:cNvPr id="90118" name="Text Box 6"/>
          <p:cNvSpPr txBox="1">
            <a:spLocks noChangeArrowheads="1"/>
          </p:cNvSpPr>
          <p:nvPr/>
        </p:nvSpPr>
        <p:spPr bwMode="auto">
          <a:xfrm>
            <a:off x="7696200" y="914400"/>
            <a:ext cx="1143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600" b="1">
                <a:solidFill>
                  <a:srgbClr val="FFFFFF"/>
                </a:solidFill>
              </a:rPr>
              <a:t>Contd…</a:t>
            </a:r>
          </a:p>
        </p:txBody>
      </p:sp>
      <p:sp>
        <p:nvSpPr>
          <p:cNvPr id="9011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8A8123B-2BA7-4725-98B8-AD573965A0EA}" type="slidenum">
              <a:rPr lang="en-US" altLang="en-US" sz="1400" smtClean="0"/>
              <a:pPr>
                <a:spcBef>
                  <a:spcPct val="0"/>
                </a:spcBef>
                <a:buFontTx/>
                <a:buNone/>
              </a:pPr>
              <a:t>50</a:t>
            </a:fld>
            <a:endParaRPr lang="en-US" altLang="en-US" sz="1400" smtClean="0"/>
          </a:p>
        </p:txBody>
      </p:sp>
      <p:sp>
        <p:nvSpPr>
          <p:cNvPr id="9012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277813"/>
            <a:ext cx="8229600" cy="639762"/>
          </a:xfrm>
        </p:spPr>
        <p:txBody>
          <a:bodyPr/>
          <a:lstStyle/>
          <a:p>
            <a:pPr eaLnBrk="1" hangingPunct="1"/>
            <a:r>
              <a:rPr lang="en-US" altLang="en-US" sz="3200" b="1" smtClean="0">
                <a:cs typeface="Arial" panose="020B0604020202020204" pitchFamily="34" charset="0"/>
              </a:rPr>
              <a:t/>
            </a:r>
            <a:br>
              <a:rPr lang="en-US" altLang="en-US" sz="3200" b="1" smtClean="0">
                <a:cs typeface="Arial" panose="020B0604020202020204" pitchFamily="34" charset="0"/>
              </a:rPr>
            </a:br>
            <a:r>
              <a:rPr lang="en-US" altLang="en-US" sz="3200" b="1" smtClean="0">
                <a:solidFill>
                  <a:schemeClr val="tx1"/>
                </a:solidFill>
                <a:cs typeface="Arial" panose="020B0604020202020204" pitchFamily="34" charset="0"/>
              </a:rPr>
              <a:t>Severability</a:t>
            </a:r>
            <a:br>
              <a:rPr lang="en-US" altLang="en-US" sz="3200" b="1" smtClean="0">
                <a:solidFill>
                  <a:schemeClr val="tx1"/>
                </a:solidFill>
                <a:cs typeface="Arial" panose="020B0604020202020204" pitchFamily="34" charset="0"/>
              </a:rPr>
            </a:br>
            <a:endParaRPr lang="en-US" altLang="en-US" sz="3200" b="1" smtClean="0">
              <a:solidFill>
                <a:schemeClr val="tx1"/>
              </a:solidFill>
              <a:cs typeface="Arial" panose="020B0604020202020204" pitchFamily="34" charset="0"/>
            </a:endParaRPr>
          </a:p>
        </p:txBody>
      </p:sp>
      <p:sp>
        <p:nvSpPr>
          <p:cNvPr id="91139" name="Rectangle 3"/>
          <p:cNvSpPr>
            <a:spLocks noGrp="1" noChangeArrowheads="1"/>
          </p:cNvSpPr>
          <p:nvPr>
            <p:ph idx="1"/>
          </p:nvPr>
        </p:nvSpPr>
        <p:spPr>
          <a:xfrm>
            <a:off x="457200" y="1066800"/>
            <a:ext cx="8382000" cy="4754563"/>
          </a:xfrm>
        </p:spPr>
        <p:txBody>
          <a:bodyPr/>
          <a:lstStyle/>
          <a:p>
            <a:pPr eaLnBrk="1" hangingPunct="1">
              <a:lnSpc>
                <a:spcPct val="125000"/>
              </a:lnSpc>
            </a:pPr>
            <a:r>
              <a:rPr lang="en-US" altLang="en-US" sz="2800" smtClean="0">
                <a:cs typeface="Arial" panose="020B0604020202020204" pitchFamily="34" charset="0"/>
              </a:rPr>
              <a:t>Access may be provided to a </a:t>
            </a:r>
            <a:r>
              <a:rPr lang="en-US" altLang="en-US" sz="2800" b="1" smtClean="0">
                <a:solidFill>
                  <a:srgbClr val="FF9900"/>
                </a:solidFill>
                <a:cs typeface="Arial" panose="020B0604020202020204" pitchFamily="34" charset="0"/>
              </a:rPr>
              <a:t>part of the record</a:t>
            </a:r>
            <a:r>
              <a:rPr lang="en-US" altLang="en-US" sz="2800" b="1" smtClean="0">
                <a:cs typeface="Arial" panose="020B0604020202020204" pitchFamily="34" charset="0"/>
              </a:rPr>
              <a:t> </a:t>
            </a:r>
            <a:r>
              <a:rPr lang="en-US" altLang="en-US" sz="2800" smtClean="0">
                <a:cs typeface="Arial" panose="020B0604020202020204" pitchFamily="34" charset="0"/>
              </a:rPr>
              <a:t>which does not contain any exempted information and which can reasonably be severed from any part that contains exempt information</a:t>
            </a:r>
          </a:p>
          <a:p>
            <a:pPr eaLnBrk="1" hangingPunct="1">
              <a:lnSpc>
                <a:spcPct val="125000"/>
              </a:lnSpc>
            </a:pPr>
            <a:r>
              <a:rPr lang="en-US" altLang="en-US" sz="2800" smtClean="0">
                <a:cs typeface="Arial" panose="020B0604020202020204" pitchFamily="34" charset="0"/>
              </a:rPr>
              <a:t>The PIO shall give a </a:t>
            </a:r>
            <a:r>
              <a:rPr lang="en-US" altLang="en-US" sz="2800" b="1" smtClean="0">
                <a:solidFill>
                  <a:srgbClr val="FF9900"/>
                </a:solidFill>
                <a:cs typeface="Arial" panose="020B0604020202020204" pitchFamily="34" charset="0"/>
              </a:rPr>
              <a:t>notice</a:t>
            </a:r>
            <a:r>
              <a:rPr lang="en-US" altLang="en-US" sz="2800" smtClean="0">
                <a:cs typeface="Arial" panose="020B0604020202020204" pitchFamily="34" charset="0"/>
              </a:rPr>
              <a:t> to the applicant informing about </a:t>
            </a:r>
            <a:r>
              <a:rPr lang="en-US" altLang="en-US" sz="2800" b="1" smtClean="0">
                <a:solidFill>
                  <a:srgbClr val="FF9900"/>
                </a:solidFill>
                <a:cs typeface="Arial" panose="020B0604020202020204" pitchFamily="34" charset="0"/>
              </a:rPr>
              <a:t>partial disclosure </a:t>
            </a:r>
            <a:r>
              <a:rPr lang="en-US" altLang="en-US" sz="2800" smtClean="0">
                <a:cs typeface="Arial" panose="020B0604020202020204" pitchFamily="34" charset="0"/>
              </a:rPr>
              <a:t>of information along with </a:t>
            </a:r>
            <a:r>
              <a:rPr lang="en-US" altLang="en-US" sz="2800" b="1" smtClean="0">
                <a:solidFill>
                  <a:srgbClr val="FF9900"/>
                </a:solidFill>
                <a:cs typeface="Arial" panose="020B0604020202020204" pitchFamily="34" charset="0"/>
              </a:rPr>
              <a:t>reasons, fees, and details of appellate authority</a:t>
            </a:r>
          </a:p>
          <a:p>
            <a:pPr eaLnBrk="1" hangingPunct="1">
              <a:lnSpc>
                <a:spcPct val="125000"/>
              </a:lnSpc>
              <a:buFont typeface="Wingdings" panose="05000000000000000000" pitchFamily="2" charset="2"/>
              <a:buNone/>
            </a:pPr>
            <a:endParaRPr lang="en-US" altLang="en-US" sz="2400" smtClean="0">
              <a:cs typeface="Arial" panose="020B0604020202020204" pitchFamily="34" charset="0"/>
            </a:endParaRPr>
          </a:p>
        </p:txBody>
      </p:sp>
      <p:sp>
        <p:nvSpPr>
          <p:cNvPr id="9114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9B09152-099A-4362-B437-2702ACAC130D}" type="slidenum">
              <a:rPr lang="en-US" altLang="en-US" sz="1400" smtClean="0"/>
              <a:pPr>
                <a:spcBef>
                  <a:spcPct val="0"/>
                </a:spcBef>
                <a:buFontTx/>
                <a:buNone/>
              </a:pPr>
              <a:t>51</a:t>
            </a:fld>
            <a:endParaRPr lang="en-US" altLang="en-US" sz="1400" smtClean="0"/>
          </a:p>
        </p:txBody>
      </p:sp>
      <p:sp>
        <p:nvSpPr>
          <p:cNvPr id="9114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228600" y="304800"/>
            <a:ext cx="8458200" cy="868363"/>
          </a:xfrm>
        </p:spPr>
        <p:txBody>
          <a:bodyPr/>
          <a:lstStyle/>
          <a:p>
            <a:pPr eaLnBrk="1" hangingPunct="1"/>
            <a:r>
              <a:rPr lang="en-GB" altLang="en-US" sz="3200" b="1" smtClean="0">
                <a:cs typeface="Arial" panose="020B0604020202020204" pitchFamily="34" charset="0"/>
              </a:rPr>
              <a:t>Transfer of Requests </a:t>
            </a:r>
            <a:endParaRPr lang="en-US" altLang="en-US" sz="3200" b="1" smtClean="0">
              <a:cs typeface="Arial" panose="020B0604020202020204" pitchFamily="34" charset="0"/>
            </a:endParaRPr>
          </a:p>
        </p:txBody>
      </p:sp>
      <p:sp>
        <p:nvSpPr>
          <p:cNvPr id="92163" name="Rectangle 3"/>
          <p:cNvSpPr>
            <a:spLocks noGrp="1" noChangeArrowheads="1"/>
          </p:cNvSpPr>
          <p:nvPr>
            <p:ph idx="1"/>
          </p:nvPr>
        </p:nvSpPr>
        <p:spPr>
          <a:xfrm>
            <a:off x="495300" y="1168400"/>
            <a:ext cx="8610600" cy="4572000"/>
          </a:xfrm>
        </p:spPr>
        <p:txBody>
          <a:bodyPr/>
          <a:lstStyle/>
          <a:p>
            <a:pPr eaLnBrk="1" hangingPunct="1">
              <a:lnSpc>
                <a:spcPct val="125000"/>
              </a:lnSpc>
              <a:spcBef>
                <a:spcPct val="50000"/>
              </a:spcBef>
            </a:pPr>
            <a:r>
              <a:rPr lang="en-GB" altLang="en-US" sz="2800" smtClean="0">
                <a:cs typeface="Arial" panose="020B0604020202020204" pitchFamily="34" charset="0"/>
              </a:rPr>
              <a:t>Transfers the application / part of it to another public authority, if required.</a:t>
            </a:r>
          </a:p>
          <a:p>
            <a:pPr eaLnBrk="1" hangingPunct="1">
              <a:lnSpc>
                <a:spcPct val="125000"/>
              </a:lnSpc>
              <a:spcBef>
                <a:spcPct val="50000"/>
              </a:spcBef>
            </a:pPr>
            <a:r>
              <a:rPr lang="en-US" altLang="en-US" sz="2800" smtClean="0">
                <a:cs typeface="Arial" panose="020B0604020202020204" pitchFamily="34" charset="0"/>
              </a:rPr>
              <a:t>Transfer the application within </a:t>
            </a:r>
            <a:r>
              <a:rPr lang="en-US" altLang="en-US" sz="2800" b="1" smtClean="0">
                <a:solidFill>
                  <a:srgbClr val="FF9900"/>
                </a:solidFill>
                <a:cs typeface="Arial" panose="020B0604020202020204" pitchFamily="34" charset="0"/>
              </a:rPr>
              <a:t>five days</a:t>
            </a:r>
            <a:r>
              <a:rPr lang="en-US" altLang="en-US" sz="2800" b="1" smtClean="0">
                <a:cs typeface="Arial" panose="020B0604020202020204" pitchFamily="34" charset="0"/>
              </a:rPr>
              <a:t> </a:t>
            </a:r>
            <a:r>
              <a:rPr lang="en-US" altLang="en-US" sz="2800" smtClean="0">
                <a:cs typeface="Arial" panose="020B0604020202020204" pitchFamily="34" charset="0"/>
              </a:rPr>
              <a:t>of receipt of application</a:t>
            </a:r>
          </a:p>
          <a:p>
            <a:pPr eaLnBrk="1" hangingPunct="1">
              <a:lnSpc>
                <a:spcPct val="125000"/>
              </a:lnSpc>
              <a:spcBef>
                <a:spcPct val="50000"/>
              </a:spcBef>
            </a:pPr>
            <a:r>
              <a:rPr lang="en-GB" altLang="en-US" sz="2800" b="1" smtClean="0">
                <a:solidFill>
                  <a:srgbClr val="FF9900"/>
                </a:solidFill>
                <a:cs typeface="Arial" panose="020B0604020202020204" pitchFamily="34" charset="0"/>
              </a:rPr>
              <a:t>Informs</a:t>
            </a:r>
            <a:r>
              <a:rPr lang="en-GB" altLang="en-US" sz="2800" smtClean="0">
                <a:cs typeface="Arial" panose="020B0604020202020204" pitchFamily="34" charset="0"/>
              </a:rPr>
              <a:t> the applicant about such transfers.</a:t>
            </a:r>
          </a:p>
          <a:p>
            <a:pPr eaLnBrk="1" hangingPunct="1">
              <a:lnSpc>
                <a:spcPct val="125000"/>
              </a:lnSpc>
              <a:spcBef>
                <a:spcPct val="50000"/>
              </a:spcBef>
            </a:pPr>
            <a:r>
              <a:rPr lang="en-GB" altLang="en-US" sz="2800" smtClean="0">
                <a:cs typeface="Arial" panose="020B0604020202020204" pitchFamily="34" charset="0"/>
              </a:rPr>
              <a:t>Makes necessary entries in the Register being maintained</a:t>
            </a:r>
            <a:endParaRPr lang="en-US" altLang="en-US" sz="2800" smtClean="0">
              <a:cs typeface="Arial" panose="020B0604020202020204" pitchFamily="34" charset="0"/>
            </a:endParaRPr>
          </a:p>
        </p:txBody>
      </p:sp>
      <p:sp>
        <p:nvSpPr>
          <p:cNvPr id="9216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7C92310-08DD-4E4C-9E5C-97ED139C9D7D}" type="slidenum">
              <a:rPr lang="en-US" altLang="en-US" sz="1400" smtClean="0"/>
              <a:pPr>
                <a:spcBef>
                  <a:spcPct val="0"/>
                </a:spcBef>
                <a:buFontTx/>
                <a:buNone/>
              </a:pPr>
              <a:t>52</a:t>
            </a:fld>
            <a:endParaRPr lang="en-US" altLang="en-US" sz="1400" smtClean="0"/>
          </a:p>
        </p:txBody>
      </p:sp>
      <p:sp>
        <p:nvSpPr>
          <p:cNvPr id="92165"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152400"/>
            <a:ext cx="8229600" cy="457200"/>
          </a:xfrm>
        </p:spPr>
        <p:txBody>
          <a:bodyPr/>
          <a:lstStyle/>
          <a:p>
            <a:pPr eaLnBrk="1" hangingPunct="1"/>
            <a:r>
              <a:rPr lang="en-US" altLang="en-US" sz="3200" b="1" smtClean="0">
                <a:cs typeface="Arial" panose="020B0604020202020204" pitchFamily="34" charset="0"/>
              </a:rPr>
              <a:t>Third Party Information</a:t>
            </a:r>
          </a:p>
        </p:txBody>
      </p:sp>
      <p:sp>
        <p:nvSpPr>
          <p:cNvPr id="93187" name="Rectangle 3"/>
          <p:cNvSpPr>
            <a:spLocks noGrp="1" noChangeArrowheads="1"/>
          </p:cNvSpPr>
          <p:nvPr>
            <p:ph idx="1"/>
          </p:nvPr>
        </p:nvSpPr>
        <p:spPr>
          <a:xfrm>
            <a:off x="228600" y="1066800"/>
            <a:ext cx="8686800" cy="5067300"/>
          </a:xfrm>
        </p:spPr>
        <p:txBody>
          <a:bodyPr/>
          <a:lstStyle/>
          <a:p>
            <a:pPr marL="609600" indent="-609600" eaLnBrk="1" hangingPunct="1">
              <a:lnSpc>
                <a:spcPct val="85000"/>
              </a:lnSpc>
              <a:spcBef>
                <a:spcPct val="45000"/>
              </a:spcBef>
              <a:buFont typeface="Wingdings" panose="05000000000000000000" pitchFamily="2" charset="2"/>
              <a:buNone/>
              <a:defRPr/>
            </a:pPr>
            <a:r>
              <a:rPr lang="en-US" sz="2800" dirty="0" smtClean="0">
                <a:cs typeface="Arial" panose="020B0604020202020204" pitchFamily="34" charset="0"/>
              </a:rPr>
              <a:t>      Where the PIO intends to disclose any information, which relates to or  has been supplied by a third party and has been treated as confidential by that third party, the PIO shall, within five days from the receipt of the request,</a:t>
            </a:r>
          </a:p>
          <a:p>
            <a:pPr eaLnBrk="1" hangingPunct="1">
              <a:lnSpc>
                <a:spcPct val="85000"/>
              </a:lnSpc>
              <a:spcBef>
                <a:spcPct val="45000"/>
              </a:spcBef>
              <a:buClr>
                <a:schemeClr val="tx1"/>
              </a:buClr>
              <a:buFont typeface="Wingdings" panose="05000000000000000000" pitchFamily="2" charset="2"/>
              <a:buChar char="Ø"/>
              <a:defRPr/>
            </a:pPr>
            <a:r>
              <a:rPr lang="en-US" sz="2800" dirty="0" smtClean="0">
                <a:cs typeface="Arial" panose="020B0604020202020204" pitchFamily="34" charset="0"/>
              </a:rPr>
              <a:t>give a written </a:t>
            </a:r>
            <a:r>
              <a:rPr lang="en-US" sz="2800" b="1" dirty="0" smtClean="0">
                <a:solidFill>
                  <a:srgbClr val="FF9900"/>
                </a:solidFill>
                <a:cs typeface="Arial" panose="020B0604020202020204" pitchFamily="34" charset="0"/>
              </a:rPr>
              <a:t>notice</a:t>
            </a:r>
            <a:r>
              <a:rPr lang="en-US" sz="2800" b="1" dirty="0" smtClean="0">
                <a:cs typeface="Arial" panose="020B0604020202020204" pitchFamily="34" charset="0"/>
              </a:rPr>
              <a:t> </a:t>
            </a:r>
            <a:r>
              <a:rPr lang="en-US" sz="2800" dirty="0" smtClean="0">
                <a:cs typeface="Arial" panose="020B0604020202020204" pitchFamily="34" charset="0"/>
              </a:rPr>
              <a:t>to such third party and </a:t>
            </a:r>
          </a:p>
          <a:p>
            <a:pPr marL="609600" indent="-609600" eaLnBrk="1" hangingPunct="1">
              <a:lnSpc>
                <a:spcPct val="85000"/>
              </a:lnSpc>
              <a:spcBef>
                <a:spcPct val="45000"/>
              </a:spcBef>
              <a:buClr>
                <a:schemeClr val="tx1"/>
              </a:buClr>
              <a:defRPr/>
            </a:pPr>
            <a:r>
              <a:rPr lang="en-US" sz="2800" dirty="0" smtClean="0">
                <a:cs typeface="Arial" panose="020B0604020202020204" pitchFamily="34" charset="0"/>
              </a:rPr>
              <a:t>invite the third party to make a </a:t>
            </a:r>
            <a:r>
              <a:rPr lang="en-US" sz="2800" b="1" dirty="0" smtClean="0">
                <a:solidFill>
                  <a:srgbClr val="FF9900"/>
                </a:solidFill>
                <a:cs typeface="Arial" panose="020B0604020202020204" pitchFamily="34" charset="0"/>
              </a:rPr>
              <a:t>submission</a:t>
            </a:r>
            <a:r>
              <a:rPr lang="en-US" sz="2800" dirty="0" smtClean="0">
                <a:cs typeface="Arial" panose="020B0604020202020204" pitchFamily="34" charset="0"/>
              </a:rPr>
              <a:t> in writing or orally, and </a:t>
            </a:r>
          </a:p>
          <a:p>
            <a:pPr marL="609600" indent="-609600" eaLnBrk="1" hangingPunct="1">
              <a:lnSpc>
                <a:spcPct val="85000"/>
              </a:lnSpc>
              <a:spcBef>
                <a:spcPct val="45000"/>
              </a:spcBef>
              <a:buClr>
                <a:schemeClr val="tx1"/>
              </a:buClr>
              <a:defRPr/>
            </a:pPr>
            <a:r>
              <a:rPr lang="en-US" sz="2800" dirty="0" smtClean="0">
                <a:cs typeface="Arial" panose="020B0604020202020204" pitchFamily="34" charset="0"/>
              </a:rPr>
              <a:t>such submission shall be kept in view while taking a decision. </a:t>
            </a:r>
          </a:p>
          <a:p>
            <a:pPr marL="609600" indent="-609600" eaLnBrk="1" hangingPunct="1">
              <a:lnSpc>
                <a:spcPct val="85000"/>
              </a:lnSpc>
              <a:spcBef>
                <a:spcPct val="45000"/>
              </a:spcBef>
              <a:buClr>
                <a:schemeClr val="tx1"/>
              </a:buClr>
              <a:defRPr/>
            </a:pPr>
            <a:endParaRPr lang="en-US" sz="2400" dirty="0" smtClean="0">
              <a:cs typeface="Arial" panose="020B0604020202020204" pitchFamily="34" charset="0"/>
            </a:endParaRPr>
          </a:p>
          <a:p>
            <a:pPr marL="609600" indent="-609600" eaLnBrk="1" hangingPunct="1">
              <a:lnSpc>
                <a:spcPct val="85000"/>
              </a:lnSpc>
              <a:spcBef>
                <a:spcPct val="45000"/>
              </a:spcBef>
              <a:buClr>
                <a:schemeClr val="tx1"/>
              </a:buClr>
              <a:defRPr/>
            </a:pPr>
            <a:endParaRPr lang="en-US" sz="2400" dirty="0" smtClean="0">
              <a:cs typeface="Arial" panose="020B0604020202020204" pitchFamily="34" charset="0"/>
            </a:endParaRPr>
          </a:p>
          <a:p>
            <a:pPr marL="609600" indent="-609600" eaLnBrk="1" hangingPunct="1">
              <a:lnSpc>
                <a:spcPct val="85000"/>
              </a:lnSpc>
              <a:spcBef>
                <a:spcPct val="45000"/>
              </a:spcBef>
              <a:buClr>
                <a:schemeClr val="tx1"/>
              </a:buClr>
              <a:buFont typeface="Wingdings" panose="05000000000000000000" pitchFamily="2" charset="2"/>
              <a:buNone/>
              <a:defRPr/>
            </a:pPr>
            <a:endParaRPr lang="en-US" sz="2400" dirty="0" smtClean="0">
              <a:cs typeface="Arial" panose="020B0604020202020204" pitchFamily="34" charset="0"/>
            </a:endParaRPr>
          </a:p>
        </p:txBody>
      </p:sp>
      <p:sp>
        <p:nvSpPr>
          <p:cNvPr id="9318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DEB30F0-31E4-4C2C-ACAA-D1414013AAC2}" type="slidenum">
              <a:rPr lang="en-US" altLang="en-US" sz="1400" smtClean="0"/>
              <a:pPr>
                <a:spcBef>
                  <a:spcPct val="0"/>
                </a:spcBef>
                <a:buFontTx/>
                <a:buNone/>
              </a:pPr>
              <a:t>53</a:t>
            </a:fld>
            <a:endParaRPr lang="en-US" altLang="en-US" sz="1400" smtClean="0"/>
          </a:p>
        </p:txBody>
      </p:sp>
      <p:sp>
        <p:nvSpPr>
          <p:cNvPr id="93189"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title"/>
          </p:nvPr>
        </p:nvSpPr>
        <p:spPr>
          <a:xfrm>
            <a:off x="457200" y="277813"/>
            <a:ext cx="8229600" cy="715962"/>
          </a:xfrm>
        </p:spPr>
        <p:txBody>
          <a:bodyPr/>
          <a:lstStyle/>
          <a:p>
            <a:pPr eaLnBrk="1" hangingPunct="1"/>
            <a:r>
              <a:rPr lang="en-US" altLang="en-US" sz="3200" b="1" smtClean="0">
                <a:cs typeface="Arial" panose="020B0604020202020204" pitchFamily="34" charset="0"/>
              </a:rPr>
              <a:t>Provide Information</a:t>
            </a:r>
          </a:p>
        </p:txBody>
      </p:sp>
      <p:sp>
        <p:nvSpPr>
          <p:cNvPr id="94211" name="Rectangle 2"/>
          <p:cNvSpPr>
            <a:spLocks noGrp="1" noChangeArrowheads="1"/>
          </p:cNvSpPr>
          <p:nvPr>
            <p:ph idx="1"/>
          </p:nvPr>
        </p:nvSpPr>
        <p:spPr>
          <a:xfrm>
            <a:off x="228600" y="1219200"/>
            <a:ext cx="8458200" cy="4572000"/>
          </a:xfrm>
        </p:spPr>
        <p:txBody>
          <a:bodyPr/>
          <a:lstStyle/>
          <a:p>
            <a:pPr eaLnBrk="1" hangingPunct="1">
              <a:buFont typeface="Wingdings" panose="05000000000000000000" pitchFamily="2" charset="2"/>
              <a:buNone/>
            </a:pPr>
            <a:r>
              <a:rPr lang="en-US" altLang="en-US" smtClean="0">
                <a:cs typeface="Arial" panose="020B0604020202020204" pitchFamily="34" charset="0"/>
              </a:rPr>
              <a:t>   The PIO on receipt of a request shall, as expeditiously as possible, and in any case within </a:t>
            </a:r>
            <a:r>
              <a:rPr lang="en-US" altLang="en-US" smtClean="0">
                <a:solidFill>
                  <a:srgbClr val="FF9900"/>
                </a:solidFill>
                <a:cs typeface="Arial" panose="020B0604020202020204" pitchFamily="34" charset="0"/>
              </a:rPr>
              <a:t>30 days</a:t>
            </a:r>
            <a:r>
              <a:rPr lang="en-US" altLang="en-US" smtClean="0">
                <a:cs typeface="Arial" panose="020B0604020202020204" pitchFamily="34" charset="0"/>
              </a:rPr>
              <a:t> of the receipt of the request, either provide the information or  reject the request for any of the reasons specified in sections 8 and 9.</a:t>
            </a:r>
          </a:p>
          <a:p>
            <a:pPr lvl="1" eaLnBrk="1" hangingPunct="1">
              <a:lnSpc>
                <a:spcPct val="110000"/>
              </a:lnSpc>
            </a:pPr>
            <a:endParaRPr lang="en-US" altLang="en-US" sz="2400" smtClean="0">
              <a:cs typeface="Arial" panose="020B0604020202020204" pitchFamily="34" charset="0"/>
            </a:endParaRPr>
          </a:p>
        </p:txBody>
      </p:sp>
      <p:sp>
        <p:nvSpPr>
          <p:cNvPr id="9421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60909E3-7DF1-4C32-9B51-A2FB85637BC5}" type="slidenum">
              <a:rPr lang="en-US" altLang="en-US" sz="1400" smtClean="0"/>
              <a:pPr>
                <a:spcBef>
                  <a:spcPct val="0"/>
                </a:spcBef>
                <a:buFontTx/>
                <a:buNone/>
              </a:pPr>
              <a:t>54</a:t>
            </a:fld>
            <a:endParaRPr lang="en-US" altLang="en-US" sz="1400" smtClean="0"/>
          </a:p>
        </p:txBody>
      </p:sp>
      <p:sp>
        <p:nvSpPr>
          <p:cNvPr id="9421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485900" y="-38100"/>
            <a:ext cx="5943600" cy="914400"/>
          </a:xfrm>
        </p:spPr>
        <p:txBody>
          <a:bodyPr/>
          <a:lstStyle/>
          <a:p>
            <a:pPr eaLnBrk="1" hangingPunct="1"/>
            <a:r>
              <a:rPr lang="en-GB" altLang="en-US" sz="3200" b="1" smtClean="0">
                <a:cs typeface="Arial" panose="020B0604020202020204" pitchFamily="34" charset="0"/>
              </a:rPr>
              <a:t>Fees &amp; Costs</a:t>
            </a:r>
            <a:endParaRPr lang="en-US" altLang="en-US" sz="3200" b="1" smtClean="0">
              <a:cs typeface="Arial" panose="020B0604020202020204" pitchFamily="34" charset="0"/>
            </a:endParaRPr>
          </a:p>
        </p:txBody>
      </p:sp>
      <p:sp>
        <p:nvSpPr>
          <p:cNvPr id="95235" name="Rectangle 3"/>
          <p:cNvSpPr>
            <a:spLocks noGrp="1" noChangeArrowheads="1"/>
          </p:cNvSpPr>
          <p:nvPr>
            <p:ph idx="1"/>
          </p:nvPr>
        </p:nvSpPr>
        <p:spPr>
          <a:xfrm>
            <a:off x="214313" y="892175"/>
            <a:ext cx="8458200" cy="4724400"/>
          </a:xfrm>
        </p:spPr>
        <p:txBody>
          <a:bodyPr/>
          <a:lstStyle/>
          <a:p>
            <a:pPr eaLnBrk="1" hangingPunct="1">
              <a:spcBef>
                <a:spcPct val="40000"/>
              </a:spcBef>
              <a:buFont typeface="Wingdings" panose="05000000000000000000" pitchFamily="2" charset="2"/>
              <a:buNone/>
            </a:pPr>
            <a:r>
              <a:rPr lang="en-GB" altLang="en-US" dirty="0" smtClean="0">
                <a:cs typeface="Arial" panose="020B0604020202020204" pitchFamily="34" charset="0"/>
              </a:rPr>
              <a:t>   The Act prescribes the following fees and costs to be charged </a:t>
            </a:r>
          </a:p>
          <a:p>
            <a:pPr eaLnBrk="1" hangingPunct="1">
              <a:spcBef>
                <a:spcPct val="40000"/>
              </a:spcBef>
            </a:pPr>
            <a:r>
              <a:rPr lang="en-GB" altLang="en-US" dirty="0" smtClean="0">
                <a:solidFill>
                  <a:srgbClr val="FF0000"/>
                </a:solidFill>
                <a:cs typeface="Arial" panose="020B0604020202020204" pitchFamily="34" charset="0"/>
              </a:rPr>
              <a:t>Fees accompanying applications for request of information </a:t>
            </a:r>
          </a:p>
          <a:p>
            <a:pPr eaLnBrk="1" hangingPunct="1">
              <a:spcBef>
                <a:spcPct val="40000"/>
              </a:spcBef>
            </a:pPr>
            <a:r>
              <a:rPr lang="en-GB" altLang="en-US" dirty="0" smtClean="0">
                <a:solidFill>
                  <a:srgbClr val="0000FF"/>
                </a:solidFill>
                <a:cs typeface="Arial" panose="020B0604020202020204" pitchFamily="34" charset="0"/>
              </a:rPr>
              <a:t>Further fee representing the cost of providing the information requested </a:t>
            </a:r>
          </a:p>
          <a:p>
            <a:pPr eaLnBrk="1" hangingPunct="1">
              <a:spcBef>
                <a:spcPct val="40000"/>
              </a:spcBef>
            </a:pPr>
            <a:r>
              <a:rPr lang="en-GB" altLang="en-US" dirty="0" smtClean="0">
                <a:solidFill>
                  <a:srgbClr val="FF3300"/>
                </a:solidFill>
                <a:cs typeface="Arial" panose="020B0604020202020204" pitchFamily="34" charset="0"/>
              </a:rPr>
              <a:t>Fee prescribed under rules for supply of information in printed or electronic format. </a:t>
            </a:r>
          </a:p>
        </p:txBody>
      </p:sp>
      <p:sp>
        <p:nvSpPr>
          <p:cNvPr id="952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3335A59-36BC-496B-AAF0-4531A9BE8723}" type="slidenum">
              <a:rPr lang="en-US" altLang="en-US" sz="1400" smtClean="0"/>
              <a:pPr>
                <a:spcBef>
                  <a:spcPct val="0"/>
                </a:spcBef>
                <a:buFontTx/>
                <a:buNone/>
              </a:pPr>
              <a:t>55</a:t>
            </a:fld>
            <a:endParaRPr lang="en-US" altLang="en-US" sz="1400" smtClean="0"/>
          </a:p>
        </p:txBody>
      </p:sp>
      <p:sp>
        <p:nvSpPr>
          <p:cNvPr id="9523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57200" y="0"/>
            <a:ext cx="8229600" cy="715963"/>
          </a:xfrm>
        </p:spPr>
        <p:txBody>
          <a:bodyPr/>
          <a:lstStyle/>
          <a:p>
            <a:pPr eaLnBrk="1" hangingPunct="1"/>
            <a:r>
              <a:rPr lang="en-GB" altLang="en-US" sz="3200" b="1" smtClean="0">
                <a:cs typeface="Arial" panose="020B0604020202020204" pitchFamily="34" charset="0"/>
              </a:rPr>
              <a:t>Fees &amp; Costs</a:t>
            </a:r>
            <a:endParaRPr lang="en-US" altLang="en-US" sz="3200" b="1" smtClean="0">
              <a:cs typeface="Arial" panose="020B0604020202020204" pitchFamily="34" charset="0"/>
            </a:endParaRPr>
          </a:p>
        </p:txBody>
      </p:sp>
      <p:sp>
        <p:nvSpPr>
          <p:cNvPr id="96259" name="Rectangle 3"/>
          <p:cNvSpPr>
            <a:spLocks noGrp="1" noChangeArrowheads="1"/>
          </p:cNvSpPr>
          <p:nvPr>
            <p:ph idx="1"/>
          </p:nvPr>
        </p:nvSpPr>
        <p:spPr>
          <a:xfrm>
            <a:off x="533400" y="1119188"/>
            <a:ext cx="8229600" cy="4525962"/>
          </a:xfrm>
        </p:spPr>
        <p:txBody>
          <a:bodyPr/>
          <a:lstStyle/>
          <a:p>
            <a:pPr eaLnBrk="1" hangingPunct="1">
              <a:lnSpc>
                <a:spcPct val="90000"/>
              </a:lnSpc>
              <a:spcBef>
                <a:spcPct val="40000"/>
              </a:spcBef>
              <a:spcAft>
                <a:spcPct val="50000"/>
              </a:spcAft>
            </a:pPr>
            <a:r>
              <a:rPr lang="en-US" altLang="en-US" sz="2800" dirty="0" smtClean="0">
                <a:cs typeface="Arial" panose="020B0604020202020204" pitchFamily="34" charset="0"/>
              </a:rPr>
              <a:t>Information shall be provided </a:t>
            </a:r>
            <a:r>
              <a:rPr lang="en-US" altLang="en-US" sz="4000" b="1" dirty="0" smtClean="0">
                <a:solidFill>
                  <a:srgbClr val="FF3300"/>
                </a:solidFill>
                <a:cs typeface="Arial" panose="020B0604020202020204" pitchFamily="34" charset="0"/>
              </a:rPr>
              <a:t>free</a:t>
            </a:r>
            <a:r>
              <a:rPr lang="en-US" altLang="en-US" sz="2800" dirty="0" smtClean="0">
                <a:solidFill>
                  <a:srgbClr val="FF3300"/>
                </a:solidFill>
                <a:cs typeface="Arial" panose="020B0604020202020204" pitchFamily="34" charset="0"/>
              </a:rPr>
              <a:t> </a:t>
            </a:r>
            <a:r>
              <a:rPr lang="en-US" altLang="en-US" sz="2800" dirty="0" smtClean="0">
                <a:cs typeface="Arial" panose="020B0604020202020204" pitchFamily="34" charset="0"/>
              </a:rPr>
              <a:t>of charge </a:t>
            </a:r>
            <a:r>
              <a:rPr lang="en-GB" altLang="en-US" sz="2800" b="1" dirty="0" smtClean="0">
                <a:cs typeface="Arial" panose="020B0604020202020204" pitchFamily="34" charset="0"/>
              </a:rPr>
              <a:t>where a public authority fails to comply with the stipulated time limits for disposal of requests</a:t>
            </a:r>
          </a:p>
          <a:p>
            <a:pPr eaLnBrk="1" hangingPunct="1">
              <a:lnSpc>
                <a:spcPct val="90000"/>
              </a:lnSpc>
              <a:spcBef>
                <a:spcPct val="40000"/>
              </a:spcBef>
              <a:spcAft>
                <a:spcPct val="50000"/>
              </a:spcAft>
            </a:pPr>
            <a:r>
              <a:rPr lang="en-GB" altLang="en-US" sz="2800" dirty="0" smtClean="0">
                <a:cs typeface="Arial" panose="020B0604020202020204" pitchFamily="34" charset="0"/>
              </a:rPr>
              <a:t>The fee could be paid in </a:t>
            </a:r>
            <a:r>
              <a:rPr lang="en-GB" altLang="en-US" sz="2800" dirty="0" smtClean="0">
                <a:solidFill>
                  <a:srgbClr val="FF3300"/>
                </a:solidFill>
                <a:cs typeface="Arial" panose="020B0604020202020204" pitchFamily="34" charset="0"/>
              </a:rPr>
              <a:t>cash</a:t>
            </a:r>
            <a:r>
              <a:rPr lang="en-GB" altLang="en-US" sz="2800" dirty="0" smtClean="0">
                <a:cs typeface="Arial" panose="020B0604020202020204" pitchFamily="34" charset="0"/>
              </a:rPr>
              <a:t> / </a:t>
            </a:r>
            <a:r>
              <a:rPr lang="en-GB" altLang="en-US" sz="2800" dirty="0" smtClean="0">
                <a:solidFill>
                  <a:srgbClr val="0000FF"/>
                </a:solidFill>
                <a:cs typeface="Arial" panose="020B0604020202020204" pitchFamily="34" charset="0"/>
              </a:rPr>
              <a:t>demand draft</a:t>
            </a:r>
            <a:r>
              <a:rPr lang="en-GB" altLang="en-US" sz="2800" dirty="0" smtClean="0">
                <a:cs typeface="Arial" panose="020B0604020202020204" pitchFamily="34" charset="0"/>
              </a:rPr>
              <a:t>/ </a:t>
            </a:r>
            <a:r>
              <a:rPr lang="en-GB" altLang="en-US" sz="2800" dirty="0" smtClean="0">
                <a:solidFill>
                  <a:srgbClr val="FF3300"/>
                </a:solidFill>
                <a:cs typeface="Arial" panose="020B0604020202020204" pitchFamily="34" charset="0"/>
              </a:rPr>
              <a:t>banker’s cheque</a:t>
            </a:r>
            <a:r>
              <a:rPr lang="en-GB" altLang="en-US" sz="2800" dirty="0" smtClean="0">
                <a:cs typeface="Arial" panose="020B0604020202020204" pitchFamily="34" charset="0"/>
              </a:rPr>
              <a:t>/</a:t>
            </a:r>
            <a:r>
              <a:rPr lang="en-GB" altLang="en-US" sz="2800" dirty="0" smtClean="0">
                <a:solidFill>
                  <a:srgbClr val="0000FF"/>
                </a:solidFill>
                <a:cs typeface="Arial" panose="020B0604020202020204" pitchFamily="34" charset="0"/>
              </a:rPr>
              <a:t>Indian Postal Order.</a:t>
            </a:r>
            <a:endParaRPr lang="en-US" altLang="en-US" sz="2800" dirty="0" smtClean="0">
              <a:solidFill>
                <a:srgbClr val="0000FF"/>
              </a:solidFill>
              <a:cs typeface="Arial" panose="020B0604020202020204" pitchFamily="34" charset="0"/>
            </a:endParaRPr>
          </a:p>
          <a:p>
            <a:pPr eaLnBrk="1" hangingPunct="1">
              <a:spcAft>
                <a:spcPct val="50000"/>
              </a:spcAft>
            </a:pPr>
            <a:endParaRPr lang="en-US" altLang="en-US" sz="2800" dirty="0" smtClean="0">
              <a:cs typeface="Arial" panose="020B0604020202020204" pitchFamily="34" charset="0"/>
            </a:endParaRPr>
          </a:p>
        </p:txBody>
      </p:sp>
      <p:sp>
        <p:nvSpPr>
          <p:cNvPr id="96260" name="Text Box 4"/>
          <p:cNvSpPr txBox="1">
            <a:spLocks noChangeArrowheads="1"/>
          </p:cNvSpPr>
          <p:nvPr/>
        </p:nvSpPr>
        <p:spPr bwMode="auto">
          <a:xfrm>
            <a:off x="7696200" y="9144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FFFFFF"/>
                </a:solidFill>
              </a:rPr>
              <a:t>Contd..</a:t>
            </a:r>
          </a:p>
        </p:txBody>
      </p:sp>
      <p:sp>
        <p:nvSpPr>
          <p:cNvPr id="9626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4A7E8C9-EE39-4ECE-83BD-838849B6A705}" type="slidenum">
              <a:rPr lang="en-US" altLang="en-US" sz="1400" smtClean="0"/>
              <a:pPr>
                <a:spcBef>
                  <a:spcPct val="0"/>
                </a:spcBef>
                <a:buFontTx/>
                <a:buNone/>
              </a:pPr>
              <a:t>56</a:t>
            </a:fld>
            <a:endParaRPr lang="en-US" altLang="en-US" sz="1400" smtClean="0"/>
          </a:p>
        </p:txBody>
      </p:sp>
      <p:sp>
        <p:nvSpPr>
          <p:cNvPr id="96262" name="Footer Placeholder 4"/>
          <p:cNvSpPr>
            <a:spLocks noGrp="1"/>
          </p:cNvSpPr>
          <p:nvPr>
            <p:ph type="ftr" sz="quarter" idx="11"/>
          </p:nvPr>
        </p:nvSpPr>
        <p:spPr>
          <a:xfrm>
            <a:off x="28575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en-US" altLang="en-US" b="1" smtClean="0"/>
              <a:t>What is the fee?</a:t>
            </a:r>
            <a:r>
              <a:rPr lang="en-US" altLang="en-US" smtClean="0"/>
              <a:t> </a:t>
            </a:r>
          </a:p>
        </p:txBody>
      </p:sp>
      <p:sp>
        <p:nvSpPr>
          <p:cNvPr id="97283" name="Rectangle 3"/>
          <p:cNvSpPr>
            <a:spLocks noGrp="1" noChangeArrowheads="1"/>
          </p:cNvSpPr>
          <p:nvPr>
            <p:ph idx="1"/>
          </p:nvPr>
        </p:nvSpPr>
        <p:spPr/>
        <p:txBody>
          <a:bodyPr/>
          <a:lstStyle/>
          <a:p>
            <a:pPr eaLnBrk="1" hangingPunct="1"/>
            <a:r>
              <a:rPr lang="en-US" altLang="en-US" dirty="0" smtClean="0"/>
              <a:t>The details of fee are announced by </a:t>
            </a:r>
            <a:r>
              <a:rPr lang="en-US" altLang="en-US" dirty="0" smtClean="0">
                <a:solidFill>
                  <a:srgbClr val="FF3300"/>
                </a:solidFill>
              </a:rPr>
              <a:t>G.O.Ms.No.454</a:t>
            </a:r>
            <a:r>
              <a:rPr lang="en-US" altLang="en-US" dirty="0" smtClean="0"/>
              <a:t> GA (I&amp;PR.II) Department Dated: </a:t>
            </a:r>
            <a:r>
              <a:rPr lang="en-US" altLang="en-US" dirty="0" smtClean="0">
                <a:solidFill>
                  <a:srgbClr val="FF3300"/>
                </a:solidFill>
              </a:rPr>
              <a:t>13.10.2005</a:t>
            </a:r>
            <a:r>
              <a:rPr lang="en-US" altLang="en-US" dirty="0" smtClean="0"/>
              <a:t> with amendments vide </a:t>
            </a:r>
            <a:r>
              <a:rPr lang="en-US" altLang="en-US" dirty="0" err="1" smtClean="0">
                <a:solidFill>
                  <a:srgbClr val="0000FF"/>
                </a:solidFill>
              </a:rPr>
              <a:t>G.O.Ms.No</a:t>
            </a:r>
            <a:r>
              <a:rPr lang="en-US" altLang="en-US" dirty="0" smtClean="0">
                <a:solidFill>
                  <a:srgbClr val="0000FF"/>
                </a:solidFill>
              </a:rPr>
              <a:t>. 530</a:t>
            </a:r>
            <a:r>
              <a:rPr lang="en-US" altLang="en-US" dirty="0" smtClean="0"/>
              <a:t> and </a:t>
            </a:r>
            <a:r>
              <a:rPr lang="en-US" altLang="en-US" dirty="0" smtClean="0">
                <a:solidFill>
                  <a:srgbClr val="FF3300"/>
                </a:solidFill>
              </a:rPr>
              <a:t>G.O.Ms.No.545</a:t>
            </a:r>
            <a:r>
              <a:rPr lang="en-US" altLang="en-US" dirty="0"/>
              <a:t>.</a:t>
            </a:r>
            <a:endParaRPr lang="en-US" altLang="en-US" dirty="0" smtClean="0"/>
          </a:p>
        </p:txBody>
      </p:sp>
      <p:sp>
        <p:nvSpPr>
          <p:cNvPr id="972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F483BBD-3B6A-4B41-8246-ED072ED780F3}" type="slidenum">
              <a:rPr lang="en-US" altLang="en-US" sz="1400" smtClean="0"/>
              <a:pPr>
                <a:spcBef>
                  <a:spcPct val="0"/>
                </a:spcBef>
                <a:buFontTx/>
                <a:buNone/>
              </a:pPr>
              <a:t>57</a:t>
            </a:fld>
            <a:endParaRPr lang="en-US" altLang="en-US" sz="1400" smtClean="0"/>
          </a:p>
        </p:txBody>
      </p:sp>
      <p:sp>
        <p:nvSpPr>
          <p:cNvPr id="97285" name="Footer Placeholder 4"/>
          <p:cNvSpPr>
            <a:spLocks noGrp="1"/>
          </p:cNvSpPr>
          <p:nvPr>
            <p:ph type="ftr" sz="quarter" idx="11"/>
          </p:nvPr>
        </p:nvSpPr>
        <p:spPr>
          <a:xfrm>
            <a:off x="2743200" y="6237288"/>
            <a:ext cx="365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762000" y="152400"/>
            <a:ext cx="7772400" cy="685800"/>
          </a:xfrm>
        </p:spPr>
        <p:txBody>
          <a:bodyPr/>
          <a:lstStyle/>
          <a:p>
            <a:pPr eaLnBrk="1" hangingPunct="1"/>
            <a:r>
              <a:rPr lang="en-US" altLang="en-US" sz="3200" b="1" smtClean="0"/>
              <a:t>A.P. RIGHT TO INFORMATION RULES</a:t>
            </a:r>
          </a:p>
        </p:txBody>
      </p:sp>
      <p:sp>
        <p:nvSpPr>
          <p:cNvPr id="98307" name="Rectangle 3"/>
          <p:cNvSpPr>
            <a:spLocks noGrp="1" noChangeArrowheads="1"/>
          </p:cNvSpPr>
          <p:nvPr>
            <p:ph type="subTitle" idx="1"/>
          </p:nvPr>
        </p:nvSpPr>
        <p:spPr>
          <a:xfrm>
            <a:off x="533400" y="838200"/>
            <a:ext cx="8305800" cy="5867400"/>
          </a:xfrm>
        </p:spPr>
        <p:txBody>
          <a:bodyPr/>
          <a:lstStyle/>
          <a:p>
            <a:pPr algn="l" eaLnBrk="1" hangingPunct="1"/>
            <a:endParaRPr lang="en-US" altLang="en-US" sz="2800" dirty="0" smtClean="0"/>
          </a:p>
          <a:p>
            <a:pPr algn="l" eaLnBrk="1" hangingPunct="1"/>
            <a:r>
              <a:rPr lang="en-US" altLang="en-US" sz="2800" dirty="0" smtClean="0"/>
              <a:t>The details of fee are announced by </a:t>
            </a:r>
            <a:r>
              <a:rPr lang="en-US" altLang="en-US" sz="2800" dirty="0" smtClean="0">
                <a:solidFill>
                  <a:srgbClr val="FF3300"/>
                </a:solidFill>
              </a:rPr>
              <a:t>G.O.Ms.No.454 GA (I&amp;PR.II) Department Dated: 13.10.2005</a:t>
            </a:r>
            <a:r>
              <a:rPr lang="en-US" altLang="en-US" sz="2800" dirty="0" smtClean="0"/>
              <a:t> with amendments vide </a:t>
            </a:r>
            <a:r>
              <a:rPr lang="en-US" altLang="en-US" sz="2800" dirty="0" err="1" smtClean="0">
                <a:solidFill>
                  <a:srgbClr val="FF3300"/>
                </a:solidFill>
              </a:rPr>
              <a:t>G.O.Ms.No</a:t>
            </a:r>
            <a:r>
              <a:rPr lang="en-US" altLang="en-US" sz="2800" dirty="0" smtClean="0">
                <a:solidFill>
                  <a:srgbClr val="FF3300"/>
                </a:solidFill>
              </a:rPr>
              <a:t>. 530</a:t>
            </a:r>
            <a:r>
              <a:rPr lang="en-US" altLang="en-US" sz="2800" dirty="0" smtClean="0"/>
              <a:t> and </a:t>
            </a:r>
            <a:r>
              <a:rPr lang="en-US" altLang="en-US" sz="2800" dirty="0" smtClean="0">
                <a:solidFill>
                  <a:srgbClr val="FF3300"/>
                </a:solidFill>
              </a:rPr>
              <a:t>G.O.Ms.No.545 </a:t>
            </a:r>
          </a:p>
          <a:p>
            <a:pPr algn="l" eaLnBrk="1" hangingPunct="1"/>
            <a:r>
              <a:rPr lang="en-US" altLang="en-US" sz="2800" b="1" dirty="0" smtClean="0"/>
              <a:t>FEES:</a:t>
            </a:r>
            <a:endParaRPr lang="en-US" altLang="en-US" sz="2800" dirty="0" smtClean="0"/>
          </a:p>
          <a:p>
            <a:pPr algn="l" eaLnBrk="1" hangingPunct="1"/>
            <a:r>
              <a:rPr lang="en-US" altLang="en-US" sz="2800" dirty="0" smtClean="0"/>
              <a:t>Application Fee:</a:t>
            </a:r>
          </a:p>
          <a:p>
            <a:pPr algn="l" eaLnBrk="1" hangingPunct="1">
              <a:buFont typeface="Wingdings" panose="05000000000000000000" pitchFamily="2" charset="2"/>
              <a:buBlip>
                <a:blip r:embed="rId3"/>
              </a:buBlip>
            </a:pPr>
            <a:r>
              <a:rPr lang="en-US" altLang="en-US" sz="2800" dirty="0" smtClean="0"/>
              <a:t>Public Authorities at </a:t>
            </a:r>
            <a:r>
              <a:rPr lang="en-US" altLang="en-US" sz="2800" dirty="0" smtClean="0">
                <a:solidFill>
                  <a:srgbClr val="FF3300"/>
                </a:solidFill>
              </a:rPr>
              <a:t>Village level</a:t>
            </a:r>
            <a:r>
              <a:rPr lang="en-US" altLang="en-US" sz="2800" dirty="0" smtClean="0"/>
              <a:t> – NO FEE </a:t>
            </a:r>
          </a:p>
          <a:p>
            <a:pPr algn="l" eaLnBrk="1" hangingPunct="1">
              <a:buFont typeface="Wingdings" panose="05000000000000000000" pitchFamily="2" charset="2"/>
              <a:buBlip>
                <a:blip r:embed="rId3"/>
              </a:buBlip>
            </a:pPr>
            <a:r>
              <a:rPr lang="en-US" altLang="en-US" sz="2800" dirty="0" smtClean="0"/>
              <a:t>Public Authorities at </a:t>
            </a:r>
            <a:r>
              <a:rPr lang="en-US" altLang="en-US" sz="2800" dirty="0" err="1" smtClean="0">
                <a:solidFill>
                  <a:srgbClr val="0000FF"/>
                </a:solidFill>
              </a:rPr>
              <a:t>Mandal</a:t>
            </a:r>
            <a:r>
              <a:rPr lang="en-US" altLang="en-US" sz="2800" dirty="0" smtClean="0">
                <a:solidFill>
                  <a:srgbClr val="0000FF"/>
                </a:solidFill>
              </a:rPr>
              <a:t> level</a:t>
            </a:r>
            <a:r>
              <a:rPr lang="en-US" altLang="en-US" sz="2800" dirty="0" smtClean="0"/>
              <a:t> – </a:t>
            </a:r>
            <a:r>
              <a:rPr lang="en-US" altLang="en-US" sz="2800" dirty="0" err="1" smtClean="0"/>
              <a:t>Rs</a:t>
            </a:r>
            <a:r>
              <a:rPr lang="en-US" altLang="en-US" sz="2800" dirty="0" smtClean="0"/>
              <a:t>. 5.00 </a:t>
            </a:r>
          </a:p>
          <a:p>
            <a:pPr algn="l" eaLnBrk="1" hangingPunct="1">
              <a:buFont typeface="Wingdings" panose="05000000000000000000" pitchFamily="2" charset="2"/>
              <a:buBlip>
                <a:blip r:embed="rId3"/>
              </a:buBlip>
            </a:pPr>
            <a:r>
              <a:rPr lang="en-US" altLang="en-US" sz="2800" dirty="0" smtClean="0">
                <a:solidFill>
                  <a:srgbClr val="FF3300"/>
                </a:solidFill>
              </a:rPr>
              <a:t>All other Public Authorities</a:t>
            </a:r>
            <a:r>
              <a:rPr lang="en-US" altLang="en-US" sz="2800" dirty="0" smtClean="0"/>
              <a:t> – </a:t>
            </a:r>
            <a:r>
              <a:rPr lang="en-US" altLang="en-US" sz="2800" dirty="0" err="1" smtClean="0"/>
              <a:t>Rs</a:t>
            </a:r>
            <a:r>
              <a:rPr lang="en-US" altLang="en-US" sz="2800" dirty="0" smtClean="0"/>
              <a:t>. 10.00</a:t>
            </a:r>
          </a:p>
          <a:p>
            <a:pPr algn="l" eaLnBrk="1" hangingPunct="1">
              <a:buFont typeface="Wingdings" panose="05000000000000000000" pitchFamily="2" charset="2"/>
              <a:buBlip>
                <a:blip r:embed="rId3"/>
              </a:buBlip>
            </a:pPr>
            <a:r>
              <a:rPr lang="en-US" altLang="en-US" sz="2800" dirty="0" smtClean="0">
                <a:solidFill>
                  <a:srgbClr val="0000FF"/>
                </a:solidFill>
              </a:rPr>
              <a:t>White card holders</a:t>
            </a:r>
            <a:r>
              <a:rPr lang="en-US" altLang="en-US" sz="2800" dirty="0" smtClean="0"/>
              <a:t>: NIL</a:t>
            </a:r>
            <a:r>
              <a:rPr lang="en-US" altLang="en-US" dirty="0" smtClean="0"/>
              <a:t> </a:t>
            </a:r>
          </a:p>
          <a:p>
            <a:pPr eaLnBrk="1" hangingPunct="1"/>
            <a:endParaRPr lang="en-US" altLang="en-US" sz="800" dirty="0" smtClean="0"/>
          </a:p>
          <a:p>
            <a:pPr eaLnBrk="1" hangingPunct="1"/>
            <a:endParaRPr lang="en-US" altLang="en-US" sz="800" dirty="0" smtClean="0"/>
          </a:p>
          <a:p>
            <a:pPr eaLnBrk="1" hangingPunct="1"/>
            <a:endParaRPr lang="en-US" altLang="en-US" sz="800" dirty="0" smtClean="0"/>
          </a:p>
          <a:p>
            <a:pPr eaLnBrk="1" hangingPunct="1"/>
            <a:endParaRPr lang="en-US" alt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r>
              <a:rPr lang="en-US" altLang="en-US" smtClean="0"/>
              <a:t>Mode of payment</a:t>
            </a:r>
          </a:p>
        </p:txBody>
      </p:sp>
      <p:sp>
        <p:nvSpPr>
          <p:cNvPr id="100355" name="Rectangle 3"/>
          <p:cNvSpPr>
            <a:spLocks noGrp="1" noChangeArrowheads="1"/>
          </p:cNvSpPr>
          <p:nvPr>
            <p:ph idx="1"/>
          </p:nvPr>
        </p:nvSpPr>
        <p:spPr/>
        <p:txBody>
          <a:bodyPr/>
          <a:lstStyle/>
          <a:p>
            <a:pPr eaLnBrk="1" hangingPunct="1">
              <a:lnSpc>
                <a:spcPct val="90000"/>
              </a:lnSpc>
            </a:pPr>
            <a:r>
              <a:rPr lang="en-US" altLang="en-US" sz="2800" dirty="0" smtClean="0"/>
              <a:t>By </a:t>
            </a:r>
            <a:r>
              <a:rPr lang="en-US" altLang="en-US" sz="2800" dirty="0" smtClean="0">
                <a:solidFill>
                  <a:srgbClr val="0000FF"/>
                </a:solidFill>
              </a:rPr>
              <a:t>Demand Draft </a:t>
            </a:r>
            <a:r>
              <a:rPr lang="en-US" altLang="en-US" sz="2800" dirty="0" smtClean="0"/>
              <a:t>or </a:t>
            </a:r>
            <a:r>
              <a:rPr lang="en-US" altLang="en-US" sz="2800" dirty="0" smtClean="0">
                <a:solidFill>
                  <a:srgbClr val="FF3300"/>
                </a:solidFill>
              </a:rPr>
              <a:t>Banker’s </a:t>
            </a:r>
            <a:r>
              <a:rPr lang="en-US" altLang="en-US" sz="2800" dirty="0" err="1" smtClean="0">
                <a:solidFill>
                  <a:srgbClr val="FF3300"/>
                </a:solidFill>
              </a:rPr>
              <a:t>Cheque</a:t>
            </a:r>
            <a:r>
              <a:rPr lang="en-US" altLang="en-US" sz="2800" dirty="0" smtClean="0">
                <a:solidFill>
                  <a:srgbClr val="FF3300"/>
                </a:solidFill>
              </a:rPr>
              <a:t> </a:t>
            </a:r>
            <a:r>
              <a:rPr lang="en-US" altLang="en-US" sz="2800" dirty="0" smtClean="0"/>
              <a:t>or </a:t>
            </a:r>
            <a:r>
              <a:rPr lang="en-US" altLang="en-US" sz="2800" dirty="0" smtClean="0">
                <a:solidFill>
                  <a:srgbClr val="0000FF"/>
                </a:solidFill>
              </a:rPr>
              <a:t>Indian Postal Order </a:t>
            </a:r>
            <a:r>
              <a:rPr lang="en-US" altLang="en-US" sz="2800" dirty="0" smtClean="0"/>
              <a:t> [IPO] in  the name of “Accounts Officer, name of </a:t>
            </a:r>
            <a:r>
              <a:rPr lang="en-US" altLang="en-US" sz="2800" dirty="0" err="1" smtClean="0"/>
              <a:t>dept</a:t>
            </a:r>
            <a:r>
              <a:rPr lang="en-US" altLang="en-US" sz="2800" dirty="0" smtClean="0"/>
              <a:t>/office” to which application is submitted  </a:t>
            </a:r>
            <a:r>
              <a:rPr lang="en-US" altLang="en-US" sz="2800" dirty="0" smtClean="0">
                <a:solidFill>
                  <a:srgbClr val="0000FF"/>
                </a:solidFill>
              </a:rPr>
              <a:t>[e.g. “Accounts Officer, Municipal Corporation, Guntur”]   </a:t>
            </a:r>
            <a:r>
              <a:rPr lang="en-US" altLang="en-US" sz="2800" dirty="0" smtClean="0"/>
              <a:t>payable at the place where application is filed. </a:t>
            </a:r>
          </a:p>
          <a:p>
            <a:pPr eaLnBrk="1" hangingPunct="1">
              <a:lnSpc>
                <a:spcPct val="90000"/>
              </a:lnSpc>
            </a:pPr>
            <a:r>
              <a:rPr lang="en-US" altLang="en-US" sz="2800" dirty="0" smtClean="0">
                <a:solidFill>
                  <a:srgbClr val="FF3300"/>
                </a:solidFill>
              </a:rPr>
              <a:t>By affixing</a:t>
            </a:r>
            <a:r>
              <a:rPr lang="en-US" altLang="en-US" sz="2800" dirty="0" smtClean="0">
                <a:solidFill>
                  <a:srgbClr val="FF0066"/>
                </a:solidFill>
              </a:rPr>
              <a:t> </a:t>
            </a:r>
            <a:r>
              <a:rPr lang="en-US" altLang="en-US" sz="2800" dirty="0" smtClean="0">
                <a:solidFill>
                  <a:srgbClr val="0000FF"/>
                </a:solidFill>
              </a:rPr>
              <a:t>court fee stamp on the application </a:t>
            </a:r>
            <a:r>
              <a:rPr lang="en-US" altLang="en-US" sz="2800" dirty="0" smtClean="0"/>
              <a:t>[This mode should be preferred or IPO be used] </a:t>
            </a:r>
          </a:p>
          <a:p>
            <a:pPr eaLnBrk="1" hangingPunct="1">
              <a:lnSpc>
                <a:spcPct val="90000"/>
              </a:lnSpc>
            </a:pPr>
            <a:r>
              <a:rPr lang="en-US" altLang="en-US" sz="2800" dirty="0" smtClean="0">
                <a:solidFill>
                  <a:srgbClr val="0000FF"/>
                </a:solidFill>
              </a:rPr>
              <a:t>By direct payment in cash against proper receipt of SPIO.</a:t>
            </a:r>
          </a:p>
          <a:p>
            <a:pPr marL="0" indent="0" eaLnBrk="1" hangingPunct="1">
              <a:lnSpc>
                <a:spcPct val="90000"/>
              </a:lnSpc>
              <a:buNone/>
            </a:pPr>
            <a:endParaRPr lang="en-US" altLang="en-US" sz="2800" dirty="0" smtClean="0"/>
          </a:p>
        </p:txBody>
      </p:sp>
      <p:sp>
        <p:nvSpPr>
          <p:cNvPr id="1003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A426AA3-3BAC-451A-A336-B1F3102CE133}" type="slidenum">
              <a:rPr lang="en-US" altLang="en-US" sz="1400" smtClean="0"/>
              <a:pPr>
                <a:spcBef>
                  <a:spcPct val="0"/>
                </a:spcBef>
                <a:buFontTx/>
                <a:buNone/>
              </a:pPr>
              <a:t>59</a:t>
            </a:fld>
            <a:endParaRPr lang="en-US" altLang="en-US" sz="1400" smtClean="0"/>
          </a:p>
        </p:txBody>
      </p:sp>
      <p:sp>
        <p:nvSpPr>
          <p:cNvPr id="100357" name="Footer Placeholder 4"/>
          <p:cNvSpPr>
            <a:spLocks noGrp="1"/>
          </p:cNvSpPr>
          <p:nvPr>
            <p:ph type="ftr" sz="quarter" idx="11"/>
          </p:nvPr>
        </p:nvSpPr>
        <p:spPr>
          <a:xfrm>
            <a:off x="3124200" y="6307138"/>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ChangeArrowheads="1"/>
          </p:cNvSpPr>
          <p:nvPr/>
        </p:nvSpPr>
        <p:spPr bwMode="auto">
          <a:xfrm>
            <a:off x="2540000" y="381000"/>
            <a:ext cx="54610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I</a:t>
            </a:r>
            <a:r>
              <a:rPr lang="en-US" altLang="en-US" sz="2400" b="1">
                <a:solidFill>
                  <a:srgbClr val="FFFF00"/>
                </a:solidFill>
                <a:latin typeface="Tahoma" panose="020B0604030504040204" pitchFamily="34" charset="0"/>
              </a:rPr>
              <a:t> </a:t>
            </a:r>
            <a:r>
              <a:rPr lang="en-US" altLang="en-US" sz="2400" b="1">
                <a:solidFill>
                  <a:srgbClr val="FF3300"/>
                </a:solidFill>
                <a:latin typeface="Tahoma" panose="020B0604030504040204" pitchFamily="34" charset="0"/>
              </a:rPr>
              <a:t>Preliminary</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2 sections</a:t>
            </a:r>
          </a:p>
        </p:txBody>
      </p:sp>
      <p:sp>
        <p:nvSpPr>
          <p:cNvPr id="14339" name="Rectangle 9"/>
          <p:cNvSpPr>
            <a:spLocks noChangeArrowheads="1"/>
          </p:cNvSpPr>
          <p:nvPr/>
        </p:nvSpPr>
        <p:spPr bwMode="auto">
          <a:xfrm>
            <a:off x="2514600" y="1436688"/>
            <a:ext cx="63246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II </a:t>
            </a:r>
            <a:r>
              <a:rPr lang="en-US" altLang="en-US" sz="2400" b="1">
                <a:solidFill>
                  <a:srgbClr val="FF3300"/>
                </a:solidFill>
                <a:latin typeface="Tahoma" panose="020B0604030504040204" pitchFamily="34" charset="0"/>
              </a:rPr>
              <a:t>Right to Information and obligations of public Authorities</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Sections 3 to 11</a:t>
            </a:r>
          </a:p>
        </p:txBody>
      </p:sp>
      <p:sp>
        <p:nvSpPr>
          <p:cNvPr id="14340" name="Rectangle 10"/>
          <p:cNvSpPr>
            <a:spLocks noChangeArrowheads="1"/>
          </p:cNvSpPr>
          <p:nvPr/>
        </p:nvSpPr>
        <p:spPr bwMode="auto">
          <a:xfrm>
            <a:off x="2514600" y="2514600"/>
            <a:ext cx="63674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III </a:t>
            </a:r>
            <a:r>
              <a:rPr lang="en-US" altLang="en-US" sz="2400" b="1">
                <a:solidFill>
                  <a:srgbClr val="FF3300"/>
                </a:solidFill>
                <a:latin typeface="Tahoma" panose="020B0604030504040204" pitchFamily="34" charset="0"/>
              </a:rPr>
              <a:t>The Central Information Commission</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Section 12 to 14</a:t>
            </a:r>
          </a:p>
        </p:txBody>
      </p:sp>
      <p:sp>
        <p:nvSpPr>
          <p:cNvPr id="14341" name="Rectangle 11"/>
          <p:cNvSpPr>
            <a:spLocks noChangeArrowheads="1"/>
          </p:cNvSpPr>
          <p:nvPr/>
        </p:nvSpPr>
        <p:spPr bwMode="auto">
          <a:xfrm>
            <a:off x="2514600" y="3517900"/>
            <a:ext cx="62912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IV </a:t>
            </a:r>
            <a:r>
              <a:rPr lang="en-US" altLang="en-US" sz="2400" b="1">
                <a:solidFill>
                  <a:srgbClr val="FF3300"/>
                </a:solidFill>
                <a:latin typeface="Tahoma" panose="020B0604030504040204" pitchFamily="34" charset="0"/>
              </a:rPr>
              <a:t>The State Information Commission</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Section 15 to 17</a:t>
            </a:r>
          </a:p>
        </p:txBody>
      </p:sp>
      <p:sp>
        <p:nvSpPr>
          <p:cNvPr id="14342" name="Rectangle 12"/>
          <p:cNvSpPr>
            <a:spLocks noChangeArrowheads="1"/>
          </p:cNvSpPr>
          <p:nvPr/>
        </p:nvSpPr>
        <p:spPr bwMode="auto">
          <a:xfrm>
            <a:off x="2514600" y="4484688"/>
            <a:ext cx="64770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V </a:t>
            </a:r>
            <a:r>
              <a:rPr lang="en-US" altLang="en-US" sz="2400" b="1">
                <a:solidFill>
                  <a:srgbClr val="FF3300"/>
                </a:solidFill>
                <a:latin typeface="Tahoma" panose="020B0604030504040204" pitchFamily="34" charset="0"/>
              </a:rPr>
              <a:t>Powers and functions to the Information Commissions, Appeals and Penalties</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Section 18 to 20</a:t>
            </a:r>
          </a:p>
        </p:txBody>
      </p:sp>
      <p:sp>
        <p:nvSpPr>
          <p:cNvPr id="14343" name="Rectangle 13"/>
          <p:cNvSpPr>
            <a:spLocks noChangeArrowheads="1"/>
          </p:cNvSpPr>
          <p:nvPr/>
        </p:nvSpPr>
        <p:spPr bwMode="auto">
          <a:xfrm>
            <a:off x="2514600" y="5803900"/>
            <a:ext cx="58594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400" b="1">
                <a:latin typeface="Tahoma" panose="020B0604030504040204" pitchFamily="34" charset="0"/>
              </a:rPr>
              <a:t>Chapter VI </a:t>
            </a:r>
            <a:r>
              <a:rPr lang="en-US" altLang="en-US" sz="2400" b="1">
                <a:solidFill>
                  <a:srgbClr val="FF3300"/>
                </a:solidFill>
                <a:latin typeface="Tahoma" panose="020B0604030504040204" pitchFamily="34" charset="0"/>
              </a:rPr>
              <a:t>Miscellaneous</a:t>
            </a:r>
            <a:r>
              <a:rPr lang="en-US" altLang="en-US" sz="2400" b="1">
                <a:solidFill>
                  <a:srgbClr val="FFFF00"/>
                </a:solidFill>
                <a:latin typeface="Tahoma" panose="020B0604030504040204" pitchFamily="34" charset="0"/>
              </a:rPr>
              <a:t> </a:t>
            </a:r>
            <a:r>
              <a:rPr lang="en-US" altLang="en-US" sz="2400" b="1">
                <a:solidFill>
                  <a:srgbClr val="0000FF"/>
                </a:solidFill>
                <a:latin typeface="Tahoma" panose="020B0604030504040204" pitchFamily="34" charset="0"/>
              </a:rPr>
              <a:t>Section 21 to 31</a:t>
            </a:r>
          </a:p>
        </p:txBody>
      </p:sp>
      <p:sp>
        <p:nvSpPr>
          <p:cNvPr id="14344" name="AutoShape 14"/>
          <p:cNvSpPr>
            <a:spLocks noChangeArrowheads="1"/>
          </p:cNvSpPr>
          <p:nvPr/>
        </p:nvSpPr>
        <p:spPr bwMode="auto">
          <a:xfrm>
            <a:off x="1828800" y="2286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45" name="AutoShape 15"/>
          <p:cNvSpPr>
            <a:spLocks noChangeArrowheads="1"/>
          </p:cNvSpPr>
          <p:nvPr/>
        </p:nvSpPr>
        <p:spPr bwMode="auto">
          <a:xfrm>
            <a:off x="1828800" y="12954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46" name="AutoShape 16"/>
          <p:cNvSpPr>
            <a:spLocks noChangeArrowheads="1"/>
          </p:cNvSpPr>
          <p:nvPr/>
        </p:nvSpPr>
        <p:spPr bwMode="auto">
          <a:xfrm>
            <a:off x="1828800" y="23622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47" name="AutoShape 17"/>
          <p:cNvSpPr>
            <a:spLocks noChangeArrowheads="1"/>
          </p:cNvSpPr>
          <p:nvPr/>
        </p:nvSpPr>
        <p:spPr bwMode="auto">
          <a:xfrm>
            <a:off x="1828800" y="33528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48" name="AutoShape 18"/>
          <p:cNvSpPr>
            <a:spLocks noChangeArrowheads="1"/>
          </p:cNvSpPr>
          <p:nvPr/>
        </p:nvSpPr>
        <p:spPr bwMode="auto">
          <a:xfrm>
            <a:off x="1828800" y="43434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49" name="AutoShape 19"/>
          <p:cNvSpPr>
            <a:spLocks noChangeArrowheads="1"/>
          </p:cNvSpPr>
          <p:nvPr/>
        </p:nvSpPr>
        <p:spPr bwMode="auto">
          <a:xfrm>
            <a:off x="1828800" y="5638800"/>
            <a:ext cx="609600" cy="762000"/>
          </a:xfrm>
          <a:prstGeom prst="rightArrow">
            <a:avLst>
              <a:gd name="adj1" fmla="val 50000"/>
              <a:gd name="adj2" fmla="val 25000"/>
            </a:avLst>
          </a:prstGeom>
          <a:solidFill>
            <a:srgbClr val="000099"/>
          </a:solidFill>
          <a:ln w="38100">
            <a:solidFill>
              <a:srgbClr val="00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endParaRPr lang="en-IN" altLang="en-US" sz="2800">
              <a:solidFill>
                <a:srgbClr val="00CCFF"/>
              </a:solidFill>
              <a:latin typeface="Tahoma" panose="020B0604030504040204" pitchFamily="34" charset="0"/>
            </a:endParaRPr>
          </a:p>
        </p:txBody>
      </p:sp>
      <p:sp>
        <p:nvSpPr>
          <p:cNvPr id="14350" name="Rectangle 20"/>
          <p:cNvSpPr>
            <a:spLocks noChangeArrowheads="1"/>
          </p:cNvSpPr>
          <p:nvPr/>
        </p:nvSpPr>
        <p:spPr bwMode="auto">
          <a:xfrm>
            <a:off x="984250" y="381000"/>
            <a:ext cx="563563" cy="6062663"/>
          </a:xfrm>
          <a:prstGeom prst="rect">
            <a:avLst/>
          </a:prstGeom>
          <a:noFill/>
          <a:ln w="57150">
            <a:solidFill>
              <a:srgbClr val="00FF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buFontTx/>
              <a:buNone/>
            </a:pPr>
            <a:r>
              <a:rPr lang="en-US" altLang="en-US" sz="4000" b="1">
                <a:solidFill>
                  <a:srgbClr val="0000FF"/>
                </a:solidFill>
                <a:latin typeface="Tahoma" panose="020B0604030504040204" pitchFamily="34" charset="0"/>
              </a:rPr>
              <a:t>S</a:t>
            </a:r>
          </a:p>
          <a:p>
            <a:pPr eaLnBrk="1" hangingPunct="1">
              <a:lnSpc>
                <a:spcPct val="90000"/>
              </a:lnSpc>
              <a:buFontTx/>
              <a:buNone/>
            </a:pPr>
            <a:r>
              <a:rPr lang="en-US" altLang="en-US" sz="4000" b="1">
                <a:solidFill>
                  <a:srgbClr val="0000FF"/>
                </a:solidFill>
                <a:latin typeface="Tahoma" panose="020B0604030504040204" pitchFamily="34" charset="0"/>
              </a:rPr>
              <a:t>T</a:t>
            </a:r>
          </a:p>
          <a:p>
            <a:pPr eaLnBrk="1" hangingPunct="1">
              <a:lnSpc>
                <a:spcPct val="90000"/>
              </a:lnSpc>
              <a:buFontTx/>
              <a:buNone/>
            </a:pPr>
            <a:r>
              <a:rPr lang="en-US" altLang="en-US" sz="4000" b="1">
                <a:solidFill>
                  <a:srgbClr val="0000FF"/>
                </a:solidFill>
                <a:latin typeface="Tahoma" panose="020B0604030504040204" pitchFamily="34" charset="0"/>
              </a:rPr>
              <a:t>R</a:t>
            </a:r>
          </a:p>
          <a:p>
            <a:pPr eaLnBrk="1" hangingPunct="1">
              <a:lnSpc>
                <a:spcPct val="90000"/>
              </a:lnSpc>
              <a:buFontTx/>
              <a:buNone/>
            </a:pPr>
            <a:r>
              <a:rPr lang="en-US" altLang="en-US" sz="4000" b="1">
                <a:solidFill>
                  <a:srgbClr val="0000FF"/>
                </a:solidFill>
                <a:latin typeface="Tahoma" panose="020B0604030504040204" pitchFamily="34" charset="0"/>
              </a:rPr>
              <a:t>U</a:t>
            </a:r>
          </a:p>
          <a:p>
            <a:pPr eaLnBrk="1" hangingPunct="1">
              <a:lnSpc>
                <a:spcPct val="90000"/>
              </a:lnSpc>
              <a:buFontTx/>
              <a:buNone/>
            </a:pPr>
            <a:r>
              <a:rPr lang="en-US" altLang="en-US" sz="4000" b="1">
                <a:solidFill>
                  <a:srgbClr val="0000FF"/>
                </a:solidFill>
                <a:latin typeface="Tahoma" panose="020B0604030504040204" pitchFamily="34" charset="0"/>
              </a:rPr>
              <a:t>C</a:t>
            </a:r>
          </a:p>
          <a:p>
            <a:pPr eaLnBrk="1" hangingPunct="1">
              <a:lnSpc>
                <a:spcPct val="90000"/>
              </a:lnSpc>
              <a:buFontTx/>
              <a:buNone/>
            </a:pPr>
            <a:r>
              <a:rPr lang="en-US" altLang="en-US" sz="4000" b="1">
                <a:solidFill>
                  <a:srgbClr val="0000FF"/>
                </a:solidFill>
                <a:latin typeface="Tahoma" panose="020B0604030504040204" pitchFamily="34" charset="0"/>
              </a:rPr>
              <a:t>T</a:t>
            </a:r>
          </a:p>
          <a:p>
            <a:pPr eaLnBrk="1" hangingPunct="1">
              <a:lnSpc>
                <a:spcPct val="90000"/>
              </a:lnSpc>
              <a:buFontTx/>
              <a:buNone/>
            </a:pPr>
            <a:r>
              <a:rPr lang="en-US" altLang="en-US" sz="4000" b="1">
                <a:solidFill>
                  <a:srgbClr val="0000FF"/>
                </a:solidFill>
                <a:latin typeface="Tahoma" panose="020B0604030504040204" pitchFamily="34" charset="0"/>
              </a:rPr>
              <a:t>U</a:t>
            </a:r>
          </a:p>
          <a:p>
            <a:pPr eaLnBrk="1" hangingPunct="1">
              <a:lnSpc>
                <a:spcPct val="90000"/>
              </a:lnSpc>
              <a:buFontTx/>
              <a:buNone/>
            </a:pPr>
            <a:r>
              <a:rPr lang="en-US" altLang="en-US" sz="4000" b="1">
                <a:solidFill>
                  <a:srgbClr val="0000FF"/>
                </a:solidFill>
                <a:latin typeface="Tahoma" panose="020B0604030504040204" pitchFamily="34" charset="0"/>
              </a:rPr>
              <a:t>R</a:t>
            </a:r>
          </a:p>
          <a:p>
            <a:pPr eaLnBrk="1" hangingPunct="1">
              <a:lnSpc>
                <a:spcPct val="90000"/>
              </a:lnSpc>
              <a:buFontTx/>
              <a:buNone/>
            </a:pPr>
            <a:r>
              <a:rPr lang="en-US" altLang="en-US" sz="4000" b="1">
                <a:solidFill>
                  <a:srgbClr val="0000FF"/>
                </a:solidFill>
                <a:latin typeface="Tahoma" panose="020B0604030504040204" pitchFamily="34" charset="0"/>
              </a:rPr>
              <a:t>E</a:t>
            </a:r>
          </a:p>
        </p:txBody>
      </p:sp>
      <p:sp>
        <p:nvSpPr>
          <p:cNvPr id="14351" name="Rectangle 21"/>
          <p:cNvSpPr>
            <a:spLocks noChangeArrowheads="1"/>
          </p:cNvSpPr>
          <p:nvPr/>
        </p:nvSpPr>
        <p:spPr bwMode="auto">
          <a:xfrm rot="-5400000">
            <a:off x="-2207419" y="2969419"/>
            <a:ext cx="5275263"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90000"/>
              </a:lnSpc>
              <a:buFontTx/>
              <a:buNone/>
            </a:pPr>
            <a:r>
              <a:rPr lang="en-US" altLang="en-US" sz="2800" b="1">
                <a:latin typeface="Tahoma" panose="020B0604030504040204" pitchFamily="34" charset="0"/>
              </a:rPr>
              <a:t>6 Chapters, 31 sections &amp;        2 Schedules</a:t>
            </a:r>
          </a:p>
        </p:txBody>
      </p:sp>
      <p:sp>
        <p:nvSpPr>
          <p:cNvPr id="143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C8B7EF5-F027-4097-8A18-F799D9F5ECA7}" type="slidenum">
              <a:rPr lang="en-US" altLang="en-US" sz="1400" smtClean="0"/>
              <a:pPr>
                <a:spcBef>
                  <a:spcPct val="0"/>
                </a:spcBef>
                <a:buFontTx/>
                <a:buNone/>
              </a:pPr>
              <a:t>6</a:t>
            </a:fld>
            <a:endParaRPr lang="en-US" altLang="en-US" sz="1400" smtClean="0"/>
          </a:p>
        </p:txBody>
      </p:sp>
      <p:sp>
        <p:nvSpPr>
          <p:cNvPr id="14353" name="Footer Placeholder 4"/>
          <p:cNvSpPr>
            <a:spLocks noGrp="1"/>
          </p:cNvSpPr>
          <p:nvPr>
            <p:ph type="ftr" sz="quarter" idx="11"/>
          </p:nvPr>
        </p:nvSpPr>
        <p:spPr>
          <a:xfrm>
            <a:off x="3106738" y="6627813"/>
            <a:ext cx="3446462" cy="206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en-US" altLang="en-US" smtClean="0"/>
              <a:t>Other charges</a:t>
            </a:r>
          </a:p>
        </p:txBody>
      </p:sp>
      <p:sp>
        <p:nvSpPr>
          <p:cNvPr id="101379" name="Rectangle 3"/>
          <p:cNvSpPr>
            <a:spLocks noGrp="1" noChangeArrowheads="1"/>
          </p:cNvSpPr>
          <p:nvPr>
            <p:ph idx="1"/>
          </p:nvPr>
        </p:nvSpPr>
        <p:spPr>
          <a:xfrm>
            <a:off x="457200" y="1350963"/>
            <a:ext cx="8229600" cy="4876800"/>
          </a:xfrm>
        </p:spPr>
        <p:txBody>
          <a:bodyPr/>
          <a:lstStyle/>
          <a:p>
            <a:pPr eaLnBrk="1" hangingPunct="1"/>
            <a:r>
              <a:rPr lang="en-US" altLang="en-US" sz="2800" dirty="0" smtClean="0">
                <a:solidFill>
                  <a:srgbClr val="FF3300"/>
                </a:solidFill>
              </a:rPr>
              <a:t>Rs.2/- per page created / copied for A4 / A3 sizes; </a:t>
            </a:r>
          </a:p>
          <a:p>
            <a:pPr eaLnBrk="1" hangingPunct="1"/>
            <a:r>
              <a:rPr lang="en-US" altLang="en-US" sz="2800" dirty="0" smtClean="0">
                <a:solidFill>
                  <a:srgbClr val="0000FF"/>
                </a:solidFill>
              </a:rPr>
              <a:t>actual charges for larger paper;</a:t>
            </a:r>
            <a:r>
              <a:rPr lang="en-US" altLang="en-US" sz="2800" dirty="0" smtClean="0"/>
              <a:t> </a:t>
            </a:r>
          </a:p>
          <a:p>
            <a:pPr eaLnBrk="1" hangingPunct="1"/>
            <a:r>
              <a:rPr lang="en-US" altLang="en-US" sz="2800" dirty="0" smtClean="0">
                <a:solidFill>
                  <a:srgbClr val="FF3300"/>
                </a:solidFill>
              </a:rPr>
              <a:t>Actual cost / price for samples / models;</a:t>
            </a:r>
            <a:r>
              <a:rPr lang="en-US" altLang="en-US" sz="2800" dirty="0" smtClean="0"/>
              <a:t> </a:t>
            </a:r>
          </a:p>
          <a:p>
            <a:pPr eaLnBrk="1" hangingPunct="1"/>
            <a:r>
              <a:rPr lang="en-US" altLang="en-US" sz="2800" dirty="0" smtClean="0">
                <a:solidFill>
                  <a:srgbClr val="0000FF"/>
                </a:solidFill>
              </a:rPr>
              <a:t>For inspection of records : Rs.5/- per hour or part thereof.  First hour is free. </a:t>
            </a:r>
          </a:p>
          <a:p>
            <a:pPr eaLnBrk="1" hangingPunct="1"/>
            <a:r>
              <a:rPr lang="en-US" altLang="en-US" sz="2800" dirty="0" smtClean="0">
                <a:solidFill>
                  <a:srgbClr val="FF3300"/>
                </a:solidFill>
              </a:rPr>
              <a:t>Rs.100/- per CD, Rs.200/- per DVD </a:t>
            </a:r>
            <a:r>
              <a:rPr lang="en-US" altLang="en-US" sz="2800" dirty="0" smtClean="0"/>
              <a:t> </a:t>
            </a:r>
          </a:p>
          <a:p>
            <a:pPr eaLnBrk="1" hangingPunct="1"/>
            <a:r>
              <a:rPr lang="en-US" altLang="en-US" sz="2800" dirty="0" smtClean="0">
                <a:solidFill>
                  <a:srgbClr val="0000FF"/>
                </a:solidFill>
              </a:rPr>
              <a:t>Actual cost of books and other printed matter.</a:t>
            </a:r>
            <a:r>
              <a:rPr lang="en-US" altLang="en-US" sz="2800" dirty="0" smtClean="0"/>
              <a:t> </a:t>
            </a:r>
          </a:p>
          <a:p>
            <a:pPr eaLnBrk="1" hangingPunct="1"/>
            <a:r>
              <a:rPr lang="en-US" altLang="en-US" sz="2800" dirty="0" smtClean="0">
                <a:solidFill>
                  <a:srgbClr val="FF3300"/>
                </a:solidFill>
              </a:rPr>
              <a:t>Postage charges: actual</a:t>
            </a:r>
          </a:p>
          <a:p>
            <a:pPr eaLnBrk="1" hangingPunct="1">
              <a:buFont typeface="Wingdings" panose="05000000000000000000" pitchFamily="2" charset="2"/>
              <a:buNone/>
            </a:pPr>
            <a:endParaRPr lang="en-US" altLang="en-US" sz="2800" dirty="0" smtClean="0"/>
          </a:p>
        </p:txBody>
      </p:sp>
      <p:sp>
        <p:nvSpPr>
          <p:cNvPr id="10138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F260270-9760-4ED2-9AFC-CE01EF589337}" type="slidenum">
              <a:rPr lang="en-US" altLang="en-US" sz="1400" smtClean="0"/>
              <a:pPr>
                <a:spcBef>
                  <a:spcPct val="0"/>
                </a:spcBef>
                <a:buFontTx/>
                <a:buNone/>
              </a:pPr>
              <a:t>60</a:t>
            </a:fld>
            <a:endParaRPr lang="en-US" altLang="en-US" sz="1400" smtClean="0"/>
          </a:p>
        </p:txBody>
      </p:sp>
      <p:sp>
        <p:nvSpPr>
          <p:cNvPr id="101381" name="Footer Placeholder 4"/>
          <p:cNvSpPr>
            <a:spLocks noGrp="1"/>
          </p:cNvSpPr>
          <p:nvPr>
            <p:ph type="ftr" sz="quarter" idx="11"/>
          </p:nvPr>
        </p:nvSpPr>
        <p:spPr>
          <a:xfrm>
            <a:off x="3124200" y="63817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457200" y="277813"/>
            <a:ext cx="7086600" cy="868362"/>
          </a:xfrm>
        </p:spPr>
        <p:txBody>
          <a:bodyPr/>
          <a:lstStyle/>
          <a:p>
            <a:pPr eaLnBrk="1" hangingPunct="1"/>
            <a:r>
              <a:rPr lang="en-US" altLang="en-US" sz="3600" b="1" smtClean="0">
                <a:cs typeface="Arial" panose="020B0604020202020204" pitchFamily="34" charset="0"/>
              </a:rPr>
              <a:t>Time limits</a:t>
            </a:r>
          </a:p>
        </p:txBody>
      </p:sp>
      <p:sp>
        <p:nvSpPr>
          <p:cNvPr id="102403" name="Rectangle 3"/>
          <p:cNvSpPr>
            <a:spLocks noGrp="1" noChangeArrowheads="1"/>
          </p:cNvSpPr>
          <p:nvPr>
            <p:ph idx="1"/>
          </p:nvPr>
        </p:nvSpPr>
        <p:spPr>
          <a:xfrm>
            <a:off x="330200" y="1146175"/>
            <a:ext cx="8382000" cy="4876800"/>
          </a:xfrm>
        </p:spPr>
        <p:txBody>
          <a:bodyPr/>
          <a:lstStyle/>
          <a:p>
            <a:pPr eaLnBrk="1" hangingPunct="1">
              <a:lnSpc>
                <a:spcPct val="80000"/>
              </a:lnSpc>
            </a:pPr>
            <a:endParaRPr lang="en-GB" altLang="en-US" sz="2400" dirty="0" smtClean="0">
              <a:cs typeface="Arial" panose="020B0604020202020204" pitchFamily="34" charset="0"/>
            </a:endParaRPr>
          </a:p>
          <a:p>
            <a:pPr eaLnBrk="1" hangingPunct="1">
              <a:lnSpc>
                <a:spcPct val="80000"/>
              </a:lnSpc>
            </a:pPr>
            <a:r>
              <a:rPr lang="en-GB" altLang="en-US" dirty="0" smtClean="0">
                <a:cs typeface="Arial" panose="020B0604020202020204" pitchFamily="34" charset="0"/>
              </a:rPr>
              <a:t>Within </a:t>
            </a:r>
            <a:r>
              <a:rPr lang="en-GB" altLang="en-US" dirty="0" smtClean="0">
                <a:solidFill>
                  <a:srgbClr val="FF3300"/>
                </a:solidFill>
                <a:cs typeface="Arial" panose="020B0604020202020204" pitchFamily="34" charset="0"/>
              </a:rPr>
              <a:t>30 days</a:t>
            </a:r>
            <a:r>
              <a:rPr lang="en-GB" altLang="en-US" dirty="0" smtClean="0">
                <a:cs typeface="Arial" panose="020B0604020202020204" pitchFamily="34" charset="0"/>
              </a:rPr>
              <a:t> from the date of receipt of request in general cases</a:t>
            </a:r>
          </a:p>
          <a:p>
            <a:pPr eaLnBrk="1" hangingPunct="1">
              <a:lnSpc>
                <a:spcPct val="80000"/>
              </a:lnSpc>
            </a:pPr>
            <a:endParaRPr lang="en-GB" altLang="en-US" dirty="0" smtClean="0">
              <a:cs typeface="Arial" panose="020B0604020202020204" pitchFamily="34" charset="0"/>
            </a:endParaRPr>
          </a:p>
          <a:p>
            <a:pPr eaLnBrk="1" hangingPunct="1">
              <a:lnSpc>
                <a:spcPct val="80000"/>
              </a:lnSpc>
            </a:pPr>
            <a:r>
              <a:rPr lang="en-GB" altLang="en-US" dirty="0" smtClean="0">
                <a:cs typeface="Arial" panose="020B0604020202020204" pitchFamily="34" charset="0"/>
              </a:rPr>
              <a:t>Within </a:t>
            </a:r>
            <a:r>
              <a:rPr lang="en-GB" altLang="en-US" dirty="0" smtClean="0">
                <a:solidFill>
                  <a:srgbClr val="FF3300"/>
                </a:solidFill>
                <a:cs typeface="Arial" panose="020B0604020202020204" pitchFamily="34" charset="0"/>
              </a:rPr>
              <a:t>48 hours</a:t>
            </a:r>
            <a:r>
              <a:rPr lang="en-GB" altLang="en-US" dirty="0" smtClean="0">
                <a:cs typeface="Arial" panose="020B0604020202020204" pitchFamily="34" charset="0"/>
              </a:rPr>
              <a:t> of receipt of request in cases where the information sought for concerns the</a:t>
            </a:r>
            <a:r>
              <a:rPr lang="en-GB" altLang="en-US" dirty="0" smtClean="0">
                <a:solidFill>
                  <a:srgbClr val="FF3300"/>
                </a:solidFill>
                <a:cs typeface="Arial" panose="020B0604020202020204" pitchFamily="34" charset="0"/>
              </a:rPr>
              <a:t> life or liberty</a:t>
            </a:r>
            <a:r>
              <a:rPr lang="en-GB" altLang="en-US" dirty="0" smtClean="0">
                <a:cs typeface="Arial" panose="020B0604020202020204" pitchFamily="34" charset="0"/>
              </a:rPr>
              <a:t> of a person </a:t>
            </a:r>
          </a:p>
          <a:p>
            <a:pPr eaLnBrk="1" hangingPunct="1">
              <a:lnSpc>
                <a:spcPct val="80000"/>
              </a:lnSpc>
            </a:pPr>
            <a:endParaRPr lang="en-GB" altLang="en-US" dirty="0" smtClean="0">
              <a:cs typeface="Arial" panose="020B0604020202020204" pitchFamily="34" charset="0"/>
            </a:endParaRPr>
          </a:p>
          <a:p>
            <a:pPr eaLnBrk="1" hangingPunct="1">
              <a:lnSpc>
                <a:spcPct val="80000"/>
              </a:lnSpc>
            </a:pPr>
            <a:r>
              <a:rPr lang="en-GB" altLang="en-US" dirty="0" smtClean="0">
                <a:cs typeface="Arial" panose="020B0604020202020204" pitchFamily="34" charset="0"/>
              </a:rPr>
              <a:t>Add </a:t>
            </a:r>
            <a:r>
              <a:rPr lang="en-GB" altLang="en-US" dirty="0" smtClean="0">
                <a:solidFill>
                  <a:srgbClr val="FF3300"/>
                </a:solidFill>
                <a:cs typeface="Arial" panose="020B0604020202020204" pitchFamily="34" charset="0"/>
              </a:rPr>
              <a:t>five days</a:t>
            </a:r>
            <a:r>
              <a:rPr lang="en-GB" altLang="en-US" dirty="0" smtClean="0">
                <a:cs typeface="Arial" panose="020B0604020202020204" pitchFamily="34" charset="0"/>
              </a:rPr>
              <a:t>, where an application is given to the APIO</a:t>
            </a:r>
            <a:endParaRPr lang="en-US" altLang="en-US" dirty="0" smtClean="0">
              <a:cs typeface="Arial" panose="020B0604020202020204" pitchFamily="34" charset="0"/>
            </a:endParaRPr>
          </a:p>
        </p:txBody>
      </p:sp>
      <p:sp>
        <p:nvSpPr>
          <p:cNvPr id="1024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135AA66-FF37-4A1E-9131-3D2CA7820B82}" type="slidenum">
              <a:rPr lang="en-US" altLang="en-US" sz="1400" smtClean="0"/>
              <a:pPr>
                <a:spcBef>
                  <a:spcPct val="0"/>
                </a:spcBef>
                <a:buFontTx/>
                <a:buNone/>
              </a:pPr>
              <a:t>61</a:t>
            </a:fld>
            <a:endParaRPr lang="en-US" altLang="en-US" sz="1400" smtClean="0"/>
          </a:p>
        </p:txBody>
      </p:sp>
      <p:sp>
        <p:nvSpPr>
          <p:cNvPr id="10240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457200" y="274638"/>
            <a:ext cx="8229600" cy="563562"/>
          </a:xfrm>
        </p:spPr>
        <p:txBody>
          <a:bodyPr/>
          <a:lstStyle/>
          <a:p>
            <a:r>
              <a:rPr lang="en-US" altLang="en-US" sz="4000" smtClean="0">
                <a:solidFill>
                  <a:srgbClr val="FF3300"/>
                </a:solidFill>
              </a:rPr>
              <a:t>Time limits specified in the RTI Act</a:t>
            </a:r>
            <a:r>
              <a:rPr lang="en-US" altLang="en-US" sz="4000" smtClean="0"/>
              <a:t/>
            </a:r>
            <a:br>
              <a:rPr lang="en-US" altLang="en-US" sz="4000" smtClean="0"/>
            </a:br>
            <a:endParaRPr lang="en-US" altLang="en-US" sz="4000" smtClean="0"/>
          </a:p>
        </p:txBody>
      </p:sp>
      <p:sp>
        <p:nvSpPr>
          <p:cNvPr id="103427" name="Rectangle 3"/>
          <p:cNvSpPr>
            <a:spLocks noGrp="1" noChangeArrowheads="1"/>
          </p:cNvSpPr>
          <p:nvPr>
            <p:ph type="body" sz="half" idx="1"/>
          </p:nvPr>
        </p:nvSpPr>
        <p:spPr>
          <a:xfrm>
            <a:off x="457200" y="533400"/>
            <a:ext cx="8153400" cy="681038"/>
          </a:xfrm>
        </p:spPr>
        <p:txBody>
          <a:bodyPr/>
          <a:lstStyle/>
          <a:p>
            <a:pPr algn="just">
              <a:lnSpc>
                <a:spcPct val="90000"/>
              </a:lnSpc>
            </a:pPr>
            <a:r>
              <a:rPr lang="en-US" altLang="en-US" sz="2000" b="1" smtClean="0">
                <a:latin typeface="Times New Roman" panose="02020603050405020304" pitchFamily="18" charset="0"/>
              </a:rPr>
              <a:t>For matters involving "Life and Liberty", the time limit for the PIO to provide information is 48 Hours.</a:t>
            </a:r>
            <a:r>
              <a:rPr lang="en-US" altLang="en-US" sz="2000" smtClean="0"/>
              <a:t> </a:t>
            </a:r>
          </a:p>
          <a:p>
            <a:pPr algn="just">
              <a:lnSpc>
                <a:spcPct val="90000"/>
              </a:lnSpc>
              <a:buFontTx/>
              <a:buNone/>
            </a:pPr>
            <a:endParaRPr lang="en-US" altLang="en-US" sz="2000" smtClean="0"/>
          </a:p>
        </p:txBody>
      </p:sp>
      <p:graphicFrame>
        <p:nvGraphicFramePr>
          <p:cNvPr id="20547" name="Group 67"/>
          <p:cNvGraphicFramePr>
            <a:graphicFrameLocks noGrp="1"/>
          </p:cNvGraphicFramePr>
          <p:nvPr>
            <p:ph sz="half" idx="2"/>
          </p:nvPr>
        </p:nvGraphicFramePr>
        <p:xfrm>
          <a:off x="381000" y="1219200"/>
          <a:ext cx="8534400" cy="5467350"/>
        </p:xfrm>
        <a:graphic>
          <a:graphicData uri="http://schemas.openxmlformats.org/drawingml/2006/table">
            <a:tbl>
              <a:tblPr/>
              <a:tblGrid>
                <a:gridCol w="3784600">
                  <a:extLst>
                    <a:ext uri="{9D8B030D-6E8A-4147-A177-3AD203B41FA5}">
                      <a16:colId xmlns="" xmlns:a16="http://schemas.microsoft.com/office/drawing/2014/main" val="20000"/>
                    </a:ext>
                  </a:extLst>
                </a:gridCol>
                <a:gridCol w="4749800">
                  <a:extLst>
                    <a:ext uri="{9D8B030D-6E8A-4147-A177-3AD203B41FA5}">
                      <a16:colId xmlns="" xmlns:a16="http://schemas.microsoft.com/office/drawing/2014/main" val="20001"/>
                    </a:ext>
                  </a:extLst>
                </a:gridCol>
              </a:tblGrid>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PIO to </a:t>
                      </a:r>
                      <a:r>
                        <a:rPr kumimoji="0" lang="en-US" sz="1800" b="0" i="0" u="none" strike="noStrike" cap="none" normalizeH="0" baseline="0" dirty="0" smtClean="0">
                          <a:ln>
                            <a:noFill/>
                          </a:ln>
                          <a:solidFill>
                            <a:srgbClr val="FF3300"/>
                          </a:solidFill>
                          <a:effectLst/>
                          <a:latin typeface="Times New Roman" pitchFamily="18" charset="0"/>
                        </a:rPr>
                        <a:t>reply to application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30 days </a:t>
                      </a:r>
                      <a:r>
                        <a:rPr kumimoji="0" lang="en-US" sz="1800" b="0" i="0" u="none" strike="noStrike" cap="none" normalizeH="0" baseline="0" dirty="0" smtClean="0">
                          <a:ln>
                            <a:noFill/>
                          </a:ln>
                          <a:solidFill>
                            <a:schemeClr val="tx1"/>
                          </a:solidFill>
                          <a:effectLst/>
                          <a:latin typeface="Times New Roman" pitchFamily="18" charset="0"/>
                        </a:rPr>
                        <a:t>from date of receipt of application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PIO to </a:t>
                      </a:r>
                      <a:r>
                        <a:rPr kumimoji="0" lang="en-US" sz="1800" b="0" i="0" u="none" strike="noStrike" cap="none" normalizeH="0" baseline="0" dirty="0" smtClean="0">
                          <a:ln>
                            <a:noFill/>
                          </a:ln>
                          <a:solidFill>
                            <a:srgbClr val="FF3300"/>
                          </a:solidFill>
                          <a:effectLst/>
                          <a:latin typeface="Times New Roman" pitchFamily="18" charset="0"/>
                        </a:rPr>
                        <a:t>transfer</a:t>
                      </a:r>
                      <a:r>
                        <a:rPr kumimoji="0" lang="en-US" sz="1800" b="0" i="0" u="none" strike="noStrike" cap="none" normalizeH="0" baseline="0" dirty="0" smtClean="0">
                          <a:ln>
                            <a:noFill/>
                          </a:ln>
                          <a:solidFill>
                            <a:srgbClr val="FF0000"/>
                          </a:solidFill>
                          <a:effectLst/>
                          <a:latin typeface="Times New Roman" pitchFamily="18" charset="0"/>
                        </a:rPr>
                        <a:t> </a:t>
                      </a:r>
                      <a:r>
                        <a:rPr kumimoji="0" lang="en-US" sz="1800" b="0" i="0" u="none" strike="noStrike" cap="none" normalizeH="0" baseline="0" dirty="0" smtClean="0">
                          <a:ln>
                            <a:noFill/>
                          </a:ln>
                          <a:solidFill>
                            <a:schemeClr val="tx1"/>
                          </a:solidFill>
                          <a:effectLst/>
                          <a:latin typeface="Times New Roman" pitchFamily="18" charset="0"/>
                        </a:rPr>
                        <a:t>to another PA under Sec 6(3)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5 days </a:t>
                      </a:r>
                      <a:r>
                        <a:rPr kumimoji="0" lang="en-US" sz="1800" b="0" i="0" u="none" strike="noStrike" cap="none" normalizeH="0" baseline="0" dirty="0" smtClean="0">
                          <a:ln>
                            <a:noFill/>
                          </a:ln>
                          <a:solidFill>
                            <a:schemeClr val="tx1"/>
                          </a:solidFill>
                          <a:effectLst/>
                          <a:latin typeface="Times New Roman" pitchFamily="18" charset="0"/>
                        </a:rPr>
                        <a:t>from date of receipt of application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PIO to issue </a:t>
                      </a:r>
                      <a:r>
                        <a:rPr kumimoji="0" lang="en-US" sz="1800" b="0" i="0" u="none" strike="noStrike" cap="none" normalizeH="0" baseline="0" dirty="0" smtClean="0">
                          <a:ln>
                            <a:noFill/>
                          </a:ln>
                          <a:solidFill>
                            <a:srgbClr val="FF3300"/>
                          </a:solidFill>
                          <a:effectLst/>
                          <a:latin typeface="Times New Roman" pitchFamily="18" charset="0"/>
                        </a:rPr>
                        <a:t>notice to 3rd Party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0000"/>
                          </a:solidFill>
                          <a:effectLst/>
                          <a:latin typeface="Times New Roman" pitchFamily="18" charset="0"/>
                        </a:rPr>
                        <a:t>5 days </a:t>
                      </a:r>
                      <a:r>
                        <a:rPr kumimoji="0" lang="en-US" sz="1800" b="0" i="0" u="none" strike="noStrike" cap="none" normalizeH="0" baseline="0" dirty="0" smtClean="0">
                          <a:ln>
                            <a:noFill/>
                          </a:ln>
                          <a:solidFill>
                            <a:schemeClr val="tx1"/>
                          </a:solidFill>
                          <a:effectLst/>
                          <a:latin typeface="Times New Roman" pitchFamily="18" charset="0"/>
                        </a:rPr>
                        <a:t>from date of receipt of application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3rd Party </a:t>
                      </a:r>
                      <a:r>
                        <a:rPr kumimoji="0" lang="en-US" sz="1800" b="0" i="0" u="none" strike="noStrike" cap="none" normalizeH="0" baseline="0" dirty="0" smtClean="0">
                          <a:ln>
                            <a:noFill/>
                          </a:ln>
                          <a:solidFill>
                            <a:srgbClr val="FF3300"/>
                          </a:solidFill>
                          <a:effectLst/>
                          <a:latin typeface="Times New Roman" pitchFamily="18" charset="0"/>
                        </a:rPr>
                        <a:t>to make a representation to PIO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10 days </a:t>
                      </a:r>
                      <a:r>
                        <a:rPr kumimoji="0" lang="en-US" sz="1800" b="0" i="0" u="none" strike="noStrike" cap="none" normalizeH="0" baseline="0" dirty="0" smtClean="0">
                          <a:ln>
                            <a:noFill/>
                          </a:ln>
                          <a:solidFill>
                            <a:schemeClr val="tx1"/>
                          </a:solidFill>
                          <a:effectLst/>
                          <a:latin typeface="Times New Roman" pitchFamily="18" charset="0"/>
                        </a:rPr>
                        <a:t>from receipt of notice from PIO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PIO to </a:t>
                      </a:r>
                      <a:r>
                        <a:rPr kumimoji="0" lang="en-US" sz="1800" b="0" i="0" u="none" strike="noStrike" cap="none" normalizeH="0" baseline="0" dirty="0" smtClean="0">
                          <a:ln>
                            <a:noFill/>
                          </a:ln>
                          <a:solidFill>
                            <a:srgbClr val="FF3300"/>
                          </a:solidFill>
                          <a:effectLst/>
                          <a:latin typeface="Times New Roman" pitchFamily="18" charset="0"/>
                        </a:rPr>
                        <a:t>reply to application</a:t>
                      </a:r>
                      <a:r>
                        <a:rPr kumimoji="0" lang="en-US" sz="1800" b="0" i="0" u="none" strike="noStrike" cap="none" normalizeH="0" baseline="0" dirty="0" smtClean="0">
                          <a:ln>
                            <a:noFill/>
                          </a:ln>
                          <a:solidFill>
                            <a:srgbClr val="FF0066"/>
                          </a:solidFill>
                          <a:effectLst/>
                          <a:latin typeface="Times New Roman" pitchFamily="18" charset="0"/>
                        </a:rPr>
                        <a:t> </a:t>
                      </a:r>
                      <a:r>
                        <a:rPr kumimoji="0" lang="en-US" sz="1800" b="0" i="0" u="none" strike="noStrike" cap="none" normalizeH="0" baseline="0" dirty="0" smtClean="0">
                          <a:ln>
                            <a:noFill/>
                          </a:ln>
                          <a:solidFill>
                            <a:srgbClr val="0000FF"/>
                          </a:solidFill>
                          <a:effectLst/>
                          <a:latin typeface="Times New Roman" pitchFamily="18" charset="0"/>
                        </a:rPr>
                        <a:t>if 3rd Party involved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0000FF"/>
                          </a:solidFill>
                          <a:effectLst/>
                          <a:latin typeface="Times New Roman" pitchFamily="18" charset="0"/>
                        </a:rPr>
                        <a:t>40 days </a:t>
                      </a:r>
                      <a:r>
                        <a:rPr kumimoji="0" lang="en-US" sz="1800" b="0" i="0" u="none" strike="noStrike" cap="none" normalizeH="0" baseline="0" dirty="0" smtClean="0">
                          <a:ln>
                            <a:noFill/>
                          </a:ln>
                          <a:solidFill>
                            <a:schemeClr val="tx1"/>
                          </a:solidFill>
                          <a:effectLst/>
                          <a:latin typeface="Times New Roman" pitchFamily="18" charset="0"/>
                        </a:rPr>
                        <a:t>from date of receipt of application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applicant to make </a:t>
                      </a:r>
                      <a:r>
                        <a:rPr kumimoji="0" lang="en-US" sz="1800" b="0" i="0" u="none" strike="noStrike" cap="none" normalizeH="0" baseline="0" dirty="0" smtClean="0">
                          <a:ln>
                            <a:noFill/>
                          </a:ln>
                          <a:solidFill>
                            <a:srgbClr val="FF3300"/>
                          </a:solidFill>
                          <a:effectLst/>
                          <a:latin typeface="Times New Roman" pitchFamily="18" charset="0"/>
                        </a:rPr>
                        <a:t>First Appeal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30 days </a:t>
                      </a:r>
                      <a:r>
                        <a:rPr kumimoji="0" lang="en-US" sz="1800" b="0" i="0" u="none" strike="noStrike" cap="none" normalizeH="0" baseline="0" dirty="0" smtClean="0">
                          <a:ln>
                            <a:noFill/>
                          </a:ln>
                          <a:solidFill>
                            <a:schemeClr val="tx1"/>
                          </a:solidFill>
                          <a:effectLst/>
                          <a:latin typeface="Times New Roman" pitchFamily="18" charset="0"/>
                        </a:rPr>
                        <a:t>from date of receipt of PIO’s reply or from date when reply was to be received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a:t>
                      </a:r>
                      <a:r>
                        <a:rPr kumimoji="0" lang="en-US" sz="1800" b="0" i="0" u="none" strike="noStrike" cap="none" normalizeH="0" baseline="0" dirty="0" smtClean="0">
                          <a:ln>
                            <a:noFill/>
                          </a:ln>
                          <a:solidFill>
                            <a:srgbClr val="FF3300"/>
                          </a:solidFill>
                          <a:effectLst/>
                          <a:latin typeface="Times New Roman" pitchFamily="18" charset="0"/>
                        </a:rPr>
                        <a:t>First Appellate Authority to pass an order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30 days </a:t>
                      </a:r>
                      <a:r>
                        <a:rPr kumimoji="0" lang="en-US" sz="1800" b="0" i="0" u="none" strike="noStrike" cap="none" normalizeH="0" baseline="0" dirty="0" smtClean="0">
                          <a:ln>
                            <a:noFill/>
                          </a:ln>
                          <a:solidFill>
                            <a:schemeClr val="tx1"/>
                          </a:solidFill>
                          <a:effectLst/>
                          <a:latin typeface="Times New Roman" pitchFamily="18" charset="0"/>
                        </a:rPr>
                        <a:t>from receipt of First Appeal OR</a:t>
                      </a:r>
                      <a:br>
                        <a:rPr kumimoji="0" lang="en-US" sz="1800" b="0" i="0" u="none" strike="noStrike" cap="none" normalizeH="0" baseline="0" dirty="0" smtClean="0">
                          <a:ln>
                            <a:noFill/>
                          </a:ln>
                          <a:solidFill>
                            <a:schemeClr val="tx1"/>
                          </a:solidFill>
                          <a:effectLst/>
                          <a:latin typeface="Times New Roman" pitchFamily="18" charset="0"/>
                        </a:rPr>
                      </a:br>
                      <a:r>
                        <a:rPr kumimoji="0" lang="en-US" sz="1800" b="0" i="0" u="none" strike="noStrike" cap="none" normalizeH="0" baseline="0" dirty="0" smtClean="0">
                          <a:ln>
                            <a:noFill/>
                          </a:ln>
                          <a:solidFill>
                            <a:schemeClr val="tx1"/>
                          </a:solidFill>
                          <a:effectLst/>
                          <a:latin typeface="Times New Roman" pitchFamily="18" charset="0"/>
                        </a:rPr>
                        <a:t>Maximum 45 days, if reasons for delay are given in writing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For applicant to make </a:t>
                      </a:r>
                      <a:r>
                        <a:rPr kumimoji="0" lang="en-US" sz="1800" b="0" i="0" u="none" strike="noStrike" cap="none" normalizeH="0" baseline="0" dirty="0" smtClean="0">
                          <a:ln>
                            <a:noFill/>
                          </a:ln>
                          <a:solidFill>
                            <a:srgbClr val="FF3300"/>
                          </a:solidFill>
                          <a:effectLst/>
                          <a:latin typeface="Times New Roman" pitchFamily="18" charset="0"/>
                        </a:rPr>
                        <a:t>Second Appeal before CIC/SIC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90 days </a:t>
                      </a:r>
                      <a:r>
                        <a:rPr kumimoji="0" lang="en-US" sz="1800" b="0" i="0" u="none" strike="noStrike" cap="none" normalizeH="0" baseline="0" dirty="0" smtClean="0">
                          <a:ln>
                            <a:noFill/>
                          </a:ln>
                          <a:solidFill>
                            <a:schemeClr val="tx1"/>
                          </a:solidFill>
                          <a:effectLst/>
                          <a:latin typeface="Times New Roman" pitchFamily="18" charset="0"/>
                        </a:rPr>
                        <a:t>from receipt of First Appeal orders or from the date when orders were to be received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FF3300"/>
                          </a:solidFill>
                          <a:effectLst/>
                          <a:latin typeface="Times New Roman" pitchFamily="18" charset="0"/>
                        </a:rPr>
                        <a:t>For CIC/SIC to decide Second Appeal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smtClean="0">
                          <a:ln>
                            <a:noFill/>
                          </a:ln>
                          <a:solidFill>
                            <a:srgbClr val="FF3300"/>
                          </a:solidFill>
                          <a:effectLst/>
                          <a:latin typeface="Times New Roman" pitchFamily="18" charset="0"/>
                        </a:rPr>
                        <a:t>No time limit specified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bl>
          </a:graphicData>
        </a:graphic>
      </p:graphicFrame>
      <p:sp>
        <p:nvSpPr>
          <p:cNvPr id="1034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2FD03FD-E489-4719-A34D-9C4FB620B332}" type="slidenum">
              <a:rPr lang="en-US" altLang="en-US" sz="1400" smtClean="0">
                <a:solidFill>
                  <a:srgbClr val="FFFFFF"/>
                </a:solidFill>
              </a:rPr>
              <a:pPr>
                <a:spcBef>
                  <a:spcPct val="0"/>
                </a:spcBef>
                <a:buFontTx/>
                <a:buNone/>
              </a:pPr>
              <a:t>62</a:t>
            </a:fld>
            <a:endParaRPr lang="en-US" altLang="en-US" sz="1400" smtClean="0">
              <a:solidFill>
                <a:srgbClr val="FFFFFF"/>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277813"/>
            <a:ext cx="7696200" cy="944562"/>
          </a:xfrm>
        </p:spPr>
        <p:txBody>
          <a:bodyPr/>
          <a:lstStyle/>
          <a:p>
            <a:pPr eaLnBrk="1" hangingPunct="1"/>
            <a:r>
              <a:rPr lang="en-US" altLang="en-US" sz="3200" b="1" smtClean="0">
                <a:solidFill>
                  <a:schemeClr val="tx1"/>
                </a:solidFill>
                <a:cs typeface="Arial" panose="020B0604020202020204" pitchFamily="34" charset="0"/>
              </a:rPr>
              <a:t>Rejection of Requests</a:t>
            </a:r>
          </a:p>
        </p:txBody>
      </p:sp>
      <p:sp>
        <p:nvSpPr>
          <p:cNvPr id="104451" name="Rectangle 3"/>
          <p:cNvSpPr>
            <a:spLocks noGrp="1" noChangeArrowheads="1"/>
          </p:cNvSpPr>
          <p:nvPr>
            <p:ph idx="1"/>
          </p:nvPr>
        </p:nvSpPr>
        <p:spPr>
          <a:xfrm>
            <a:off x="228600" y="1222375"/>
            <a:ext cx="8763000" cy="4416425"/>
          </a:xfrm>
        </p:spPr>
        <p:txBody>
          <a:bodyPr/>
          <a:lstStyle/>
          <a:p>
            <a:pPr algn="just" eaLnBrk="1" hangingPunct="1">
              <a:buFontTx/>
              <a:buNone/>
            </a:pPr>
            <a:r>
              <a:rPr lang="en-GB" altLang="en-US" sz="2800" smtClean="0">
                <a:cs typeface="Arial" panose="020B0604020202020204" pitchFamily="34" charset="0"/>
              </a:rPr>
              <a:t>where a request has been rejected, the PIO shall </a:t>
            </a:r>
            <a:r>
              <a:rPr lang="en-GB" altLang="en-US" sz="2800" smtClean="0">
                <a:solidFill>
                  <a:srgbClr val="FF9900"/>
                </a:solidFill>
                <a:cs typeface="Arial" panose="020B0604020202020204" pitchFamily="34" charset="0"/>
              </a:rPr>
              <a:t>communicate</a:t>
            </a:r>
            <a:r>
              <a:rPr lang="en-GB" altLang="en-US" sz="2800" smtClean="0">
                <a:cs typeface="Arial" panose="020B0604020202020204" pitchFamily="34" charset="0"/>
              </a:rPr>
              <a:t> </a:t>
            </a:r>
          </a:p>
          <a:p>
            <a:pPr algn="just" eaLnBrk="1" hangingPunct="1">
              <a:buFontTx/>
              <a:buNone/>
            </a:pPr>
            <a:r>
              <a:rPr lang="en-GB" altLang="en-US" sz="2800" smtClean="0">
                <a:cs typeface="Arial" panose="020B0604020202020204" pitchFamily="34" charset="0"/>
              </a:rPr>
              <a:t>to the person making the request —</a:t>
            </a:r>
            <a:endParaRPr lang="en-US" altLang="en-US" sz="2800" smtClean="0">
              <a:cs typeface="Arial" panose="020B0604020202020204" pitchFamily="34" charset="0"/>
            </a:endParaRPr>
          </a:p>
          <a:p>
            <a:pPr eaLnBrk="1" hangingPunct="1">
              <a:buFont typeface="Wingdings" panose="05000000000000000000" pitchFamily="2" charset="2"/>
              <a:buNone/>
            </a:pPr>
            <a:r>
              <a:rPr lang="en-GB" altLang="en-US" sz="2800" smtClean="0">
                <a:cs typeface="Arial" panose="020B0604020202020204" pitchFamily="34" charset="0"/>
              </a:rPr>
              <a:t>	 (i) the </a:t>
            </a:r>
            <a:r>
              <a:rPr lang="en-GB" altLang="en-US" sz="2800" smtClean="0">
                <a:solidFill>
                  <a:srgbClr val="FF9900"/>
                </a:solidFill>
                <a:cs typeface="Arial" panose="020B0604020202020204" pitchFamily="34" charset="0"/>
              </a:rPr>
              <a:t>reasons</a:t>
            </a:r>
            <a:r>
              <a:rPr lang="en-GB" altLang="en-US" sz="2800" smtClean="0">
                <a:cs typeface="Arial" panose="020B0604020202020204" pitchFamily="34" charset="0"/>
              </a:rPr>
              <a:t> for such rejection;</a:t>
            </a:r>
          </a:p>
          <a:p>
            <a:pPr eaLnBrk="1" hangingPunct="1">
              <a:buFont typeface="Wingdings" panose="05000000000000000000" pitchFamily="2" charset="2"/>
              <a:buNone/>
            </a:pPr>
            <a:r>
              <a:rPr lang="en-GB" altLang="en-US" sz="2800" smtClean="0">
                <a:cs typeface="Arial" panose="020B0604020202020204" pitchFamily="34" charset="0"/>
              </a:rPr>
              <a:t>	(ii) the period within which an </a:t>
            </a:r>
            <a:r>
              <a:rPr lang="en-GB" altLang="en-US" sz="2800" smtClean="0">
                <a:solidFill>
                  <a:srgbClr val="FF9900"/>
                </a:solidFill>
                <a:cs typeface="Arial" panose="020B0604020202020204" pitchFamily="34" charset="0"/>
              </a:rPr>
              <a:t>appeal</a:t>
            </a:r>
            <a:r>
              <a:rPr lang="en-GB" altLang="en-US" sz="2800" smtClean="0">
                <a:cs typeface="Arial" panose="020B0604020202020204" pitchFamily="34" charset="0"/>
              </a:rPr>
              <a:t> against such rejection may be preferred; and</a:t>
            </a:r>
          </a:p>
          <a:p>
            <a:pPr eaLnBrk="1" hangingPunct="1">
              <a:buFont typeface="Wingdings" panose="05000000000000000000" pitchFamily="2" charset="2"/>
              <a:buNone/>
            </a:pPr>
            <a:r>
              <a:rPr lang="en-GB" altLang="en-US" sz="2800" smtClean="0">
                <a:cs typeface="Arial" panose="020B0604020202020204" pitchFamily="34" charset="0"/>
              </a:rPr>
              <a:t>    (iii) the particulars of the </a:t>
            </a:r>
            <a:r>
              <a:rPr lang="en-GB" altLang="en-US" sz="2800" smtClean="0">
                <a:solidFill>
                  <a:srgbClr val="FF9900"/>
                </a:solidFill>
                <a:cs typeface="Arial" panose="020B0604020202020204" pitchFamily="34" charset="0"/>
              </a:rPr>
              <a:t>appellate authority</a:t>
            </a:r>
            <a:r>
              <a:rPr lang="en-GB" altLang="en-US" sz="2800" smtClean="0">
                <a:cs typeface="Arial" panose="020B0604020202020204" pitchFamily="34" charset="0"/>
              </a:rPr>
              <a:t> </a:t>
            </a:r>
            <a:endParaRPr lang="en-US" altLang="en-US" sz="2800" smtClean="0">
              <a:cs typeface="Arial" panose="020B0604020202020204" pitchFamily="34" charset="0"/>
            </a:endParaRPr>
          </a:p>
        </p:txBody>
      </p:sp>
      <p:sp>
        <p:nvSpPr>
          <p:cNvPr id="10445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4DFDBAD-F7A1-4515-8046-3F8C02975E6A}" type="slidenum">
              <a:rPr lang="en-US" altLang="en-US" sz="1400" smtClean="0"/>
              <a:pPr>
                <a:spcBef>
                  <a:spcPct val="0"/>
                </a:spcBef>
                <a:buFontTx/>
                <a:buNone/>
              </a:pPr>
              <a:t>63</a:t>
            </a:fld>
            <a:endParaRPr lang="en-US" altLang="en-US" sz="1400" smtClean="0"/>
          </a:p>
        </p:txBody>
      </p:sp>
      <p:sp>
        <p:nvSpPr>
          <p:cNvPr id="10445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idx="1"/>
          </p:nvPr>
        </p:nvSpPr>
        <p:spPr>
          <a:xfrm>
            <a:off x="304800" y="1371600"/>
            <a:ext cx="8610600" cy="4953000"/>
          </a:xfrm>
        </p:spPr>
        <p:txBody>
          <a:bodyPr/>
          <a:lstStyle/>
          <a:p>
            <a:pPr eaLnBrk="1" hangingPunct="1">
              <a:lnSpc>
                <a:spcPct val="80000"/>
              </a:lnSpc>
            </a:pPr>
            <a:r>
              <a:rPr lang="en-US" altLang="en-US" sz="2400" b="1" smtClean="0">
                <a:cs typeface="Arial" panose="020B0604020202020204" pitchFamily="34" charset="0"/>
              </a:rPr>
              <a:t> </a:t>
            </a:r>
            <a:r>
              <a:rPr lang="en-US" altLang="en-US" smtClean="0">
                <a:cs typeface="Arial" panose="020B0604020202020204" pitchFamily="34" charset="0"/>
              </a:rPr>
              <a:t>The information which cannot be denied to the Parliament or a State Legislature shall not be denied to any person.  </a:t>
            </a:r>
          </a:p>
          <a:p>
            <a:pPr eaLnBrk="1" hangingPunct="1">
              <a:lnSpc>
                <a:spcPct val="80000"/>
              </a:lnSpc>
              <a:buFont typeface="Wingdings" panose="05000000000000000000" pitchFamily="2" charset="2"/>
              <a:buNone/>
            </a:pPr>
            <a:endParaRPr lang="en-US" altLang="en-US" smtClean="0">
              <a:cs typeface="Arial" panose="020B0604020202020204" pitchFamily="34" charset="0"/>
            </a:endParaRPr>
          </a:p>
          <a:p>
            <a:pPr eaLnBrk="1" hangingPunct="1">
              <a:lnSpc>
                <a:spcPct val="80000"/>
              </a:lnSpc>
            </a:pPr>
            <a:r>
              <a:rPr lang="en-US" altLang="en-US" smtClean="0">
                <a:cs typeface="Arial" panose="020B0604020202020204" pitchFamily="34" charset="0"/>
              </a:rPr>
              <a:t>A public authority may allow access to information, if </a:t>
            </a:r>
            <a:r>
              <a:rPr lang="en-US" altLang="en-US" b="1" smtClean="0">
                <a:solidFill>
                  <a:srgbClr val="FF3300"/>
                </a:solidFill>
                <a:cs typeface="Arial" panose="020B0604020202020204" pitchFamily="34" charset="0"/>
              </a:rPr>
              <a:t>public</a:t>
            </a:r>
            <a:r>
              <a:rPr lang="en-US" altLang="en-US" b="1" smtClean="0">
                <a:solidFill>
                  <a:srgbClr val="FF9900"/>
                </a:solidFill>
                <a:cs typeface="Arial" panose="020B0604020202020204" pitchFamily="34" charset="0"/>
              </a:rPr>
              <a:t> </a:t>
            </a:r>
            <a:r>
              <a:rPr lang="en-US" altLang="en-US" b="1" smtClean="0">
                <a:solidFill>
                  <a:srgbClr val="FF3300"/>
                </a:solidFill>
                <a:cs typeface="Arial" panose="020B0604020202020204" pitchFamily="34" charset="0"/>
              </a:rPr>
              <a:t>interest</a:t>
            </a:r>
            <a:r>
              <a:rPr lang="en-US" altLang="en-US" smtClean="0">
                <a:solidFill>
                  <a:srgbClr val="FF3300"/>
                </a:solidFill>
                <a:cs typeface="Arial" panose="020B0604020202020204" pitchFamily="34" charset="0"/>
              </a:rPr>
              <a:t> </a:t>
            </a:r>
            <a:r>
              <a:rPr lang="en-US" altLang="en-US" b="1" smtClean="0">
                <a:solidFill>
                  <a:srgbClr val="FF3300"/>
                </a:solidFill>
                <a:cs typeface="Arial" panose="020B0604020202020204" pitchFamily="34" charset="0"/>
              </a:rPr>
              <a:t>in disclosure outweighs the harm to the protected interests</a:t>
            </a:r>
          </a:p>
        </p:txBody>
      </p:sp>
      <p:sp>
        <p:nvSpPr>
          <p:cNvPr id="105475" name="Rectangle 3"/>
          <p:cNvSpPr>
            <a:spLocks noChangeArrowheads="1"/>
          </p:cNvSpPr>
          <p:nvPr/>
        </p:nvSpPr>
        <p:spPr bwMode="auto">
          <a:xfrm>
            <a:off x="1676400" y="436563"/>
            <a:ext cx="5410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b="1">
                <a:solidFill>
                  <a:srgbClr val="FFFFFF"/>
                </a:solidFill>
              </a:rPr>
              <a:t>Public Interest </a:t>
            </a:r>
          </a:p>
        </p:txBody>
      </p:sp>
      <p:sp>
        <p:nvSpPr>
          <p:cNvPr id="10547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DCF77AA-239F-43E9-A495-A2E61CE69164}" type="slidenum">
              <a:rPr lang="en-US" altLang="en-US" sz="1400" smtClean="0"/>
              <a:pPr>
                <a:spcBef>
                  <a:spcPct val="0"/>
                </a:spcBef>
                <a:buFontTx/>
                <a:buNone/>
              </a:pPr>
              <a:t>64</a:t>
            </a:fld>
            <a:endParaRPr lang="en-US" altLang="en-US" sz="1400" smtClean="0"/>
          </a:p>
        </p:txBody>
      </p:sp>
      <p:sp>
        <p:nvSpPr>
          <p:cNvPr id="105477"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idx="1"/>
          </p:nvPr>
        </p:nvSpPr>
        <p:spPr>
          <a:xfrm>
            <a:off x="457200" y="685800"/>
            <a:ext cx="8229600" cy="5445125"/>
          </a:xfrm>
        </p:spPr>
        <p:txBody>
          <a:bodyPr/>
          <a:lstStyle/>
          <a:p>
            <a:pPr algn="ctr" eaLnBrk="1" hangingPunct="1">
              <a:buFont typeface="Wingdings" panose="05000000000000000000" pitchFamily="2" charset="2"/>
              <a:buNone/>
            </a:pPr>
            <a:r>
              <a:rPr lang="en-US" altLang="en-US" sz="2800" dirty="0" smtClean="0"/>
              <a:t>(d) information including </a:t>
            </a:r>
            <a:r>
              <a:rPr lang="en-US" altLang="en-US" sz="2800" dirty="0" smtClean="0">
                <a:solidFill>
                  <a:srgbClr val="FF9900"/>
                </a:solidFill>
              </a:rPr>
              <a:t>commercial confidence</a:t>
            </a:r>
            <a:r>
              <a:rPr lang="en-US" altLang="en-US" sz="2800" dirty="0" smtClean="0"/>
              <a:t>, </a:t>
            </a:r>
            <a:r>
              <a:rPr lang="en-US" altLang="en-US" sz="2800" dirty="0" smtClean="0">
                <a:solidFill>
                  <a:srgbClr val="FF9900"/>
                </a:solidFill>
              </a:rPr>
              <a:t>trade secrets</a:t>
            </a:r>
            <a:r>
              <a:rPr lang="en-US" altLang="en-US" sz="2800" dirty="0" smtClean="0"/>
              <a:t> or </a:t>
            </a:r>
            <a:r>
              <a:rPr lang="en-US" altLang="en-US" sz="2800" dirty="0" smtClean="0">
                <a:solidFill>
                  <a:srgbClr val="FF9900"/>
                </a:solidFill>
              </a:rPr>
              <a:t>intellectual property</a:t>
            </a:r>
            <a:r>
              <a:rPr lang="en-US" altLang="en-US" sz="2800" dirty="0" smtClean="0"/>
              <a:t>, </a:t>
            </a:r>
            <a:r>
              <a:rPr lang="en-US" altLang="en-US" sz="2800" dirty="0" smtClean="0">
                <a:solidFill>
                  <a:srgbClr val="0000FF"/>
                </a:solidFill>
              </a:rPr>
              <a:t>the disclosure of which would harm the competitive position of a third party,</a:t>
            </a:r>
            <a:r>
              <a:rPr lang="en-US" altLang="en-US" sz="2800" dirty="0" smtClean="0"/>
              <a:t> </a:t>
            </a:r>
            <a:r>
              <a:rPr lang="en-US" altLang="en-US" sz="2800" dirty="0" smtClean="0">
                <a:solidFill>
                  <a:srgbClr val="FF3300"/>
                </a:solidFill>
              </a:rPr>
              <a:t>unless the competent authority is satisfied that</a:t>
            </a:r>
            <a:r>
              <a:rPr lang="en-US" altLang="en-US" sz="2800" dirty="0" smtClean="0"/>
              <a:t> </a:t>
            </a:r>
            <a:r>
              <a:rPr lang="en-US" altLang="en-US" sz="2800" dirty="0" smtClean="0">
                <a:solidFill>
                  <a:srgbClr val="FF9900"/>
                </a:solidFill>
              </a:rPr>
              <a:t>larger public interest</a:t>
            </a:r>
            <a:r>
              <a:rPr lang="en-US" altLang="en-US" sz="2800" dirty="0" smtClean="0"/>
              <a:t> warrants the disclosure of such information; </a:t>
            </a:r>
          </a:p>
          <a:p>
            <a:pPr algn="ctr" eaLnBrk="1" hangingPunct="1">
              <a:buFont typeface="Wingdings" panose="05000000000000000000" pitchFamily="2" charset="2"/>
              <a:buNone/>
            </a:pPr>
            <a:endParaRPr lang="en-US" altLang="en-US" sz="2800" dirty="0" smtClean="0"/>
          </a:p>
          <a:p>
            <a:pPr algn="ctr" eaLnBrk="1" hangingPunct="1">
              <a:buFont typeface="Wingdings" panose="05000000000000000000" pitchFamily="2" charset="2"/>
              <a:buNone/>
            </a:pPr>
            <a:r>
              <a:rPr lang="en-US" altLang="en-US" sz="2800" dirty="0" smtClean="0"/>
              <a:t>(e) information available to a person in his </a:t>
            </a:r>
            <a:r>
              <a:rPr lang="en-US" altLang="en-US" sz="2800" b="1" dirty="0" smtClean="0">
                <a:solidFill>
                  <a:srgbClr val="FF9900"/>
                </a:solidFill>
              </a:rPr>
              <a:t>fiduciary relationship</a:t>
            </a:r>
            <a:r>
              <a:rPr lang="en-US" altLang="en-US" sz="2800" b="1" dirty="0" smtClean="0"/>
              <a:t>, </a:t>
            </a:r>
            <a:r>
              <a:rPr lang="en-US" altLang="en-US" sz="2800" dirty="0" smtClean="0"/>
              <a:t>unless the competent authority is satisfied that the larger public interest warrants the disclosure of such information</a:t>
            </a:r>
          </a:p>
        </p:txBody>
      </p:sp>
      <p:sp>
        <p:nvSpPr>
          <p:cNvPr id="10854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5ECFB52-22FD-43FF-B7B7-0BC2630E9E5A}" type="slidenum">
              <a:rPr lang="en-US" altLang="en-US" sz="1400" smtClean="0"/>
              <a:pPr>
                <a:spcBef>
                  <a:spcPct val="0"/>
                </a:spcBef>
                <a:buFontTx/>
                <a:buNone/>
              </a:pPr>
              <a:t>65</a:t>
            </a:fld>
            <a:endParaRPr lang="en-US" altLang="en-US" sz="1400" smtClean="0"/>
          </a:p>
        </p:txBody>
      </p:sp>
      <p:sp>
        <p:nvSpPr>
          <p:cNvPr id="108548"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(f) information received in confidence from </a:t>
            </a:r>
            <a:r>
              <a:rPr lang="en-US" altLang="en-US" sz="2800" smtClean="0">
                <a:solidFill>
                  <a:srgbClr val="FF9900"/>
                </a:solidFill>
              </a:rPr>
              <a:t>foreign Government</a:t>
            </a:r>
            <a:r>
              <a:rPr lang="en-US" altLang="en-US" sz="2800" smtClean="0"/>
              <a:t>.</a:t>
            </a:r>
          </a:p>
          <a:p>
            <a:pPr algn="ctr" eaLnBrk="1" hangingPunct="1">
              <a:buFont typeface="Wingdings" panose="05000000000000000000" pitchFamily="2" charset="2"/>
              <a:buNone/>
            </a:pPr>
            <a:r>
              <a:rPr lang="en-US" altLang="en-US" sz="2800" smtClean="0"/>
              <a:t> </a:t>
            </a:r>
          </a:p>
          <a:p>
            <a:pPr algn="ctr" eaLnBrk="1" hangingPunct="1">
              <a:buFont typeface="Wingdings" panose="05000000000000000000" pitchFamily="2" charset="2"/>
              <a:buNone/>
            </a:pPr>
            <a:r>
              <a:rPr lang="en-US" altLang="en-US" sz="2800" smtClean="0"/>
              <a:t>(g) information, the disclosure of which would endanger the </a:t>
            </a:r>
            <a:r>
              <a:rPr lang="en-US" altLang="en-US" sz="2800" smtClean="0">
                <a:solidFill>
                  <a:srgbClr val="FF9900"/>
                </a:solidFill>
              </a:rPr>
              <a:t>life or physical safety</a:t>
            </a:r>
            <a:r>
              <a:rPr lang="en-US" altLang="en-US" sz="2800" smtClean="0"/>
              <a:t> of </a:t>
            </a:r>
            <a:r>
              <a:rPr lang="en-US" altLang="en-US" sz="2800" smtClean="0">
                <a:solidFill>
                  <a:srgbClr val="FF9900"/>
                </a:solidFill>
              </a:rPr>
              <a:t>any person</a:t>
            </a:r>
            <a:r>
              <a:rPr lang="en-US" altLang="en-US" sz="2800" smtClean="0"/>
              <a:t> or </a:t>
            </a:r>
            <a:r>
              <a:rPr lang="en-US" altLang="en-US" sz="2800" smtClean="0">
                <a:solidFill>
                  <a:srgbClr val="FF9900"/>
                </a:solidFill>
              </a:rPr>
              <a:t>identify the source of information</a:t>
            </a:r>
            <a:r>
              <a:rPr lang="en-US" altLang="en-US" sz="2800" smtClean="0"/>
              <a:t> or </a:t>
            </a:r>
            <a:r>
              <a:rPr lang="en-US" altLang="en-US" sz="2800" smtClean="0">
                <a:solidFill>
                  <a:srgbClr val="FF9900"/>
                </a:solidFill>
              </a:rPr>
              <a:t>assistance given in confidence for law enforcement or security purposes. </a:t>
            </a:r>
          </a:p>
        </p:txBody>
      </p:sp>
      <p:sp>
        <p:nvSpPr>
          <p:cNvPr id="10957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AAA8027-0459-4A13-BF91-57E18CF86BD7}" type="slidenum">
              <a:rPr lang="en-US" altLang="en-US" sz="1400" smtClean="0"/>
              <a:pPr>
                <a:spcBef>
                  <a:spcPct val="0"/>
                </a:spcBef>
                <a:buFontTx/>
                <a:buNone/>
              </a:pPr>
              <a:t>66</a:t>
            </a:fld>
            <a:endParaRPr lang="en-US" altLang="en-US" sz="1400" smtClean="0"/>
          </a:p>
        </p:txBody>
      </p:sp>
      <p:sp>
        <p:nvSpPr>
          <p:cNvPr id="109572"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3"/>
          <p:cNvSpPr>
            <a:spLocks noGrp="1" noChangeArrowheads="1"/>
          </p:cNvSpPr>
          <p:nvPr>
            <p:ph idx="1"/>
          </p:nvPr>
        </p:nvSpPr>
        <p:spPr>
          <a:xfrm>
            <a:off x="457200" y="533400"/>
            <a:ext cx="8229600" cy="5597525"/>
          </a:xfrm>
        </p:spPr>
        <p:txBody>
          <a:bodyPr/>
          <a:lstStyle/>
          <a:p>
            <a:pPr eaLnBrk="1" hangingPunct="1">
              <a:buFont typeface="Wingdings" panose="05000000000000000000" pitchFamily="2" charset="2"/>
              <a:buNone/>
            </a:pPr>
            <a:endParaRPr lang="en-US" altLang="en-US" sz="2800" smtClean="0"/>
          </a:p>
          <a:p>
            <a:pPr eaLnBrk="1" hangingPunct="1">
              <a:buFont typeface="Wingdings" panose="05000000000000000000" pitchFamily="2" charset="2"/>
              <a:buNone/>
            </a:pPr>
            <a:endParaRPr lang="en-US" altLang="en-US" sz="2800" smtClean="0"/>
          </a:p>
          <a:p>
            <a:pP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(h) information which would impede the process of </a:t>
            </a:r>
            <a:r>
              <a:rPr lang="en-US" altLang="en-US" sz="2800" b="1" smtClean="0">
                <a:solidFill>
                  <a:srgbClr val="FF9900"/>
                </a:solidFill>
              </a:rPr>
              <a:t>investigation</a:t>
            </a:r>
            <a:r>
              <a:rPr lang="en-US" altLang="en-US" sz="2800" smtClean="0"/>
              <a:t> or apprehension or </a:t>
            </a:r>
            <a:r>
              <a:rPr lang="en-US" altLang="en-US" sz="2800" b="1" smtClean="0">
                <a:solidFill>
                  <a:srgbClr val="FF9900"/>
                </a:solidFill>
              </a:rPr>
              <a:t>prosecution</a:t>
            </a:r>
            <a:r>
              <a:rPr lang="en-US" altLang="en-US" sz="2800" smtClean="0"/>
              <a:t> of offenders; </a:t>
            </a:r>
          </a:p>
        </p:txBody>
      </p:sp>
      <p:sp>
        <p:nvSpPr>
          <p:cNvPr id="11059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4619384-91A0-4C7D-A2AC-0B3379A67558}" type="slidenum">
              <a:rPr lang="en-US" altLang="en-US" sz="1400" smtClean="0"/>
              <a:pPr>
                <a:spcBef>
                  <a:spcPct val="0"/>
                </a:spcBef>
                <a:buFontTx/>
                <a:buNone/>
              </a:pPr>
              <a:t>67</a:t>
            </a:fld>
            <a:endParaRPr lang="en-US" altLang="en-US" sz="1400" smtClean="0"/>
          </a:p>
        </p:txBody>
      </p:sp>
      <p:sp>
        <p:nvSpPr>
          <p:cNvPr id="110596"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
          <p:cNvSpPr>
            <a:spLocks noGrp="1" noChangeArrowheads="1"/>
          </p:cNvSpPr>
          <p:nvPr>
            <p:ph idx="1"/>
          </p:nvPr>
        </p:nvSpPr>
        <p:spPr>
          <a:xfrm>
            <a:off x="457200" y="762000"/>
            <a:ext cx="8229600" cy="5368925"/>
          </a:xfrm>
        </p:spPr>
        <p:txBody>
          <a:bodyPr/>
          <a:lstStyle/>
          <a:p>
            <a:pPr algn="ctr" eaLnBrk="1" hangingPunct="1">
              <a:lnSpc>
                <a:spcPct val="90000"/>
              </a:lnSpc>
              <a:buFont typeface="Wingdings" panose="05000000000000000000" pitchFamily="2" charset="2"/>
              <a:buNone/>
            </a:pPr>
            <a:endParaRPr lang="en-US" altLang="en-US" sz="2800" smtClean="0"/>
          </a:p>
          <a:p>
            <a:pPr algn="ctr" eaLnBrk="1" hangingPunct="1">
              <a:lnSpc>
                <a:spcPct val="90000"/>
              </a:lnSpc>
              <a:buFont typeface="Wingdings" panose="05000000000000000000" pitchFamily="2" charset="2"/>
              <a:buNone/>
            </a:pPr>
            <a:r>
              <a:rPr lang="en-US" altLang="en-US" sz="2800" smtClean="0"/>
              <a:t>(j) information which relates to </a:t>
            </a:r>
            <a:r>
              <a:rPr lang="en-US" altLang="en-US" sz="2800" b="1" u="sng" smtClean="0">
                <a:solidFill>
                  <a:srgbClr val="FF9900"/>
                </a:solidFill>
              </a:rPr>
              <a:t>personal information</a:t>
            </a:r>
            <a:r>
              <a:rPr lang="en-US" altLang="en-US" sz="2800" smtClean="0"/>
              <a:t> the disclosure of which has no relationship to any public activity or interest, or which would cause </a:t>
            </a:r>
            <a:r>
              <a:rPr lang="en-US" altLang="en-US" sz="2800" b="1" smtClean="0">
                <a:solidFill>
                  <a:srgbClr val="FF3300"/>
                </a:solidFill>
              </a:rPr>
              <a:t>unwarranted invasion</a:t>
            </a:r>
            <a:r>
              <a:rPr lang="en-US" altLang="en-US" sz="2800" b="1" smtClean="0"/>
              <a:t> </a:t>
            </a:r>
            <a:r>
              <a:rPr lang="en-US" altLang="en-US" sz="2800" smtClean="0"/>
              <a:t>of the </a:t>
            </a:r>
            <a:r>
              <a:rPr lang="en-US" altLang="en-US" sz="2800" b="1" u="sng" smtClean="0">
                <a:solidFill>
                  <a:srgbClr val="FF9900"/>
                </a:solidFill>
              </a:rPr>
              <a:t>privacy</a:t>
            </a:r>
            <a:r>
              <a:rPr lang="en-US" altLang="en-US" sz="2800" smtClean="0"/>
              <a:t> of the individual unless the PIO is satisfied that </a:t>
            </a:r>
            <a:r>
              <a:rPr lang="en-US" altLang="en-US" sz="2800" smtClean="0">
                <a:solidFill>
                  <a:srgbClr val="FF3300"/>
                </a:solidFill>
              </a:rPr>
              <a:t>the larger public interest justifies the disclosure of such information:  </a:t>
            </a:r>
          </a:p>
        </p:txBody>
      </p:sp>
      <p:sp>
        <p:nvSpPr>
          <p:cNvPr id="11264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DE1A798-FD18-4502-90DA-39580F7842C0}" type="slidenum">
              <a:rPr lang="en-US" altLang="en-US" sz="1400" smtClean="0"/>
              <a:pPr>
                <a:spcBef>
                  <a:spcPct val="0"/>
                </a:spcBef>
                <a:buFontTx/>
                <a:buNone/>
              </a:pPr>
              <a:t>68</a:t>
            </a:fld>
            <a:endParaRPr lang="en-US" altLang="en-US" sz="1400" smtClean="0"/>
          </a:p>
        </p:txBody>
      </p:sp>
      <p:sp>
        <p:nvSpPr>
          <p:cNvPr id="112644"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Notwithstanding </a:t>
            </a:r>
          </a:p>
          <a:p>
            <a:pPr algn="ctr" eaLnBrk="1" hangingPunct="1">
              <a:buFont typeface="Wingdings" panose="05000000000000000000" pitchFamily="2" charset="2"/>
              <a:buNone/>
            </a:pPr>
            <a:r>
              <a:rPr lang="en-US" altLang="en-US" sz="2800" smtClean="0"/>
              <a:t>anything in the Official Secrets Act nor</a:t>
            </a:r>
          </a:p>
          <a:p>
            <a:pPr algn="ctr" eaLnBrk="1" hangingPunct="1">
              <a:buFont typeface="Wingdings" panose="05000000000000000000" pitchFamily="2" charset="2"/>
              <a:buNone/>
            </a:pPr>
            <a:r>
              <a:rPr lang="en-US" altLang="en-US" sz="2800" smtClean="0"/>
              <a:t> any of the exemptions permissible in accordance with s.8 (1),</a:t>
            </a:r>
          </a:p>
          <a:p>
            <a:pPr algn="ctr" eaLnBrk="1" hangingPunct="1">
              <a:buFont typeface="Wingdings" panose="05000000000000000000" pitchFamily="2" charset="2"/>
              <a:buNone/>
            </a:pPr>
            <a:r>
              <a:rPr lang="en-US" altLang="en-US" sz="2800" smtClean="0"/>
              <a:t> a public authority may allow access to information, if </a:t>
            </a:r>
            <a:r>
              <a:rPr lang="en-US" altLang="en-US" sz="2800" b="1" smtClean="0">
                <a:solidFill>
                  <a:srgbClr val="FF9900"/>
                </a:solidFill>
              </a:rPr>
              <a:t>public interest in disclosure</a:t>
            </a:r>
            <a:r>
              <a:rPr lang="en-US" altLang="en-US" sz="2800" smtClean="0"/>
              <a:t> </a:t>
            </a:r>
            <a:r>
              <a:rPr lang="en-US" altLang="en-US" sz="2800" smtClean="0">
                <a:solidFill>
                  <a:srgbClr val="FF3300"/>
                </a:solidFill>
              </a:rPr>
              <a:t>outweighs the harms to the protected interests.</a:t>
            </a:r>
          </a:p>
          <a:p>
            <a:pPr algn="ctr" eaLnBrk="1" hangingPunct="1">
              <a:buFont typeface="Wingdings" panose="05000000000000000000" pitchFamily="2" charset="2"/>
              <a:buNone/>
            </a:pPr>
            <a:r>
              <a:rPr lang="en-US" altLang="en-US" sz="2800" smtClean="0">
                <a:solidFill>
                  <a:srgbClr val="FF0066"/>
                </a:solidFill>
              </a:rPr>
              <a:t> </a:t>
            </a:r>
            <a:r>
              <a:rPr lang="en-US" altLang="en-US" sz="2800" smtClean="0">
                <a:solidFill>
                  <a:srgbClr val="FF3300"/>
                </a:solidFill>
              </a:rPr>
              <a:t>s.8(2) </a:t>
            </a:r>
          </a:p>
        </p:txBody>
      </p:sp>
      <p:sp>
        <p:nvSpPr>
          <p:cNvPr id="11366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B06505E-52FB-4C5E-86DE-635A92A27337}" type="slidenum">
              <a:rPr lang="en-US" altLang="en-US" sz="1400" smtClean="0"/>
              <a:pPr>
                <a:spcBef>
                  <a:spcPct val="0"/>
                </a:spcBef>
                <a:buFontTx/>
                <a:buNone/>
              </a:pPr>
              <a:t>69</a:t>
            </a:fld>
            <a:endParaRPr lang="en-US" altLang="en-US" sz="1400" smtClean="0"/>
          </a:p>
        </p:txBody>
      </p:sp>
      <p:sp>
        <p:nvSpPr>
          <p:cNvPr id="113668"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609600"/>
            <a:ext cx="8229600" cy="5867400"/>
          </a:xfrm>
        </p:spPr>
        <p:txBody>
          <a:bodyPr/>
          <a:lstStyle/>
          <a:p>
            <a:pPr algn="ctr" eaLnBrk="1" hangingPunct="1">
              <a:buFont typeface="Wingdings" panose="05000000000000000000" pitchFamily="2" charset="2"/>
              <a:buNone/>
            </a:pPr>
            <a:r>
              <a:rPr lang="en-US" altLang="en-US" sz="3600" smtClean="0"/>
              <a:t> The RTI  Bill</a:t>
            </a:r>
          </a:p>
          <a:p>
            <a:pPr algn="ctr" eaLnBrk="1" hangingPunct="1">
              <a:buFont typeface="Wingdings" panose="05000000000000000000" pitchFamily="2" charset="2"/>
              <a:buNone/>
            </a:pPr>
            <a:r>
              <a:rPr lang="en-US" altLang="en-US" sz="3600" smtClean="0">
                <a:solidFill>
                  <a:srgbClr val="FF9900"/>
                </a:solidFill>
              </a:rPr>
              <a:t>Objects and Reasons</a:t>
            </a:r>
          </a:p>
          <a:p>
            <a:pPr algn="ctr" eaLnBrk="1" hangingPunct="1">
              <a:buFont typeface="Wingdings" panose="05000000000000000000" pitchFamily="2" charset="2"/>
              <a:buNone/>
            </a:pPr>
            <a:endParaRPr lang="en-US" altLang="en-US" sz="2800" smtClean="0"/>
          </a:p>
          <a:p>
            <a:pPr eaLnBrk="1" hangingPunct="1"/>
            <a:r>
              <a:rPr lang="en-US" altLang="en-US" sz="2800" smtClean="0"/>
              <a:t>to make the FOIA 2002 more progressive, </a:t>
            </a:r>
            <a:r>
              <a:rPr lang="en-US" altLang="en-US" sz="2800" b="1" smtClean="0">
                <a:solidFill>
                  <a:srgbClr val="FF9900"/>
                </a:solidFill>
              </a:rPr>
              <a:t>participatory</a:t>
            </a:r>
            <a:r>
              <a:rPr lang="en-US" altLang="en-US" sz="2800" smtClean="0">
                <a:solidFill>
                  <a:srgbClr val="FF9900"/>
                </a:solidFill>
              </a:rPr>
              <a:t> </a:t>
            </a:r>
            <a:r>
              <a:rPr lang="en-US" altLang="en-US" sz="2800" smtClean="0"/>
              <a:t>and meaningful</a:t>
            </a:r>
          </a:p>
          <a:p>
            <a:pPr eaLnBrk="1" hangingPunct="1">
              <a:buFont typeface="Wingdings" panose="05000000000000000000" pitchFamily="2" charset="2"/>
              <a:buNone/>
            </a:pPr>
            <a:endParaRPr lang="en-US" altLang="en-US" sz="2800" smtClean="0"/>
          </a:p>
          <a:p>
            <a:pPr eaLnBrk="1" hangingPunct="1"/>
            <a:r>
              <a:rPr lang="en-US" altLang="en-US" sz="2800" smtClean="0"/>
              <a:t>to establish an </a:t>
            </a:r>
            <a:r>
              <a:rPr lang="en-US" altLang="en-US" sz="2800" b="1" smtClean="0">
                <a:solidFill>
                  <a:srgbClr val="FF9900"/>
                </a:solidFill>
              </a:rPr>
              <a:t>appellate machinery</a:t>
            </a:r>
            <a:r>
              <a:rPr lang="en-US" altLang="en-US" sz="2800" b="1" smtClean="0"/>
              <a:t> </a:t>
            </a:r>
            <a:r>
              <a:rPr lang="en-US" altLang="en-US" sz="2800" smtClean="0"/>
              <a:t>with investigating powers to review decisions of the public information officers</a:t>
            </a:r>
          </a:p>
          <a:p>
            <a:pPr eaLnBrk="1" hangingPunct="1">
              <a:buFont typeface="Wingdings" panose="05000000000000000000" pitchFamily="2" charset="2"/>
              <a:buNone/>
            </a:pPr>
            <a:endParaRPr lang="en-US" altLang="en-US" sz="2800" smtClean="0"/>
          </a:p>
        </p:txBody>
      </p:sp>
      <p:sp>
        <p:nvSpPr>
          <p:cNvPr id="163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E766644-834F-436B-BEBB-022924252A03}" type="slidenum">
              <a:rPr lang="en-US" altLang="en-US" sz="1400" smtClean="0"/>
              <a:pPr>
                <a:spcBef>
                  <a:spcPct val="0"/>
                </a:spcBef>
                <a:buFontTx/>
                <a:buNone/>
              </a:pPr>
              <a:t>7</a:t>
            </a:fld>
            <a:endParaRPr lang="en-US" altLang="en-US" sz="1400" smtClean="0"/>
          </a:p>
        </p:txBody>
      </p:sp>
      <p:sp>
        <p:nvSpPr>
          <p:cNvPr id="16388" name="Footer Placeholder 4"/>
          <p:cNvSpPr>
            <a:spLocks noGrp="1"/>
          </p:cNvSpPr>
          <p:nvPr>
            <p:ph type="ftr" sz="quarter" idx="11"/>
          </p:nvPr>
        </p:nvSpPr>
        <p:spPr>
          <a:xfrm>
            <a:off x="2590800" y="6243638"/>
            <a:ext cx="3657600" cy="276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r>
              <a:rPr lang="en-US" altLang="en-US" b="1" smtClean="0">
                <a:solidFill>
                  <a:srgbClr val="FF9900"/>
                </a:solidFill>
              </a:rPr>
              <a:t>Severability</a:t>
            </a:r>
          </a:p>
          <a:p>
            <a:pPr algn="ctr" eaLnBrk="1" hangingPunct="1">
              <a:buFont typeface="Wingdings" panose="05000000000000000000" pitchFamily="2" charset="2"/>
              <a:buNone/>
            </a:pPr>
            <a:r>
              <a:rPr lang="en-US" altLang="en-US" sz="2800" smtClean="0"/>
              <a:t> Access may be provided to a part of the record which does not contain any information which is exempt from disclosure under this Act and which can </a:t>
            </a:r>
            <a:r>
              <a:rPr lang="en-US" altLang="en-US" sz="2800" smtClean="0">
                <a:solidFill>
                  <a:srgbClr val="FF9900"/>
                </a:solidFill>
              </a:rPr>
              <a:t>reasonably be severed</a:t>
            </a:r>
            <a:r>
              <a:rPr lang="en-US" altLang="en-US" sz="2800" smtClean="0"/>
              <a:t> from any part that contains exempt information. </a:t>
            </a:r>
            <a:r>
              <a:rPr lang="en-US" altLang="en-US" sz="2800" smtClean="0">
                <a:solidFill>
                  <a:srgbClr val="FF3300"/>
                </a:solidFill>
              </a:rPr>
              <a:t>s.10(1)</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The PIO shall give a </a:t>
            </a:r>
            <a:r>
              <a:rPr lang="en-US" altLang="en-US" sz="2800" smtClean="0">
                <a:solidFill>
                  <a:srgbClr val="FF9900"/>
                </a:solidFill>
              </a:rPr>
              <a:t>notice </a:t>
            </a:r>
            <a:r>
              <a:rPr lang="en-US" altLang="en-US" sz="2800" smtClean="0"/>
              <a:t>to the applicant  informing reasons, fees, appellate authority details.    </a:t>
            </a:r>
            <a:r>
              <a:rPr lang="en-US" altLang="en-US" sz="2800" smtClean="0">
                <a:solidFill>
                  <a:srgbClr val="FF3300"/>
                </a:solidFill>
              </a:rPr>
              <a:t>s.10(2) </a:t>
            </a:r>
          </a:p>
        </p:txBody>
      </p:sp>
      <p:sp>
        <p:nvSpPr>
          <p:cNvPr id="11673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59928BA-8C28-4C66-B6B0-F4D77439D81F}" type="slidenum">
              <a:rPr lang="en-US" altLang="en-US" sz="1400" smtClean="0"/>
              <a:pPr>
                <a:spcBef>
                  <a:spcPct val="0"/>
                </a:spcBef>
                <a:buFontTx/>
                <a:buNone/>
              </a:pPr>
              <a:t>70</a:t>
            </a:fld>
            <a:endParaRPr lang="en-US" altLang="en-US" sz="1400" smtClean="0"/>
          </a:p>
        </p:txBody>
      </p:sp>
      <p:sp>
        <p:nvSpPr>
          <p:cNvPr id="116740"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3"/>
          <p:cNvSpPr>
            <a:spLocks noGrp="1" noChangeArrowheads="1"/>
          </p:cNvSpPr>
          <p:nvPr>
            <p:ph idx="1"/>
          </p:nvPr>
        </p:nvSpPr>
        <p:spPr>
          <a:xfrm>
            <a:off x="457200" y="304800"/>
            <a:ext cx="8229600" cy="6096000"/>
          </a:xfrm>
        </p:spPr>
        <p:txBody>
          <a:bodyPr/>
          <a:lstStyle/>
          <a:p>
            <a:pPr marL="533400" indent="-533400" algn="ctr" eaLnBrk="1" hangingPunct="1">
              <a:lnSpc>
                <a:spcPct val="90000"/>
              </a:lnSpc>
              <a:buFont typeface="Wingdings" panose="05000000000000000000" pitchFamily="2" charset="2"/>
              <a:buNone/>
            </a:pPr>
            <a:endParaRPr lang="en-US" altLang="en-US" sz="2800" smtClean="0"/>
          </a:p>
          <a:p>
            <a:pPr marL="533400" indent="-533400" algn="ctr" eaLnBrk="1" hangingPunct="1">
              <a:lnSpc>
                <a:spcPct val="90000"/>
              </a:lnSpc>
              <a:buFont typeface="Wingdings" panose="05000000000000000000" pitchFamily="2" charset="2"/>
              <a:buNone/>
            </a:pPr>
            <a:r>
              <a:rPr lang="en-US" altLang="en-US" sz="2800" b="1" smtClean="0">
                <a:solidFill>
                  <a:srgbClr val="FF9900"/>
                </a:solidFill>
              </a:rPr>
              <a:t>Third party information</a:t>
            </a:r>
          </a:p>
          <a:p>
            <a:pPr marL="533400" indent="-533400" algn="ctr" eaLnBrk="1" hangingPunct="1">
              <a:lnSpc>
                <a:spcPct val="90000"/>
              </a:lnSpc>
              <a:buFont typeface="Wingdings" panose="05000000000000000000" pitchFamily="2" charset="2"/>
              <a:buNone/>
            </a:pPr>
            <a:endParaRPr lang="en-US" altLang="en-US" sz="2800" smtClean="0"/>
          </a:p>
          <a:p>
            <a:pPr marL="533400" indent="-533400" algn="ctr" eaLnBrk="1" hangingPunct="1">
              <a:lnSpc>
                <a:spcPct val="90000"/>
              </a:lnSpc>
              <a:buFont typeface="Wingdings" panose="05000000000000000000" pitchFamily="2" charset="2"/>
              <a:buAutoNum type="arabicParenBoth"/>
            </a:pPr>
            <a:r>
              <a:rPr lang="en-US" altLang="en-US" sz="2800" smtClean="0"/>
              <a:t>Where the PIO intends to disclose any information, which </a:t>
            </a:r>
            <a:r>
              <a:rPr lang="en-US" altLang="en-US" sz="2800" smtClean="0">
                <a:solidFill>
                  <a:srgbClr val="FF9900"/>
                </a:solidFill>
              </a:rPr>
              <a:t>relates</a:t>
            </a:r>
            <a:r>
              <a:rPr lang="en-US" altLang="en-US" sz="2800" smtClean="0"/>
              <a:t> to or has been </a:t>
            </a:r>
            <a:r>
              <a:rPr lang="en-US" altLang="en-US" sz="2800" smtClean="0">
                <a:solidFill>
                  <a:srgbClr val="FF9900"/>
                </a:solidFill>
              </a:rPr>
              <a:t>supplied </a:t>
            </a:r>
            <a:r>
              <a:rPr lang="en-US" altLang="en-US" sz="2800" smtClean="0"/>
              <a:t>by a third party and has been treated as </a:t>
            </a:r>
            <a:r>
              <a:rPr lang="en-US" altLang="en-US" sz="2800" smtClean="0">
                <a:solidFill>
                  <a:srgbClr val="FF9900"/>
                </a:solidFill>
              </a:rPr>
              <a:t>confidential</a:t>
            </a:r>
            <a:r>
              <a:rPr lang="en-US" altLang="en-US" sz="2800" smtClean="0"/>
              <a:t> by that third party, the PIO shall, within </a:t>
            </a:r>
            <a:r>
              <a:rPr lang="en-US" altLang="en-US" sz="2800" b="1" smtClean="0">
                <a:solidFill>
                  <a:srgbClr val="FF3300"/>
                </a:solidFill>
              </a:rPr>
              <a:t>five days </a:t>
            </a:r>
            <a:r>
              <a:rPr lang="en-US" altLang="en-US" sz="2800" smtClean="0"/>
              <a:t>from the receipt of the request,</a:t>
            </a:r>
          </a:p>
          <a:p>
            <a:pPr marL="533400" indent="-533400" algn="ctr" eaLnBrk="1" hangingPunct="1">
              <a:lnSpc>
                <a:spcPct val="90000"/>
              </a:lnSpc>
              <a:buFont typeface="Wingdings" panose="05000000000000000000" pitchFamily="2" charset="2"/>
              <a:buNone/>
            </a:pPr>
            <a:r>
              <a:rPr lang="en-US" altLang="en-US" sz="2800" smtClean="0"/>
              <a:t>give a </a:t>
            </a:r>
            <a:r>
              <a:rPr lang="en-US" altLang="en-US" sz="2800" smtClean="0">
                <a:solidFill>
                  <a:srgbClr val="FF9900"/>
                </a:solidFill>
              </a:rPr>
              <a:t>written notice</a:t>
            </a:r>
            <a:r>
              <a:rPr lang="en-US" altLang="en-US" sz="2800" smtClean="0"/>
              <a:t> to such third party and </a:t>
            </a:r>
          </a:p>
          <a:p>
            <a:pPr marL="533400" indent="-533400" algn="ctr" eaLnBrk="1" hangingPunct="1">
              <a:lnSpc>
                <a:spcPct val="90000"/>
              </a:lnSpc>
              <a:buFont typeface="Wingdings" panose="05000000000000000000" pitchFamily="2" charset="2"/>
              <a:buNone/>
            </a:pPr>
            <a:r>
              <a:rPr lang="en-US" altLang="en-US" sz="2800" smtClean="0"/>
              <a:t>invite the third party to make a </a:t>
            </a:r>
            <a:r>
              <a:rPr lang="en-US" altLang="en-US" sz="2800" smtClean="0">
                <a:solidFill>
                  <a:srgbClr val="FF9900"/>
                </a:solidFill>
              </a:rPr>
              <a:t>submission</a:t>
            </a:r>
            <a:r>
              <a:rPr lang="en-US" altLang="en-US" sz="2800" smtClean="0"/>
              <a:t> in writing or orally, and such submission shall be kept in view while taking a decision. </a:t>
            </a:r>
          </a:p>
          <a:p>
            <a:pPr marL="533400" indent="-533400" algn="ctr" eaLnBrk="1" hangingPunct="1">
              <a:lnSpc>
                <a:spcPct val="90000"/>
              </a:lnSpc>
              <a:buFont typeface="Wingdings" panose="05000000000000000000" pitchFamily="2" charset="2"/>
              <a:buNone/>
            </a:pPr>
            <a:r>
              <a:rPr lang="en-US" altLang="en-US" sz="2800" smtClean="0"/>
              <a:t> </a:t>
            </a:r>
            <a:r>
              <a:rPr lang="en-US" altLang="en-US" smtClean="0">
                <a:solidFill>
                  <a:srgbClr val="FF3300"/>
                </a:solidFill>
              </a:rPr>
              <a:t>s.11 </a:t>
            </a:r>
          </a:p>
        </p:txBody>
      </p:sp>
      <p:sp>
        <p:nvSpPr>
          <p:cNvPr id="11776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FB8D869-2CEC-4A32-9131-43EA1A3FC753}" type="slidenum">
              <a:rPr lang="en-US" altLang="en-US" sz="1400" smtClean="0"/>
              <a:pPr>
                <a:spcBef>
                  <a:spcPct val="0"/>
                </a:spcBef>
                <a:buFontTx/>
                <a:buNone/>
              </a:pPr>
              <a:t>71</a:t>
            </a:fld>
            <a:endParaRPr lang="en-US" altLang="en-US" sz="1400" smtClean="0"/>
          </a:p>
        </p:txBody>
      </p:sp>
      <p:sp>
        <p:nvSpPr>
          <p:cNvPr id="11776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mtClean="0"/>
              <a:t>Except in the case of </a:t>
            </a:r>
            <a:r>
              <a:rPr lang="en-US" altLang="en-US" smtClean="0">
                <a:solidFill>
                  <a:srgbClr val="FF9900"/>
                </a:solidFill>
              </a:rPr>
              <a:t>trade or commercial secrets</a:t>
            </a:r>
            <a:r>
              <a:rPr lang="en-US" altLang="en-US" smtClean="0"/>
              <a:t> protected by law, disclosure may be allowed if the </a:t>
            </a:r>
            <a:r>
              <a:rPr lang="en-US" altLang="en-US" smtClean="0">
                <a:solidFill>
                  <a:srgbClr val="FF9900"/>
                </a:solidFill>
              </a:rPr>
              <a:t>public interest</a:t>
            </a:r>
            <a:r>
              <a:rPr lang="en-US" altLang="en-US" smtClean="0"/>
              <a:t> in disclosure outweighs in importance any possible harm or injury to the interests of such third party. </a:t>
            </a:r>
          </a:p>
        </p:txBody>
      </p:sp>
      <p:sp>
        <p:nvSpPr>
          <p:cNvPr id="1187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AEB6774-4BD3-41F3-903A-5F54F96C8F21}" type="slidenum">
              <a:rPr lang="en-US" altLang="en-US" sz="1400" smtClean="0"/>
              <a:pPr>
                <a:spcBef>
                  <a:spcPct val="0"/>
                </a:spcBef>
                <a:buFontTx/>
                <a:buNone/>
              </a:pPr>
              <a:t>72</a:t>
            </a:fld>
            <a:endParaRPr lang="en-US" altLang="en-US" sz="1400" smtClean="0"/>
          </a:p>
        </p:txBody>
      </p:sp>
      <p:sp>
        <p:nvSpPr>
          <p:cNvPr id="118788" name="Footer Placeholder 4"/>
          <p:cNvSpPr>
            <a:spLocks noGrp="1"/>
          </p:cNvSpPr>
          <p:nvPr>
            <p:ph type="ftr" sz="quarter" idx="11"/>
          </p:nvPr>
        </p:nvSpPr>
        <p:spPr>
          <a:xfrm>
            <a:off x="2895600" y="576897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solidFill>
                  <a:srgbClr val="FF3300"/>
                </a:solidFill>
              </a:rPr>
              <a:t>the third party shall, within</a:t>
            </a:r>
            <a:r>
              <a:rPr lang="en-US" altLang="en-US" sz="2800" smtClean="0"/>
              <a:t> </a:t>
            </a:r>
            <a:r>
              <a:rPr lang="en-US" altLang="en-US" sz="2800" b="1" smtClean="0">
                <a:solidFill>
                  <a:srgbClr val="0000FF"/>
                </a:solidFill>
              </a:rPr>
              <a:t>ten days </a:t>
            </a:r>
            <a:r>
              <a:rPr lang="en-US" altLang="en-US" sz="2800" smtClean="0"/>
              <a:t>from the date of receipt of such notice, be given the opportunity to make </a:t>
            </a:r>
            <a:r>
              <a:rPr lang="en-US" altLang="en-US" sz="2800" smtClean="0">
                <a:solidFill>
                  <a:srgbClr val="FF9900"/>
                </a:solidFill>
              </a:rPr>
              <a:t>representation</a:t>
            </a:r>
            <a:r>
              <a:rPr lang="en-US" altLang="en-US" sz="2800" smtClean="0"/>
              <a:t> against the proposed disclosure. </a:t>
            </a:r>
          </a:p>
          <a:p>
            <a:pPr algn="ctr" eaLnBrk="1" hangingPunct="1">
              <a:buFont typeface="Wingdings" panose="05000000000000000000" pitchFamily="2" charset="2"/>
              <a:buNone/>
            </a:pPr>
            <a:r>
              <a:rPr lang="en-US" altLang="en-US" sz="2800" smtClean="0"/>
              <a:t>The PIO shall, within </a:t>
            </a:r>
            <a:r>
              <a:rPr lang="en-US" altLang="en-US" sz="2800" b="1" smtClean="0">
                <a:solidFill>
                  <a:srgbClr val="0000FF"/>
                </a:solidFill>
              </a:rPr>
              <a:t>40 days </a:t>
            </a:r>
            <a:r>
              <a:rPr lang="en-US" altLang="en-US" sz="2800" smtClean="0"/>
              <a:t>after receipt of the request, make a decision and give in writing the </a:t>
            </a:r>
            <a:r>
              <a:rPr lang="en-US" altLang="en-US" sz="2800" smtClean="0">
                <a:solidFill>
                  <a:srgbClr val="FF9900"/>
                </a:solidFill>
              </a:rPr>
              <a:t>notice of his decision</a:t>
            </a:r>
            <a:r>
              <a:rPr lang="en-US" altLang="en-US" sz="2800" smtClean="0"/>
              <a:t> to the third party.</a:t>
            </a:r>
          </a:p>
          <a:p>
            <a:pPr algn="ctr" eaLnBrk="1" hangingPunct="1">
              <a:buFont typeface="Wingdings" panose="05000000000000000000" pitchFamily="2" charset="2"/>
              <a:buNone/>
            </a:pPr>
            <a:r>
              <a:rPr lang="en-US" altLang="en-US" sz="2800" smtClean="0"/>
              <a:t>The third party to whom the notice is given is entitled to prefer an </a:t>
            </a:r>
            <a:r>
              <a:rPr lang="en-US" altLang="en-US" sz="2800" smtClean="0">
                <a:solidFill>
                  <a:srgbClr val="FF9900"/>
                </a:solidFill>
              </a:rPr>
              <a:t>appeal</a:t>
            </a:r>
            <a:r>
              <a:rPr lang="en-US" altLang="en-US" sz="2800" smtClean="0"/>
              <a:t>. </a:t>
            </a:r>
          </a:p>
          <a:p>
            <a:pPr algn="ctr" eaLnBrk="1" hangingPunct="1">
              <a:buFont typeface="Wingdings" panose="05000000000000000000" pitchFamily="2" charset="2"/>
              <a:buNone/>
            </a:pPr>
            <a:endParaRPr lang="en-US" altLang="en-US" sz="2800" smtClean="0"/>
          </a:p>
        </p:txBody>
      </p:sp>
      <p:sp>
        <p:nvSpPr>
          <p:cNvPr id="11981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FF52E4-F42A-49B3-94D0-F3CD555BD31B}" type="slidenum">
              <a:rPr lang="en-US" altLang="en-US" sz="1400" smtClean="0"/>
              <a:pPr>
                <a:spcBef>
                  <a:spcPct val="0"/>
                </a:spcBef>
                <a:buFontTx/>
                <a:buNone/>
              </a:pPr>
              <a:t>73</a:t>
            </a:fld>
            <a:endParaRPr lang="en-US" altLang="en-US" sz="1400" smtClean="0"/>
          </a:p>
        </p:txBody>
      </p:sp>
      <p:sp>
        <p:nvSpPr>
          <p:cNvPr id="11981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p:cNvSpPr>
          <p:nvPr/>
        </p:nvSpPr>
        <p:spPr bwMode="auto">
          <a:xfrm>
            <a:off x="152400" y="0"/>
            <a:ext cx="88392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endParaRPr lang="en-US" altLang="en-US" sz="2000" b="1"/>
          </a:p>
          <a:p>
            <a:pPr algn="ctr" eaLnBrk="1" hangingPunct="1">
              <a:buFontTx/>
              <a:buNone/>
            </a:pPr>
            <a:r>
              <a:rPr lang="en-US" altLang="en-US" sz="2000" b="1"/>
              <a:t>Flowchart: Third party consultation process</a:t>
            </a:r>
          </a:p>
          <a:p>
            <a:pPr algn="ctr" eaLnBrk="1" hangingPunct="1">
              <a:buFontTx/>
              <a:buNone/>
            </a:pPr>
            <a:endParaRPr lang="en-US" altLang="en-US" sz="2000" b="1"/>
          </a:p>
        </p:txBody>
      </p:sp>
      <p:sp>
        <p:nvSpPr>
          <p:cNvPr id="120835" name="Rectangle 3"/>
          <p:cNvSpPr>
            <a:spLocks noChangeArrowheads="1"/>
          </p:cNvSpPr>
          <p:nvPr/>
        </p:nvSpPr>
        <p:spPr bwMode="auto">
          <a:xfrm>
            <a:off x="3200400" y="762000"/>
            <a:ext cx="28956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Requester submits Application</a:t>
            </a:r>
          </a:p>
        </p:txBody>
      </p:sp>
      <p:sp>
        <p:nvSpPr>
          <p:cNvPr id="120836" name="Rectangle 4"/>
          <p:cNvSpPr>
            <a:spLocks noChangeArrowheads="1"/>
          </p:cNvSpPr>
          <p:nvPr/>
        </p:nvSpPr>
        <p:spPr bwMode="auto">
          <a:xfrm>
            <a:off x="3200400" y="1524000"/>
            <a:ext cx="28956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Q.1: Does PIO intend to disclose?</a:t>
            </a:r>
          </a:p>
        </p:txBody>
      </p:sp>
      <p:sp>
        <p:nvSpPr>
          <p:cNvPr id="120837" name="Rectangle 5"/>
          <p:cNvSpPr>
            <a:spLocks noChangeArrowheads="1"/>
          </p:cNvSpPr>
          <p:nvPr/>
        </p:nvSpPr>
        <p:spPr bwMode="auto">
          <a:xfrm>
            <a:off x="3276600" y="2209800"/>
            <a:ext cx="28194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Q.2: Does info relate to a </a:t>
            </a:r>
          </a:p>
          <a:p>
            <a:pPr algn="ctr" eaLnBrk="1" hangingPunct="1">
              <a:spcBef>
                <a:spcPct val="0"/>
              </a:spcBef>
              <a:buFontTx/>
              <a:buNone/>
            </a:pPr>
            <a:r>
              <a:rPr lang="en-US" altLang="en-US" sz="1400"/>
              <a:t>third party</a:t>
            </a:r>
          </a:p>
        </p:txBody>
      </p:sp>
      <p:sp>
        <p:nvSpPr>
          <p:cNvPr id="120838" name="Rectangle 6"/>
          <p:cNvSpPr>
            <a:spLocks noChangeArrowheads="1"/>
          </p:cNvSpPr>
          <p:nvPr/>
        </p:nvSpPr>
        <p:spPr bwMode="auto">
          <a:xfrm>
            <a:off x="6629400" y="1295400"/>
            <a:ext cx="1981200" cy="762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No. The  PIO must</a:t>
            </a:r>
          </a:p>
          <a:p>
            <a:pPr algn="ctr" eaLnBrk="1" hangingPunct="1">
              <a:spcBef>
                <a:spcPct val="0"/>
              </a:spcBef>
              <a:buFontTx/>
              <a:buNone/>
            </a:pPr>
            <a:r>
              <a:rPr lang="en-US" altLang="en-US" sz="1400"/>
              <a:t>Issue a rejection notice </a:t>
            </a:r>
          </a:p>
          <a:p>
            <a:pPr algn="ctr" eaLnBrk="1" hangingPunct="1">
              <a:spcBef>
                <a:spcPct val="0"/>
              </a:spcBef>
              <a:buFontTx/>
              <a:buNone/>
            </a:pPr>
            <a:r>
              <a:rPr lang="en-US" altLang="en-US" sz="1400"/>
              <a:t>To the requester</a:t>
            </a:r>
          </a:p>
        </p:txBody>
      </p:sp>
      <p:sp>
        <p:nvSpPr>
          <p:cNvPr id="120839" name="Rectangle 7"/>
          <p:cNvSpPr>
            <a:spLocks noChangeArrowheads="1"/>
          </p:cNvSpPr>
          <p:nvPr/>
        </p:nvSpPr>
        <p:spPr bwMode="auto">
          <a:xfrm>
            <a:off x="6705600" y="2514600"/>
            <a:ext cx="1905000" cy="762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No. The PIO does not </a:t>
            </a:r>
          </a:p>
          <a:p>
            <a:pPr algn="ctr" eaLnBrk="1" hangingPunct="1">
              <a:spcBef>
                <a:spcPct val="0"/>
              </a:spcBef>
              <a:buFontTx/>
              <a:buNone/>
            </a:pPr>
            <a:r>
              <a:rPr lang="en-US" altLang="en-US" sz="1400"/>
              <a:t>need to consult the </a:t>
            </a:r>
          </a:p>
          <a:p>
            <a:pPr algn="ctr" eaLnBrk="1" hangingPunct="1">
              <a:spcBef>
                <a:spcPct val="0"/>
              </a:spcBef>
              <a:buFontTx/>
              <a:buNone/>
            </a:pPr>
            <a:r>
              <a:rPr lang="en-US" altLang="en-US" sz="1400"/>
              <a:t>third party</a:t>
            </a:r>
          </a:p>
        </p:txBody>
      </p:sp>
      <p:sp>
        <p:nvSpPr>
          <p:cNvPr id="120840" name="Rectangle 8"/>
          <p:cNvSpPr>
            <a:spLocks noChangeArrowheads="1"/>
          </p:cNvSpPr>
          <p:nvPr/>
        </p:nvSpPr>
        <p:spPr bwMode="auto">
          <a:xfrm>
            <a:off x="3352800" y="2971800"/>
            <a:ext cx="27432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Q.3: Info treated as confidential </a:t>
            </a:r>
          </a:p>
          <a:p>
            <a:pPr algn="ctr" eaLnBrk="1" hangingPunct="1">
              <a:spcBef>
                <a:spcPct val="0"/>
              </a:spcBef>
              <a:buFontTx/>
              <a:buNone/>
            </a:pPr>
            <a:r>
              <a:rPr lang="en-US" altLang="en-US" sz="1400"/>
              <a:t>by third party</a:t>
            </a:r>
          </a:p>
        </p:txBody>
      </p:sp>
      <p:sp>
        <p:nvSpPr>
          <p:cNvPr id="120841" name="Line 9"/>
          <p:cNvSpPr>
            <a:spLocks noChangeShapeType="1"/>
          </p:cNvSpPr>
          <p:nvPr/>
        </p:nvSpPr>
        <p:spPr bwMode="auto">
          <a:xfrm>
            <a:off x="4572000" y="2667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2" name="Line 10"/>
          <p:cNvSpPr>
            <a:spLocks noChangeShapeType="1"/>
          </p:cNvSpPr>
          <p:nvPr/>
        </p:nvSpPr>
        <p:spPr bwMode="auto">
          <a:xfrm>
            <a:off x="6172200" y="3124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3" name="Line 11"/>
          <p:cNvSpPr>
            <a:spLocks noChangeShapeType="1"/>
          </p:cNvSpPr>
          <p:nvPr/>
        </p:nvSpPr>
        <p:spPr bwMode="auto">
          <a:xfrm>
            <a:off x="6172200" y="2590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4" name="Line 12"/>
          <p:cNvSpPr>
            <a:spLocks noChangeShapeType="1"/>
          </p:cNvSpPr>
          <p:nvPr/>
        </p:nvSpPr>
        <p:spPr bwMode="auto">
          <a:xfrm>
            <a:off x="6172200" y="1752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5" name="Line 13"/>
          <p:cNvSpPr>
            <a:spLocks noChangeShapeType="1"/>
          </p:cNvSpPr>
          <p:nvPr/>
        </p:nvSpPr>
        <p:spPr bwMode="auto">
          <a:xfrm>
            <a:off x="4572000" y="1219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6" name="Line 14"/>
          <p:cNvSpPr>
            <a:spLocks noChangeShapeType="1"/>
          </p:cNvSpPr>
          <p:nvPr/>
        </p:nvSpPr>
        <p:spPr bwMode="auto">
          <a:xfrm>
            <a:off x="4572000" y="19812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7" name="Rectangle 15"/>
          <p:cNvSpPr>
            <a:spLocks noChangeArrowheads="1"/>
          </p:cNvSpPr>
          <p:nvPr/>
        </p:nvSpPr>
        <p:spPr bwMode="auto">
          <a:xfrm>
            <a:off x="381000" y="3733800"/>
            <a:ext cx="83058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Third party to be consulted within 5 days of receipt of request and give them 10 days for Submission reply</a:t>
            </a:r>
          </a:p>
        </p:txBody>
      </p:sp>
      <p:sp>
        <p:nvSpPr>
          <p:cNvPr id="120848" name="Line 16"/>
          <p:cNvSpPr>
            <a:spLocks noChangeShapeType="1"/>
          </p:cNvSpPr>
          <p:nvPr/>
        </p:nvSpPr>
        <p:spPr bwMode="auto">
          <a:xfrm>
            <a:off x="4572000" y="3429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49" name="Rectangle 17"/>
          <p:cNvSpPr>
            <a:spLocks noChangeArrowheads="1"/>
          </p:cNvSpPr>
          <p:nvPr/>
        </p:nvSpPr>
        <p:spPr bwMode="auto">
          <a:xfrm>
            <a:off x="1447800" y="4343400"/>
            <a:ext cx="6781800" cy="304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The PIO to decide regarding disclosure Within 40 days of receipt of the application</a:t>
            </a:r>
          </a:p>
        </p:txBody>
      </p:sp>
      <p:sp>
        <p:nvSpPr>
          <p:cNvPr id="120850" name="Line 18"/>
          <p:cNvSpPr>
            <a:spLocks noChangeShapeType="1"/>
          </p:cNvSpPr>
          <p:nvPr/>
        </p:nvSpPr>
        <p:spPr bwMode="auto">
          <a:xfrm>
            <a:off x="4572000" y="4114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51" name="Rectangle 19"/>
          <p:cNvSpPr>
            <a:spLocks noChangeArrowheads="1"/>
          </p:cNvSpPr>
          <p:nvPr/>
        </p:nvSpPr>
        <p:spPr bwMode="auto">
          <a:xfrm>
            <a:off x="990600" y="4800600"/>
            <a:ext cx="3048000" cy="228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600"/>
              <a:t>Third party objects to disclosure</a:t>
            </a:r>
          </a:p>
        </p:txBody>
      </p:sp>
      <p:sp>
        <p:nvSpPr>
          <p:cNvPr id="120852" name="Rectangle 20"/>
          <p:cNvSpPr>
            <a:spLocks noChangeArrowheads="1"/>
          </p:cNvSpPr>
          <p:nvPr/>
        </p:nvSpPr>
        <p:spPr bwMode="auto">
          <a:xfrm>
            <a:off x="4343400" y="4800600"/>
            <a:ext cx="4038600" cy="228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Third party makes no response Or does not object</a:t>
            </a:r>
          </a:p>
        </p:txBody>
      </p:sp>
      <p:sp>
        <p:nvSpPr>
          <p:cNvPr id="120853" name="Line 21"/>
          <p:cNvSpPr>
            <a:spLocks noChangeShapeType="1"/>
          </p:cNvSpPr>
          <p:nvPr/>
        </p:nvSpPr>
        <p:spPr bwMode="auto">
          <a:xfrm>
            <a:off x="3048000" y="45720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54" name="Line 22"/>
          <p:cNvSpPr>
            <a:spLocks noChangeShapeType="1"/>
          </p:cNvSpPr>
          <p:nvPr/>
        </p:nvSpPr>
        <p:spPr bwMode="auto">
          <a:xfrm>
            <a:off x="6096000" y="45720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55" name="Rectangle 23"/>
          <p:cNvSpPr>
            <a:spLocks noChangeArrowheads="1"/>
          </p:cNvSpPr>
          <p:nvPr/>
        </p:nvSpPr>
        <p:spPr bwMode="auto">
          <a:xfrm>
            <a:off x="609600" y="5257800"/>
            <a:ext cx="3429000" cy="304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PIO decides AGAINST disclosure</a:t>
            </a:r>
          </a:p>
        </p:txBody>
      </p:sp>
      <p:sp>
        <p:nvSpPr>
          <p:cNvPr id="120856" name="Rectangle 24"/>
          <p:cNvSpPr>
            <a:spLocks noChangeArrowheads="1"/>
          </p:cNvSpPr>
          <p:nvPr/>
        </p:nvSpPr>
        <p:spPr bwMode="auto">
          <a:xfrm>
            <a:off x="4724400" y="5257800"/>
            <a:ext cx="3352800" cy="304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PIO decides IN FAVOUR of disclosure</a:t>
            </a:r>
          </a:p>
        </p:txBody>
      </p:sp>
      <p:sp>
        <p:nvSpPr>
          <p:cNvPr id="120857" name="Line 25"/>
          <p:cNvSpPr>
            <a:spLocks noChangeShapeType="1"/>
          </p:cNvSpPr>
          <p:nvPr/>
        </p:nvSpPr>
        <p:spPr bwMode="auto">
          <a:xfrm>
            <a:off x="2667000" y="4953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58" name="Line 26"/>
          <p:cNvSpPr>
            <a:spLocks noChangeShapeType="1"/>
          </p:cNvSpPr>
          <p:nvPr/>
        </p:nvSpPr>
        <p:spPr bwMode="auto">
          <a:xfrm>
            <a:off x="6638925" y="5029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59" name="Line 27"/>
          <p:cNvSpPr>
            <a:spLocks noChangeShapeType="1"/>
          </p:cNvSpPr>
          <p:nvPr/>
        </p:nvSpPr>
        <p:spPr bwMode="auto">
          <a:xfrm>
            <a:off x="1981200" y="53340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60" name="Line 28"/>
          <p:cNvSpPr>
            <a:spLocks noChangeShapeType="1"/>
          </p:cNvSpPr>
          <p:nvPr/>
        </p:nvSpPr>
        <p:spPr bwMode="auto">
          <a:xfrm>
            <a:off x="6096000" y="52578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0861" name="Rectangle 29"/>
          <p:cNvSpPr>
            <a:spLocks noChangeArrowheads="1"/>
          </p:cNvSpPr>
          <p:nvPr/>
        </p:nvSpPr>
        <p:spPr bwMode="auto">
          <a:xfrm>
            <a:off x="533400" y="5791200"/>
            <a:ext cx="3048000" cy="304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Requester can make an appeal </a:t>
            </a:r>
          </a:p>
        </p:txBody>
      </p:sp>
      <p:sp>
        <p:nvSpPr>
          <p:cNvPr id="120862" name="Rectangle 30"/>
          <p:cNvSpPr>
            <a:spLocks noChangeArrowheads="1"/>
          </p:cNvSpPr>
          <p:nvPr/>
        </p:nvSpPr>
        <p:spPr bwMode="auto">
          <a:xfrm>
            <a:off x="4800600" y="5715000"/>
            <a:ext cx="3048000" cy="304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a:t>Third party can make an appeal </a:t>
            </a:r>
          </a:p>
        </p:txBody>
      </p:sp>
      <p:sp>
        <p:nvSpPr>
          <p:cNvPr id="12086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EB68DFF-6729-4E29-8A75-8C4A8BB849EF}" type="slidenum">
              <a:rPr lang="en-US" altLang="en-US" sz="1400" smtClean="0"/>
              <a:pPr>
                <a:spcBef>
                  <a:spcPct val="0"/>
                </a:spcBef>
                <a:buFontTx/>
                <a:buNone/>
              </a:pPr>
              <a:t>74</a:t>
            </a:fld>
            <a:endParaRPr lang="en-US" altLang="en-US" sz="1400" smtClean="0"/>
          </a:p>
        </p:txBody>
      </p:sp>
      <p:sp>
        <p:nvSpPr>
          <p:cNvPr id="120864" name="Footer Placeholder 4"/>
          <p:cNvSpPr>
            <a:spLocks noGrp="1"/>
          </p:cNvSpPr>
          <p:nvPr>
            <p:ph type="ftr" sz="quarter" idx="11"/>
          </p:nvPr>
        </p:nvSpPr>
        <p:spPr>
          <a:xfrm>
            <a:off x="3124200" y="6245225"/>
            <a:ext cx="358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b="1" smtClean="0">
              <a:solidFill>
                <a:srgbClr val="FF9900"/>
              </a:solidFill>
            </a:endParaRPr>
          </a:p>
          <a:p>
            <a:pPr algn="ctr" eaLnBrk="1" hangingPunct="1">
              <a:buFont typeface="Wingdings" panose="05000000000000000000" pitchFamily="2" charset="2"/>
              <a:buNone/>
            </a:pPr>
            <a:r>
              <a:rPr lang="en-US" altLang="en-US" b="1" smtClean="0">
                <a:solidFill>
                  <a:srgbClr val="FF9900"/>
                </a:solidFill>
              </a:rPr>
              <a:t> </a:t>
            </a:r>
            <a:r>
              <a:rPr lang="en-US" altLang="en-US" sz="2800" b="1" smtClean="0">
                <a:solidFill>
                  <a:srgbClr val="FF9900"/>
                </a:solidFill>
              </a:rPr>
              <a:t>First</a:t>
            </a:r>
            <a:r>
              <a:rPr lang="en-US" altLang="en-US" sz="2800" smtClean="0"/>
              <a:t> </a:t>
            </a:r>
            <a:r>
              <a:rPr lang="en-US" altLang="en-US" sz="2800" b="1" smtClean="0">
                <a:solidFill>
                  <a:srgbClr val="FF9900"/>
                </a:solidFill>
              </a:rPr>
              <a:t>Appeal</a:t>
            </a:r>
          </a:p>
          <a:p>
            <a:pPr algn="ctr" eaLnBrk="1" hangingPunct="1">
              <a:buFont typeface="Wingdings" panose="05000000000000000000" pitchFamily="2" charset="2"/>
              <a:buNone/>
            </a:pPr>
            <a:r>
              <a:rPr lang="en-US" altLang="en-US" sz="2800" smtClean="0"/>
              <a:t> Any person who, does not receive a decision within the time specified or</a:t>
            </a:r>
          </a:p>
          <a:p>
            <a:pPr algn="ctr" eaLnBrk="1" hangingPunct="1">
              <a:buFont typeface="Wingdings" panose="05000000000000000000" pitchFamily="2" charset="2"/>
              <a:buNone/>
            </a:pPr>
            <a:r>
              <a:rPr lang="en-US" altLang="en-US" sz="2800" smtClean="0"/>
              <a:t> is aggrieved by a decision of the PIO may </a:t>
            </a:r>
            <a:r>
              <a:rPr lang="en-US" altLang="en-US" sz="2800" smtClean="0">
                <a:solidFill>
                  <a:srgbClr val="FF0000"/>
                </a:solidFill>
              </a:rPr>
              <a:t>within 30 days from the expiry of such period </a:t>
            </a:r>
            <a:r>
              <a:rPr lang="en-US" altLang="en-US" sz="2800" smtClean="0"/>
              <a:t>or </a:t>
            </a:r>
            <a:r>
              <a:rPr lang="en-US" altLang="en-US" sz="2800" smtClean="0">
                <a:solidFill>
                  <a:srgbClr val="0000FF"/>
                </a:solidFill>
              </a:rPr>
              <a:t>from the receipt of such a decision </a:t>
            </a:r>
            <a:r>
              <a:rPr lang="en-US" altLang="en-US" sz="2800" smtClean="0"/>
              <a:t>prefer an appeal to such officer who is </a:t>
            </a:r>
            <a:r>
              <a:rPr lang="en-US" altLang="en-US" sz="2800" smtClean="0">
                <a:solidFill>
                  <a:srgbClr val="FF9900"/>
                </a:solidFill>
              </a:rPr>
              <a:t>senior in rank to the PIO</a:t>
            </a:r>
            <a:r>
              <a:rPr lang="en-US" altLang="en-US" sz="2800" smtClean="0"/>
              <a:t> in the public authority.  </a:t>
            </a:r>
            <a:r>
              <a:rPr lang="en-US" altLang="en-US" sz="2800" smtClean="0">
                <a:solidFill>
                  <a:srgbClr val="FF0000"/>
                </a:solidFill>
              </a:rPr>
              <a:t>s.19(1)  </a:t>
            </a:r>
          </a:p>
        </p:txBody>
      </p:sp>
      <p:sp>
        <p:nvSpPr>
          <p:cNvPr id="13005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D6F9E60-9910-40BC-97FE-70776124D828}" type="slidenum">
              <a:rPr lang="en-US" altLang="en-US" sz="1400" smtClean="0"/>
              <a:pPr>
                <a:spcBef>
                  <a:spcPct val="0"/>
                </a:spcBef>
                <a:buFontTx/>
                <a:buNone/>
              </a:pPr>
              <a:t>75</a:t>
            </a:fld>
            <a:endParaRPr lang="en-US" altLang="en-US" sz="1400" smtClean="0"/>
          </a:p>
        </p:txBody>
      </p:sp>
      <p:sp>
        <p:nvSpPr>
          <p:cNvPr id="13005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r>
              <a:rPr lang="en-US" altLang="en-US" sz="2800" smtClean="0"/>
              <a:t>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Where an appeal is preferred against an order made by PIO </a:t>
            </a:r>
            <a:r>
              <a:rPr lang="en-US" altLang="en-US" sz="2800" smtClean="0">
                <a:solidFill>
                  <a:srgbClr val="FF3300"/>
                </a:solidFill>
              </a:rPr>
              <a:t>under s.11 to disclose third party information,</a:t>
            </a:r>
          </a:p>
          <a:p>
            <a:pPr algn="ctr" eaLnBrk="1" hangingPunct="1">
              <a:buFont typeface="Wingdings" panose="05000000000000000000" pitchFamily="2" charset="2"/>
              <a:buNone/>
            </a:pPr>
            <a:r>
              <a:rPr lang="en-US" altLang="en-US" sz="2800" smtClean="0"/>
              <a:t> </a:t>
            </a:r>
            <a:r>
              <a:rPr lang="en-US" altLang="en-US" sz="2800" smtClean="0">
                <a:solidFill>
                  <a:srgbClr val="FF3300"/>
                </a:solidFill>
              </a:rPr>
              <a:t>the appeal by the concerned </a:t>
            </a:r>
            <a:r>
              <a:rPr lang="en-US" altLang="en-US" sz="2800" b="1" smtClean="0">
                <a:solidFill>
                  <a:srgbClr val="FF9900"/>
                </a:solidFill>
              </a:rPr>
              <a:t>third party</a:t>
            </a:r>
            <a:r>
              <a:rPr lang="en-US" altLang="en-US" sz="2800" b="1" smtClean="0"/>
              <a:t> </a:t>
            </a:r>
            <a:r>
              <a:rPr lang="en-US" altLang="en-US" sz="2800" smtClean="0">
                <a:solidFill>
                  <a:srgbClr val="FF3300"/>
                </a:solidFill>
              </a:rPr>
              <a:t>shall be made </a:t>
            </a:r>
            <a:r>
              <a:rPr lang="en-US" altLang="en-US" sz="2800" b="1" smtClean="0">
                <a:solidFill>
                  <a:srgbClr val="FF3300"/>
                </a:solidFill>
              </a:rPr>
              <a:t>within 30 days </a:t>
            </a:r>
            <a:r>
              <a:rPr lang="en-US" altLang="en-US" sz="2800" smtClean="0"/>
              <a:t>from the date of the order. </a:t>
            </a:r>
            <a:r>
              <a:rPr lang="en-US" altLang="en-US" sz="2800" smtClean="0">
                <a:solidFill>
                  <a:srgbClr val="FF0000"/>
                </a:solidFill>
              </a:rPr>
              <a:t>s.19(2) </a:t>
            </a:r>
          </a:p>
        </p:txBody>
      </p:sp>
      <p:sp>
        <p:nvSpPr>
          <p:cNvPr id="1310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D4CA905-60AF-40F1-A689-0A99C0CA4158}" type="slidenum">
              <a:rPr lang="en-US" altLang="en-US" sz="1400" smtClean="0"/>
              <a:pPr>
                <a:spcBef>
                  <a:spcPct val="0"/>
                </a:spcBef>
                <a:buFontTx/>
                <a:buNone/>
              </a:pPr>
              <a:t>76</a:t>
            </a:fld>
            <a:endParaRPr lang="en-US" altLang="en-US" sz="1400" smtClean="0"/>
          </a:p>
        </p:txBody>
      </p:sp>
      <p:sp>
        <p:nvSpPr>
          <p:cNvPr id="131076"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3"/>
          <p:cNvSpPr>
            <a:spLocks noGrp="1" noChangeArrowheads="1"/>
          </p:cNvSpPr>
          <p:nvPr>
            <p:ph idx="1"/>
          </p:nvPr>
        </p:nvSpPr>
        <p:spPr/>
        <p:txBody>
          <a:bodyPr/>
          <a:lstStyle/>
          <a:p>
            <a:pPr algn="ctr" eaLnBrk="1" hangingPunct="1">
              <a:buFont typeface="Wingdings" panose="05000000000000000000" pitchFamily="2" charset="2"/>
              <a:buNone/>
            </a:pPr>
            <a:r>
              <a:rPr lang="en-US" altLang="en-US" sz="2800" smtClean="0"/>
              <a:t>The </a:t>
            </a:r>
            <a:r>
              <a:rPr lang="en-US" altLang="en-US" sz="2800" smtClean="0">
                <a:solidFill>
                  <a:srgbClr val="FF0000"/>
                </a:solidFill>
              </a:rPr>
              <a:t>first appeal </a:t>
            </a:r>
            <a:r>
              <a:rPr lang="en-US" altLang="en-US" sz="2800" smtClean="0"/>
              <a:t>shall be </a:t>
            </a:r>
            <a:r>
              <a:rPr lang="en-US" altLang="en-US" sz="2800" b="1" smtClean="0">
                <a:solidFill>
                  <a:srgbClr val="FF0000"/>
                </a:solidFill>
              </a:rPr>
              <a:t>disposed of within 30 days</a:t>
            </a:r>
            <a:r>
              <a:rPr lang="en-US" altLang="en-US" sz="2800" smtClean="0"/>
              <a:t> of the receipt of the appeal or within such extended period </a:t>
            </a:r>
            <a:r>
              <a:rPr lang="en-US" altLang="en-US" sz="2800" b="1" smtClean="0">
                <a:solidFill>
                  <a:srgbClr val="0000FF"/>
                </a:solidFill>
              </a:rPr>
              <a:t>not exceeding a total of 45 days </a:t>
            </a:r>
            <a:r>
              <a:rPr lang="en-US" altLang="en-US" sz="2800" smtClean="0"/>
              <a:t>from the date of filing thereof,, for reasons to be </a:t>
            </a:r>
            <a:r>
              <a:rPr lang="en-US" altLang="en-US" sz="2800" smtClean="0">
                <a:solidFill>
                  <a:srgbClr val="FF9900"/>
                </a:solidFill>
              </a:rPr>
              <a:t>recorded</a:t>
            </a:r>
            <a:r>
              <a:rPr lang="en-US" altLang="en-US" sz="2800" smtClean="0"/>
              <a:t> in writing. </a:t>
            </a:r>
          </a:p>
          <a:p>
            <a:pPr eaLnBrk="1" hangingPunct="1"/>
            <a:endParaRPr lang="en-US" altLang="en-US" sz="2800" smtClean="0"/>
          </a:p>
        </p:txBody>
      </p:sp>
      <p:sp>
        <p:nvSpPr>
          <p:cNvPr id="13209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5D5485B-845B-4829-B396-E40AD5DEA95D}" type="slidenum">
              <a:rPr lang="en-US" altLang="en-US" sz="1400" smtClean="0"/>
              <a:pPr>
                <a:spcBef>
                  <a:spcPct val="0"/>
                </a:spcBef>
                <a:buFontTx/>
                <a:buNone/>
              </a:pPr>
              <a:t>77</a:t>
            </a:fld>
            <a:endParaRPr lang="en-US" altLang="en-US" sz="1400" smtClean="0"/>
          </a:p>
        </p:txBody>
      </p:sp>
      <p:sp>
        <p:nvSpPr>
          <p:cNvPr id="13210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4000" smtClean="0"/>
              <a:t>   </a:t>
            </a:r>
            <a:r>
              <a:rPr lang="en-US" altLang="en-US" sz="4000" b="1" smtClean="0">
                <a:solidFill>
                  <a:srgbClr val="FF9900"/>
                </a:solidFill>
              </a:rPr>
              <a:t>second appeal</a:t>
            </a:r>
          </a:p>
          <a:p>
            <a:pPr algn="ctr" eaLnBrk="1" hangingPunct="1">
              <a:buFont typeface="Wingdings" panose="05000000000000000000" pitchFamily="2" charset="2"/>
              <a:buNone/>
            </a:pPr>
            <a:r>
              <a:rPr lang="en-US" altLang="en-US" sz="2800" smtClean="0"/>
              <a:t> against the decision </a:t>
            </a:r>
            <a:r>
              <a:rPr lang="en-US" altLang="en-US" sz="2800" smtClean="0">
                <a:solidFill>
                  <a:srgbClr val="0000FF"/>
                </a:solidFill>
              </a:rPr>
              <a:t>s.19(1) </a:t>
            </a:r>
            <a:r>
              <a:rPr lang="en-US" altLang="en-US" sz="2800" smtClean="0"/>
              <a:t>shall lie </a:t>
            </a:r>
            <a:r>
              <a:rPr lang="en-US" altLang="en-US" sz="2800" b="1" smtClean="0">
                <a:solidFill>
                  <a:srgbClr val="FF3300"/>
                </a:solidFill>
              </a:rPr>
              <a:t>within 90 days </a:t>
            </a:r>
            <a:r>
              <a:rPr lang="en-US" altLang="en-US" sz="2800" smtClean="0"/>
              <a:t>from the date on which the decision should have been made or was actually received, with the  Information Commission. </a:t>
            </a:r>
            <a:r>
              <a:rPr lang="en-US" altLang="en-US" sz="2800" smtClean="0">
                <a:solidFill>
                  <a:srgbClr val="0000FF"/>
                </a:solidFill>
              </a:rPr>
              <a:t>s.19(3)</a:t>
            </a:r>
          </a:p>
        </p:txBody>
      </p:sp>
      <p:sp>
        <p:nvSpPr>
          <p:cNvPr id="13312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4143DA-C8C2-4F3A-BF92-5DADD4DA3764}" type="slidenum">
              <a:rPr lang="en-US" altLang="en-US" sz="1400" smtClean="0"/>
              <a:pPr>
                <a:spcBef>
                  <a:spcPct val="0"/>
                </a:spcBef>
                <a:buFontTx/>
                <a:buNone/>
              </a:pPr>
              <a:t>78</a:t>
            </a:fld>
            <a:endParaRPr lang="en-US" altLang="en-US" sz="1400" smtClean="0"/>
          </a:p>
        </p:txBody>
      </p:sp>
      <p:sp>
        <p:nvSpPr>
          <p:cNvPr id="13312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r>
              <a:rPr lang="en-US" altLang="en-US" sz="2800" smtClean="0"/>
              <a:t>	</a:t>
            </a:r>
          </a:p>
          <a:p>
            <a:pPr algn="ctr" eaLnBrk="1" hangingPunct="1">
              <a:buFont typeface="Wingdings" panose="05000000000000000000" pitchFamily="2" charset="2"/>
              <a:buNone/>
            </a:pPr>
            <a:r>
              <a:rPr lang="en-US" altLang="en-US" sz="2800" smtClean="0"/>
              <a:t>The Information Commission shall give a reasonable opportunity of being heard to the </a:t>
            </a:r>
            <a:r>
              <a:rPr lang="en-US" altLang="en-US" sz="2800" b="1" smtClean="0">
                <a:solidFill>
                  <a:srgbClr val="FF9900"/>
                </a:solidFill>
              </a:rPr>
              <a:t>third party </a:t>
            </a:r>
            <a:r>
              <a:rPr lang="en-US" altLang="en-US" sz="2800" b="1" smtClean="0"/>
              <a:t> </a:t>
            </a:r>
            <a:r>
              <a:rPr lang="en-US" altLang="en-US" sz="2800" smtClean="0"/>
              <a:t>If necessary.   </a:t>
            </a:r>
            <a:r>
              <a:rPr lang="en-US" altLang="en-US" sz="2800" smtClean="0">
                <a:solidFill>
                  <a:srgbClr val="0000FF"/>
                </a:solidFill>
              </a:rPr>
              <a:t>s.19(4)</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In any appeal proceedings, the </a:t>
            </a:r>
            <a:r>
              <a:rPr lang="en-US" altLang="en-US" sz="2800" smtClean="0">
                <a:solidFill>
                  <a:srgbClr val="FF9900"/>
                </a:solidFill>
              </a:rPr>
              <a:t>onus to prove</a:t>
            </a:r>
            <a:r>
              <a:rPr lang="en-US" altLang="en-US" sz="2800" smtClean="0"/>
              <a:t> that a denial of a request was </a:t>
            </a:r>
            <a:r>
              <a:rPr lang="en-US" altLang="en-US" sz="2800" smtClean="0">
                <a:solidFill>
                  <a:srgbClr val="FF9900"/>
                </a:solidFill>
              </a:rPr>
              <a:t>justified</a:t>
            </a:r>
            <a:r>
              <a:rPr lang="en-US" altLang="en-US" sz="2800" smtClean="0"/>
              <a:t> shall be on the PIO who denied the request.   </a:t>
            </a:r>
            <a:r>
              <a:rPr lang="en-US" altLang="en-US" sz="2800" smtClean="0">
                <a:solidFill>
                  <a:srgbClr val="0000FF"/>
                </a:solidFill>
              </a:rPr>
              <a:t>s.19(5)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p:txBody>
      </p:sp>
      <p:sp>
        <p:nvSpPr>
          <p:cNvPr id="134147" name="Slide Number Placeholder 2"/>
          <p:cNvSpPr>
            <a:spLocks noGrp="1"/>
          </p:cNvSpPr>
          <p:nvPr>
            <p:ph type="sldNum" sz="quarter" idx="12"/>
          </p:nvPr>
        </p:nvSpPr>
        <p:spPr>
          <a:xfrm>
            <a:off x="662305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727528E-5397-4A60-83DB-F0AD51DA4889}" type="slidenum">
              <a:rPr lang="en-US" altLang="en-US" sz="1400" smtClean="0"/>
              <a:pPr>
                <a:spcBef>
                  <a:spcPct val="0"/>
                </a:spcBef>
                <a:buFontTx/>
                <a:buNone/>
              </a:pPr>
              <a:t>79</a:t>
            </a:fld>
            <a:endParaRPr lang="en-US" altLang="en-US" sz="1400" smtClean="0"/>
          </a:p>
        </p:txBody>
      </p:sp>
      <p:sp>
        <p:nvSpPr>
          <p:cNvPr id="134148" name="Footer Placeholder 4"/>
          <p:cNvSpPr>
            <a:spLocks noGrp="1"/>
          </p:cNvSpPr>
          <p:nvPr>
            <p:ph type="ftr" sz="quarter" idx="11"/>
          </p:nvPr>
        </p:nvSpPr>
        <p:spPr>
          <a:xfrm>
            <a:off x="2895600" y="6245225"/>
            <a:ext cx="350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152400"/>
            <a:ext cx="8229600" cy="6092825"/>
          </a:xfrm>
        </p:spPr>
        <p:txBody>
          <a:bodyPr/>
          <a:lstStyle/>
          <a:p>
            <a:pPr algn="ctr" eaLnBrk="1" hangingPunct="1">
              <a:lnSpc>
                <a:spcPct val="90000"/>
              </a:lnSpc>
              <a:buFont typeface="Wingdings" panose="05000000000000000000" pitchFamily="2" charset="2"/>
              <a:buNone/>
            </a:pPr>
            <a:r>
              <a:rPr lang="en-US" altLang="en-US" b="1" smtClean="0">
                <a:solidFill>
                  <a:srgbClr val="FF9900"/>
                </a:solidFill>
              </a:rPr>
              <a:t>Long Title</a:t>
            </a:r>
            <a:r>
              <a:rPr lang="en-US" altLang="en-US" b="1" smtClean="0"/>
              <a:t> of the Act</a:t>
            </a:r>
          </a:p>
          <a:p>
            <a:pPr eaLnBrk="1" hangingPunct="1">
              <a:spcBef>
                <a:spcPct val="0"/>
              </a:spcBef>
              <a:buFont typeface="Wingdings" panose="05000000000000000000" pitchFamily="2" charset="2"/>
              <a:buNone/>
            </a:pPr>
            <a:r>
              <a:rPr lang="en-US" altLang="en-US" smtClean="0"/>
              <a:t>   </a:t>
            </a:r>
          </a:p>
          <a:p>
            <a:pPr eaLnBrk="1" hangingPunct="1">
              <a:spcBef>
                <a:spcPct val="0"/>
              </a:spcBef>
              <a:buFont typeface="Wingdings" panose="05000000000000000000" pitchFamily="2" charset="2"/>
              <a:buNone/>
            </a:pPr>
            <a:r>
              <a:rPr lang="en-US" altLang="en-US" smtClean="0"/>
              <a:t>   An Act to provide for setting out the </a:t>
            </a:r>
          </a:p>
          <a:p>
            <a:pPr eaLnBrk="1" hangingPunct="1">
              <a:spcBef>
                <a:spcPct val="0"/>
              </a:spcBef>
              <a:buFont typeface="Wingdings" panose="05000000000000000000" pitchFamily="2" charset="2"/>
              <a:buNone/>
            </a:pPr>
            <a:r>
              <a:rPr lang="en-US" altLang="en-US" smtClean="0">
                <a:solidFill>
                  <a:srgbClr val="FF9900"/>
                </a:solidFill>
              </a:rPr>
              <a:t>   </a:t>
            </a:r>
            <a:r>
              <a:rPr lang="en-US" altLang="en-US" b="1" smtClean="0">
                <a:solidFill>
                  <a:srgbClr val="FF9900"/>
                </a:solidFill>
              </a:rPr>
              <a:t>practical regime</a:t>
            </a:r>
            <a:r>
              <a:rPr lang="en-US" altLang="en-US" sz="4000" b="1" smtClean="0"/>
              <a:t> </a:t>
            </a:r>
            <a:r>
              <a:rPr lang="en-US" altLang="en-US" smtClean="0"/>
              <a:t>of </a:t>
            </a:r>
            <a:r>
              <a:rPr lang="en-US" altLang="en-US" smtClean="0">
                <a:solidFill>
                  <a:srgbClr val="FF0000"/>
                </a:solidFill>
              </a:rPr>
              <a:t>right to information </a:t>
            </a:r>
            <a:r>
              <a:rPr lang="en-US" altLang="en-US" smtClean="0"/>
              <a:t>for citizens to </a:t>
            </a:r>
            <a:r>
              <a:rPr lang="en-US" altLang="en-US" smtClean="0">
                <a:solidFill>
                  <a:srgbClr val="0000FF"/>
                </a:solidFill>
              </a:rPr>
              <a:t>secure access to information </a:t>
            </a:r>
            <a:r>
              <a:rPr lang="en-US" altLang="en-US" smtClean="0"/>
              <a:t>under the control of public authorities, in order to promote </a:t>
            </a:r>
            <a:r>
              <a:rPr lang="en-US" altLang="en-US" b="1" smtClean="0">
                <a:solidFill>
                  <a:srgbClr val="FF9900"/>
                </a:solidFill>
              </a:rPr>
              <a:t>transparency</a:t>
            </a:r>
            <a:r>
              <a:rPr lang="en-US" altLang="en-US" b="1" smtClean="0"/>
              <a:t> </a:t>
            </a:r>
            <a:r>
              <a:rPr lang="en-US" altLang="en-US" smtClean="0"/>
              <a:t>and </a:t>
            </a:r>
            <a:r>
              <a:rPr lang="en-US" altLang="en-US" b="1" smtClean="0">
                <a:solidFill>
                  <a:srgbClr val="FF9900"/>
                </a:solidFill>
              </a:rPr>
              <a:t>accountability</a:t>
            </a:r>
            <a:r>
              <a:rPr lang="en-US" altLang="en-US" smtClean="0"/>
              <a:t> in the working of every public authority, the </a:t>
            </a:r>
            <a:r>
              <a:rPr lang="en-US" altLang="en-US" smtClean="0">
                <a:solidFill>
                  <a:srgbClr val="FF0000"/>
                </a:solidFill>
              </a:rPr>
              <a:t>constitution</a:t>
            </a:r>
            <a:r>
              <a:rPr lang="en-US" altLang="en-US" smtClean="0"/>
              <a:t> of a </a:t>
            </a:r>
            <a:r>
              <a:rPr lang="en-US" altLang="en-US" smtClean="0">
                <a:solidFill>
                  <a:srgbClr val="FF0000"/>
                </a:solidFill>
              </a:rPr>
              <a:t>Central Information Commission </a:t>
            </a:r>
            <a:r>
              <a:rPr lang="en-US" altLang="en-US" smtClean="0"/>
              <a:t>and </a:t>
            </a:r>
            <a:r>
              <a:rPr lang="en-US" altLang="en-US" smtClean="0">
                <a:solidFill>
                  <a:srgbClr val="FF0000"/>
                </a:solidFill>
              </a:rPr>
              <a:t>State Information Commissions</a:t>
            </a:r>
            <a:r>
              <a:rPr lang="en-US" altLang="en-US" smtClean="0"/>
              <a:t> and for matters connected therewith or incidental thereto.</a:t>
            </a:r>
            <a:endParaRPr lang="en-US" altLang="en-US" sz="4000" b="1" smtClean="0"/>
          </a:p>
        </p:txBody>
      </p:sp>
      <p:sp>
        <p:nvSpPr>
          <p:cNvPr id="1945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C621E72-3148-4E0D-8CA2-6C246CFC40F1}" type="slidenum">
              <a:rPr lang="en-US" altLang="en-US" sz="1400" smtClean="0"/>
              <a:pPr>
                <a:spcBef>
                  <a:spcPct val="0"/>
                </a:spcBef>
                <a:buFontTx/>
                <a:buNone/>
              </a:pPr>
              <a:t>8</a:t>
            </a:fld>
            <a:endParaRPr lang="en-US" altLang="en-US" sz="1400" smtClean="0"/>
          </a:p>
        </p:txBody>
      </p:sp>
      <p:sp>
        <p:nvSpPr>
          <p:cNvPr id="19460" name="Footer Placeholder 4"/>
          <p:cNvSpPr>
            <a:spLocks noGrp="1"/>
          </p:cNvSpPr>
          <p:nvPr>
            <p:ph type="ftr" sz="quarter" idx="11"/>
          </p:nvPr>
        </p:nvSpPr>
        <p:spPr>
          <a:xfrm>
            <a:off x="3124200" y="6400800"/>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The decision of the   Information Commission shall be </a:t>
            </a:r>
            <a:r>
              <a:rPr lang="en-US" altLang="en-US" sz="2800" smtClean="0">
                <a:solidFill>
                  <a:srgbClr val="FF9900"/>
                </a:solidFill>
              </a:rPr>
              <a:t>binding</a:t>
            </a:r>
            <a:r>
              <a:rPr lang="en-US" altLang="en-US" sz="2800" smtClean="0"/>
              <a:t>. </a:t>
            </a:r>
            <a:r>
              <a:rPr lang="en-US" altLang="en-US" sz="2800" smtClean="0">
                <a:solidFill>
                  <a:srgbClr val="0000FF"/>
                </a:solidFill>
              </a:rPr>
              <a:t>s.19(7)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It has the power to</a:t>
            </a:r>
          </a:p>
          <a:p>
            <a:pPr algn="ctr" eaLnBrk="1" hangingPunct="1">
              <a:buFont typeface="Wingdings" panose="05000000000000000000" pitchFamily="2" charset="2"/>
              <a:buNone/>
            </a:pPr>
            <a:r>
              <a:rPr lang="en-US" altLang="en-US" sz="2800" smtClean="0"/>
              <a:t>require the public authority to </a:t>
            </a:r>
            <a:r>
              <a:rPr lang="en-US" altLang="en-US" sz="2800" b="1" smtClean="0">
                <a:solidFill>
                  <a:srgbClr val="0000FF"/>
                </a:solidFill>
              </a:rPr>
              <a:t>compensate</a:t>
            </a:r>
            <a:r>
              <a:rPr lang="en-US" altLang="en-US" sz="2800" smtClean="0">
                <a:solidFill>
                  <a:srgbClr val="0000FF"/>
                </a:solidFill>
              </a:rPr>
              <a:t> </a:t>
            </a:r>
            <a:r>
              <a:rPr lang="en-US" altLang="en-US" sz="2800" smtClean="0"/>
              <a:t>the </a:t>
            </a:r>
            <a:r>
              <a:rPr lang="en-US" altLang="en-US" sz="2800" smtClean="0">
                <a:solidFill>
                  <a:srgbClr val="FF3300"/>
                </a:solidFill>
              </a:rPr>
              <a:t>complainant for any loss or other detriment suffered.    </a:t>
            </a:r>
            <a:r>
              <a:rPr lang="en-US" altLang="en-US" sz="2800" smtClean="0">
                <a:solidFill>
                  <a:srgbClr val="0000FF"/>
                </a:solidFill>
              </a:rPr>
              <a:t>s.19(8) </a:t>
            </a:r>
          </a:p>
          <a:p>
            <a:pPr algn="ctr" eaLnBrk="1" hangingPunct="1">
              <a:buFont typeface="Wingdings" panose="05000000000000000000" pitchFamily="2" charset="2"/>
              <a:buNone/>
            </a:pPr>
            <a:endParaRPr lang="en-US" altLang="en-US" sz="2800" smtClean="0"/>
          </a:p>
        </p:txBody>
      </p:sp>
      <p:sp>
        <p:nvSpPr>
          <p:cNvPr id="13517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7135F62-FDE7-4A6A-9631-A5B6B9DBFD3D}" type="slidenum">
              <a:rPr lang="en-US" altLang="en-US" sz="1400" smtClean="0"/>
              <a:pPr>
                <a:spcBef>
                  <a:spcPct val="0"/>
                </a:spcBef>
                <a:buFontTx/>
                <a:buNone/>
              </a:pPr>
              <a:t>80</a:t>
            </a:fld>
            <a:endParaRPr lang="en-US" altLang="en-US" sz="1400" smtClean="0"/>
          </a:p>
        </p:txBody>
      </p:sp>
      <p:sp>
        <p:nvSpPr>
          <p:cNvPr id="13517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3"/>
          <p:cNvSpPr>
            <a:spLocks noGrp="1" noChangeArrowheads="1"/>
          </p:cNvSpPr>
          <p:nvPr>
            <p:ph idx="1"/>
          </p:nvPr>
        </p:nvSpPr>
        <p:spPr>
          <a:xfrm>
            <a:off x="457200" y="381000"/>
            <a:ext cx="8229600" cy="5749925"/>
          </a:xfrm>
        </p:spPr>
        <p:txBody>
          <a:bodyPr/>
          <a:lstStyle/>
          <a:p>
            <a:pPr marL="457200" indent="-457200" eaLnBrk="1" hangingPunct="1">
              <a:lnSpc>
                <a:spcPct val="90000"/>
              </a:lnSpc>
              <a:buFont typeface="Wingdings" panose="05000000000000000000" pitchFamily="2" charset="2"/>
              <a:buNone/>
            </a:pPr>
            <a:r>
              <a:rPr lang="en-US" altLang="en-US" sz="2800" b="1" smtClean="0">
                <a:solidFill>
                  <a:srgbClr val="FF9900"/>
                </a:solidFill>
              </a:rPr>
              <a:t>                                </a:t>
            </a:r>
            <a:r>
              <a:rPr lang="en-US" altLang="en-US" b="1" smtClean="0">
                <a:solidFill>
                  <a:srgbClr val="FF9900"/>
                </a:solidFill>
              </a:rPr>
              <a:t>Penalties</a:t>
            </a:r>
            <a:endParaRPr lang="en-US" altLang="en-US" smtClean="0"/>
          </a:p>
          <a:p>
            <a:pPr marL="457200" indent="-457200" algn="just" eaLnBrk="1" hangingPunct="1">
              <a:lnSpc>
                <a:spcPct val="90000"/>
              </a:lnSpc>
              <a:buFont typeface="Wingdings" panose="05000000000000000000" pitchFamily="2" charset="2"/>
              <a:buNone/>
            </a:pPr>
            <a:r>
              <a:rPr lang="en-US" altLang="en-US" sz="2800" smtClean="0"/>
              <a:t>     Where the  Information Commission is of the opinion that the PIO has, without any </a:t>
            </a:r>
            <a:r>
              <a:rPr lang="en-US" altLang="en-US" sz="2800" smtClean="0">
                <a:solidFill>
                  <a:srgbClr val="FF9900"/>
                </a:solidFill>
              </a:rPr>
              <a:t>reasonable cause:</a:t>
            </a:r>
          </a:p>
          <a:p>
            <a:pPr marL="457200" indent="-457200" algn="just" eaLnBrk="1" hangingPunct="1">
              <a:lnSpc>
                <a:spcPct val="90000"/>
              </a:lnSpc>
              <a:buFont typeface="Arial" panose="020B0604020202020204" pitchFamily="34" charset="0"/>
              <a:buChar char="●"/>
            </a:pPr>
            <a:r>
              <a:rPr lang="en-US" altLang="en-US" sz="2800" smtClean="0">
                <a:solidFill>
                  <a:srgbClr val="FF9900"/>
                </a:solidFill>
              </a:rPr>
              <a:t>refused</a:t>
            </a:r>
            <a:r>
              <a:rPr lang="en-US" altLang="en-US" sz="2800" smtClean="0"/>
              <a:t> to receive an application for information </a:t>
            </a:r>
          </a:p>
          <a:p>
            <a:pPr marL="457200" indent="-457200" algn="just" eaLnBrk="1" hangingPunct="1">
              <a:lnSpc>
                <a:spcPct val="90000"/>
              </a:lnSpc>
              <a:buFont typeface="Arial" panose="020B0604020202020204" pitchFamily="34" charset="0"/>
              <a:buChar char="●"/>
            </a:pPr>
            <a:r>
              <a:rPr lang="en-US" altLang="en-US" sz="2800" smtClean="0"/>
              <a:t> has not furnished information </a:t>
            </a:r>
            <a:r>
              <a:rPr lang="en-US" altLang="en-US" sz="2800" smtClean="0">
                <a:solidFill>
                  <a:srgbClr val="FF9900"/>
                </a:solidFill>
              </a:rPr>
              <a:t>within the time</a:t>
            </a:r>
            <a:r>
              <a:rPr lang="en-US" altLang="en-US" sz="2800" smtClean="0"/>
              <a:t> specified </a:t>
            </a:r>
          </a:p>
          <a:p>
            <a:pPr marL="457200" indent="-457200" algn="just" eaLnBrk="1" hangingPunct="1">
              <a:lnSpc>
                <a:spcPct val="90000"/>
              </a:lnSpc>
              <a:buFont typeface="Arial" panose="020B0604020202020204" pitchFamily="34" charset="0"/>
              <a:buChar char="●"/>
            </a:pPr>
            <a:r>
              <a:rPr lang="en-US" altLang="en-US" sz="2800" smtClean="0"/>
              <a:t> malafidely </a:t>
            </a:r>
            <a:r>
              <a:rPr lang="en-US" altLang="en-US" sz="2800" smtClean="0">
                <a:solidFill>
                  <a:srgbClr val="FF9900"/>
                </a:solidFill>
              </a:rPr>
              <a:t>denied</a:t>
            </a:r>
            <a:r>
              <a:rPr lang="en-US" altLang="en-US" sz="2800" smtClean="0"/>
              <a:t> the request for information </a:t>
            </a:r>
          </a:p>
          <a:p>
            <a:pPr marL="457200" indent="-457200" algn="just" eaLnBrk="1" hangingPunct="1">
              <a:lnSpc>
                <a:spcPct val="90000"/>
              </a:lnSpc>
              <a:buFont typeface="Arial" panose="020B0604020202020204" pitchFamily="34" charset="0"/>
              <a:buChar char="●"/>
            </a:pPr>
            <a:r>
              <a:rPr lang="en-US" altLang="en-US" sz="2800" smtClean="0"/>
              <a:t> knowingly given </a:t>
            </a:r>
            <a:r>
              <a:rPr lang="en-US" altLang="en-US" sz="2800" smtClean="0">
                <a:solidFill>
                  <a:srgbClr val="FF9900"/>
                </a:solidFill>
              </a:rPr>
              <a:t>incorrect</a:t>
            </a:r>
            <a:r>
              <a:rPr lang="en-US" altLang="en-US" sz="2800" smtClean="0"/>
              <a:t>, incomplete or misleading  information </a:t>
            </a:r>
          </a:p>
          <a:p>
            <a:pPr marL="457200" indent="-457200" algn="just" eaLnBrk="1" hangingPunct="1">
              <a:lnSpc>
                <a:spcPct val="90000"/>
              </a:lnSpc>
              <a:buFont typeface="Arial" panose="020B0604020202020204" pitchFamily="34" charset="0"/>
              <a:buChar char="●"/>
            </a:pPr>
            <a:r>
              <a:rPr lang="en-US" altLang="en-US" sz="2800" smtClean="0"/>
              <a:t> </a:t>
            </a:r>
            <a:r>
              <a:rPr lang="en-US" altLang="en-US" sz="2800" smtClean="0">
                <a:solidFill>
                  <a:srgbClr val="FF9900"/>
                </a:solidFill>
              </a:rPr>
              <a:t>destroyed </a:t>
            </a:r>
            <a:r>
              <a:rPr lang="en-US" altLang="en-US" sz="2800" smtClean="0"/>
              <a:t>information </a:t>
            </a:r>
          </a:p>
          <a:p>
            <a:pPr marL="457200" indent="-457200" algn="just" eaLnBrk="1" hangingPunct="1">
              <a:lnSpc>
                <a:spcPct val="90000"/>
              </a:lnSpc>
              <a:buFont typeface="Arial" panose="020B0604020202020204" pitchFamily="34" charset="0"/>
              <a:buChar char="●"/>
            </a:pPr>
            <a:r>
              <a:rPr lang="en-US" altLang="en-US" sz="2800" smtClean="0">
                <a:solidFill>
                  <a:srgbClr val="FF9900"/>
                </a:solidFill>
              </a:rPr>
              <a:t> obstructed</a:t>
            </a:r>
            <a:r>
              <a:rPr lang="en-US" altLang="en-US" sz="2800" smtClean="0"/>
              <a:t> in any manner in furnishing the information</a:t>
            </a:r>
          </a:p>
          <a:p>
            <a:pPr marL="457200" indent="-457200" algn="just" eaLnBrk="1" hangingPunct="1">
              <a:lnSpc>
                <a:spcPct val="90000"/>
              </a:lnSpc>
              <a:buFontTx/>
              <a:buNone/>
            </a:pPr>
            <a:r>
              <a:rPr lang="en-US" altLang="en-US" sz="2800" smtClean="0"/>
              <a:t> </a:t>
            </a:r>
          </a:p>
          <a:p>
            <a:pPr marL="457200" indent="-457200" algn="ctr" eaLnBrk="1" hangingPunct="1">
              <a:lnSpc>
                <a:spcPct val="90000"/>
              </a:lnSpc>
              <a:buFont typeface="Wingdings" panose="05000000000000000000" pitchFamily="2" charset="2"/>
              <a:buNone/>
            </a:pPr>
            <a:endParaRPr lang="en-US" altLang="en-US" sz="2800" smtClean="0"/>
          </a:p>
        </p:txBody>
      </p:sp>
      <p:sp>
        <p:nvSpPr>
          <p:cNvPr id="13619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710BFBC-F59A-4BD6-A87D-58C5E89B2CB5}" type="slidenum">
              <a:rPr lang="en-US" altLang="en-US" sz="1400" smtClean="0"/>
              <a:pPr>
                <a:spcBef>
                  <a:spcPct val="0"/>
                </a:spcBef>
                <a:buFontTx/>
                <a:buNone/>
              </a:pPr>
              <a:t>81</a:t>
            </a:fld>
            <a:endParaRPr lang="en-US" altLang="en-US" sz="1400" smtClean="0"/>
          </a:p>
        </p:txBody>
      </p:sp>
      <p:sp>
        <p:nvSpPr>
          <p:cNvPr id="136196"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3"/>
          <p:cNvSpPr>
            <a:spLocks noGrp="1" noChangeArrowheads="1"/>
          </p:cNvSpPr>
          <p:nvPr>
            <p:ph idx="1"/>
          </p:nvPr>
        </p:nvSpPr>
        <p:spPr/>
        <p:txBody>
          <a:bodyPr/>
          <a:lstStyle/>
          <a:p>
            <a:pPr algn="ctr" eaLnBrk="1" hangingPunct="1">
              <a:buFont typeface="Wingdings" panose="05000000000000000000" pitchFamily="2" charset="2"/>
              <a:buNone/>
            </a:pPr>
            <a:r>
              <a:rPr lang="en-US" altLang="en-US" smtClean="0"/>
              <a:t>it shall impose a penalty of </a:t>
            </a:r>
            <a:r>
              <a:rPr lang="en-US" altLang="en-US" smtClean="0">
                <a:solidFill>
                  <a:srgbClr val="FF0000"/>
                </a:solidFill>
              </a:rPr>
              <a:t>250 rupees each day</a:t>
            </a:r>
            <a:r>
              <a:rPr lang="en-US" altLang="en-US" smtClean="0"/>
              <a:t> till application is received or information is furnished, so however, the total amount of such penalty </a:t>
            </a:r>
            <a:r>
              <a:rPr lang="en-US" altLang="en-US" smtClean="0">
                <a:solidFill>
                  <a:srgbClr val="FF0000"/>
                </a:solidFill>
              </a:rPr>
              <a:t>shall not exceed 25000 rupees.  </a:t>
            </a:r>
            <a:r>
              <a:rPr lang="en-US" altLang="en-US" smtClean="0">
                <a:solidFill>
                  <a:srgbClr val="0000FF"/>
                </a:solidFill>
              </a:rPr>
              <a:t>s.20(1) </a:t>
            </a:r>
          </a:p>
          <a:p>
            <a:pPr eaLnBrk="1" hangingPunct="1"/>
            <a:endParaRPr lang="en-US" altLang="en-US" smtClean="0"/>
          </a:p>
        </p:txBody>
      </p:sp>
      <p:sp>
        <p:nvSpPr>
          <p:cNvPr id="13721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3D627B9-E564-4155-9251-8EF333C9ED91}" type="slidenum">
              <a:rPr lang="en-US" altLang="en-US" sz="1400" smtClean="0"/>
              <a:pPr>
                <a:spcBef>
                  <a:spcPct val="0"/>
                </a:spcBef>
                <a:buFontTx/>
                <a:buNone/>
              </a:pPr>
              <a:t>82</a:t>
            </a:fld>
            <a:endParaRPr lang="en-US" altLang="en-US" sz="1400" smtClean="0"/>
          </a:p>
        </p:txBody>
      </p:sp>
      <p:sp>
        <p:nvSpPr>
          <p:cNvPr id="13722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3"/>
          <p:cNvSpPr>
            <a:spLocks noGrp="1" noChangeArrowheads="1"/>
          </p:cNvSpPr>
          <p:nvPr>
            <p:ph idx="1"/>
          </p:nvPr>
        </p:nvSpPr>
        <p:spPr>
          <a:xfrm>
            <a:off x="457200" y="609600"/>
            <a:ext cx="8229600" cy="55213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Provided that the PIO shall be given a reasonable </a:t>
            </a:r>
            <a:r>
              <a:rPr lang="en-US" altLang="en-US" sz="2800" smtClean="0">
                <a:solidFill>
                  <a:srgbClr val="FF9900"/>
                </a:solidFill>
              </a:rPr>
              <a:t>opportunity of being heard</a:t>
            </a:r>
            <a:r>
              <a:rPr lang="en-US" altLang="en-US" sz="2800" smtClean="0"/>
              <a:t> before any penalty is imposed on him:</a:t>
            </a:r>
          </a:p>
          <a:p>
            <a:pPr algn="ctr" eaLnBrk="1" hangingPunct="1"/>
            <a:endParaRPr lang="en-US" altLang="en-US" sz="2800" smtClean="0"/>
          </a:p>
          <a:p>
            <a:pPr algn="ctr" eaLnBrk="1" hangingPunct="1"/>
            <a:endParaRPr lang="en-US" altLang="en-US" sz="2800" smtClean="0"/>
          </a:p>
        </p:txBody>
      </p:sp>
      <p:sp>
        <p:nvSpPr>
          <p:cNvPr id="13824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A2E46C2-CFAC-471B-8059-F79EBC2AC0C1}" type="slidenum">
              <a:rPr lang="en-US" altLang="en-US" sz="1400" smtClean="0"/>
              <a:pPr>
                <a:spcBef>
                  <a:spcPct val="0"/>
                </a:spcBef>
                <a:buFontTx/>
                <a:buNone/>
              </a:pPr>
              <a:t>83</a:t>
            </a:fld>
            <a:endParaRPr lang="en-US" altLang="en-US" sz="1400" smtClean="0"/>
          </a:p>
        </p:txBody>
      </p:sp>
      <p:sp>
        <p:nvSpPr>
          <p:cNvPr id="13824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3"/>
          <p:cNvSpPr>
            <a:spLocks noGrp="1" noChangeArrowheads="1"/>
          </p:cNvSpPr>
          <p:nvPr>
            <p:ph idx="1"/>
          </p:nvPr>
        </p:nvSpPr>
        <p:spPr>
          <a:xfrm>
            <a:off x="457200" y="533400"/>
            <a:ext cx="8229600" cy="5597525"/>
          </a:xfrm>
        </p:spPr>
        <p:txBody>
          <a:bodyPr/>
          <a:lstStyle/>
          <a:p>
            <a:pPr algn="ctr" eaLnBrk="1" hangingPunct="1">
              <a:buFont typeface="Wingdings" panose="05000000000000000000" pitchFamily="2" charset="2"/>
              <a:buNone/>
            </a:pPr>
            <a:r>
              <a:rPr lang="en-US" altLang="en-US" sz="2800" smtClean="0"/>
              <a:t>	</a:t>
            </a:r>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Provided further that the </a:t>
            </a:r>
            <a:r>
              <a:rPr lang="en-US" altLang="en-US" sz="2800" smtClean="0">
                <a:solidFill>
                  <a:srgbClr val="FF9900"/>
                </a:solidFill>
              </a:rPr>
              <a:t>burden of proving</a:t>
            </a:r>
            <a:r>
              <a:rPr lang="en-US" altLang="en-US" sz="2800" smtClean="0"/>
              <a:t> that he acted </a:t>
            </a:r>
            <a:r>
              <a:rPr lang="en-US" altLang="en-US" sz="2800" smtClean="0">
                <a:solidFill>
                  <a:srgbClr val="FF9900"/>
                </a:solidFill>
              </a:rPr>
              <a:t>reasonably</a:t>
            </a:r>
            <a:r>
              <a:rPr lang="en-US" altLang="en-US" sz="2800" smtClean="0"/>
              <a:t> and </a:t>
            </a:r>
            <a:r>
              <a:rPr lang="en-US" altLang="en-US" sz="2800" smtClean="0">
                <a:solidFill>
                  <a:srgbClr val="FF9900"/>
                </a:solidFill>
              </a:rPr>
              <a:t>diligently</a:t>
            </a:r>
            <a:r>
              <a:rPr lang="en-US" altLang="en-US" sz="2800" smtClean="0"/>
              <a:t> shall be on the PIO.</a:t>
            </a:r>
          </a:p>
          <a:p>
            <a:pPr algn="ctr" eaLnBrk="1" hangingPunct="1">
              <a:buFont typeface="Wingdings" panose="05000000000000000000" pitchFamily="2" charset="2"/>
              <a:buNone/>
            </a:pPr>
            <a:r>
              <a:rPr lang="en-US" altLang="en-US" sz="2800" smtClean="0"/>
              <a:t>It shall recommend for </a:t>
            </a:r>
            <a:r>
              <a:rPr lang="en-US" altLang="en-US" sz="2800" smtClean="0">
                <a:solidFill>
                  <a:srgbClr val="FF9900"/>
                </a:solidFill>
              </a:rPr>
              <a:t>disciplinary action</a:t>
            </a:r>
            <a:r>
              <a:rPr lang="en-US" altLang="en-US" sz="2800" smtClean="0"/>
              <a:t> against the PIO if she persistently violates the provisions of the Act.</a:t>
            </a:r>
          </a:p>
          <a:p>
            <a:pPr algn="ctr" eaLnBrk="1" hangingPunct="1">
              <a:buFont typeface="Wingdings" panose="05000000000000000000" pitchFamily="2" charset="2"/>
              <a:buNone/>
            </a:pPr>
            <a:endParaRPr lang="en-US" altLang="en-US" sz="2800" smtClean="0"/>
          </a:p>
        </p:txBody>
      </p:sp>
      <p:sp>
        <p:nvSpPr>
          <p:cNvPr id="13926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36FB82-822B-41BF-A4CA-00558FF3D079}" type="slidenum">
              <a:rPr lang="en-US" altLang="en-US" sz="1400" smtClean="0"/>
              <a:pPr>
                <a:spcBef>
                  <a:spcPct val="0"/>
                </a:spcBef>
                <a:buFontTx/>
                <a:buNone/>
              </a:pPr>
              <a:t>84</a:t>
            </a:fld>
            <a:endParaRPr lang="en-US" altLang="en-US" sz="1400" smtClean="0"/>
          </a:p>
        </p:txBody>
      </p:sp>
      <p:sp>
        <p:nvSpPr>
          <p:cNvPr id="139268"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t>	</a:t>
            </a:r>
            <a:r>
              <a:rPr lang="en-US" altLang="en-US" sz="2800" smtClean="0">
                <a:solidFill>
                  <a:srgbClr val="FF0000"/>
                </a:solidFill>
              </a:rPr>
              <a:t>21.</a:t>
            </a:r>
            <a:r>
              <a:rPr lang="en-US" altLang="en-US" sz="2800" smtClean="0"/>
              <a:t> Protection of action taken in </a:t>
            </a:r>
            <a:r>
              <a:rPr lang="en-US" altLang="en-US" sz="2800" smtClean="0">
                <a:solidFill>
                  <a:srgbClr val="FF9900"/>
                </a:solidFill>
              </a:rPr>
              <a:t>good faith</a:t>
            </a:r>
          </a:p>
          <a:p>
            <a:pPr algn="ctr" eaLnBrk="1" hangingPunct="1">
              <a:buFont typeface="Wingdings" panose="05000000000000000000" pitchFamily="2" charset="2"/>
              <a:buNone/>
            </a:pPr>
            <a:r>
              <a:rPr lang="en-US" altLang="en-US" sz="2800" smtClean="0"/>
              <a:t>No suit, prosecution or other legal proceeding shall lie against any person for anything which is  in good faith  done  or intended to be done under this Act or any rule made there under. </a:t>
            </a:r>
          </a:p>
          <a:p>
            <a:pPr algn="ctr" eaLnBrk="1" hangingPunct="1">
              <a:buFont typeface="Wingdings" panose="05000000000000000000" pitchFamily="2" charset="2"/>
              <a:buNone/>
            </a:pPr>
            <a:endParaRPr lang="en-US" altLang="en-US" sz="2800" smtClean="0"/>
          </a:p>
        </p:txBody>
      </p:sp>
      <p:sp>
        <p:nvSpPr>
          <p:cNvPr id="14029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84B1639-B650-4BD6-B96F-5F073069B1D7}" type="slidenum">
              <a:rPr lang="en-US" altLang="en-US" sz="1400" smtClean="0"/>
              <a:pPr>
                <a:spcBef>
                  <a:spcPct val="0"/>
                </a:spcBef>
                <a:buFontTx/>
                <a:buNone/>
              </a:pPr>
              <a:t>85</a:t>
            </a:fld>
            <a:endParaRPr lang="en-US" altLang="en-US" sz="1400" smtClean="0"/>
          </a:p>
        </p:txBody>
      </p:sp>
      <p:sp>
        <p:nvSpPr>
          <p:cNvPr id="14029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Grp="1" noChangeArrowheads="1"/>
          </p:cNvSpPr>
          <p:nvPr>
            <p:ph idx="1"/>
          </p:nvPr>
        </p:nvSpPr>
        <p:spPr>
          <a:xfrm>
            <a:off x="457200" y="381000"/>
            <a:ext cx="8229600" cy="5749925"/>
          </a:xfrm>
        </p:spPr>
        <p:txBody>
          <a:bodyPr/>
          <a:lstStyle/>
          <a:p>
            <a:pPr algn="ctr" eaLnBrk="1" hangingPunct="1">
              <a:buFont typeface="Wingdings" panose="05000000000000000000" pitchFamily="2" charset="2"/>
              <a:buNone/>
            </a:pPr>
            <a:r>
              <a:rPr lang="en-US" altLang="en-US" sz="2800" smtClean="0"/>
              <a:t>	</a:t>
            </a:r>
            <a:r>
              <a:rPr lang="en-US" altLang="en-US" sz="2800" smtClean="0">
                <a:solidFill>
                  <a:srgbClr val="FF0000"/>
                </a:solidFill>
              </a:rPr>
              <a:t>22. </a:t>
            </a:r>
            <a:r>
              <a:rPr lang="en-US" altLang="en-US" sz="2800" smtClean="0"/>
              <a:t>Act to have </a:t>
            </a:r>
            <a:r>
              <a:rPr lang="en-US" altLang="en-US" sz="2800" smtClean="0">
                <a:solidFill>
                  <a:srgbClr val="FF9900"/>
                </a:solidFill>
              </a:rPr>
              <a:t>overriding effect</a:t>
            </a:r>
          </a:p>
          <a:p>
            <a:pPr algn="ctr" eaLnBrk="1" hangingPunct="1">
              <a:buFont typeface="Wingdings" panose="05000000000000000000" pitchFamily="2" charset="2"/>
              <a:buNone/>
            </a:pPr>
            <a:r>
              <a:rPr lang="en-US" altLang="en-US" sz="2800" smtClean="0"/>
              <a:t>The provisions of this Act shall have effect notwithstanding anything inconsistent therewith contained in </a:t>
            </a:r>
            <a:r>
              <a:rPr lang="en-US" altLang="en-US" sz="2800" smtClean="0">
                <a:solidFill>
                  <a:srgbClr val="FF0000"/>
                </a:solidFill>
              </a:rPr>
              <a:t>the Official Secrets Act, 1923 (19 of 1923),</a:t>
            </a:r>
            <a:r>
              <a:rPr lang="en-US" altLang="en-US" sz="2800" smtClean="0"/>
              <a:t>  and any  other law for the time being in force or in any instrument having effect by virtue of any law other than this Act. </a:t>
            </a:r>
          </a:p>
          <a:p>
            <a:pPr algn="ctr" eaLnBrk="1" hangingPunct="1">
              <a:buFont typeface="Wingdings" panose="05000000000000000000" pitchFamily="2" charset="2"/>
              <a:buNone/>
            </a:pPr>
            <a:endParaRPr lang="en-US" altLang="en-US" sz="2800" smtClean="0"/>
          </a:p>
        </p:txBody>
      </p:sp>
      <p:sp>
        <p:nvSpPr>
          <p:cNvPr id="14131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A69F5A3-6C27-452C-B44D-99F96B158D30}" type="slidenum">
              <a:rPr lang="en-US" altLang="en-US" sz="1400" smtClean="0"/>
              <a:pPr>
                <a:spcBef>
                  <a:spcPct val="0"/>
                </a:spcBef>
                <a:buFontTx/>
                <a:buNone/>
              </a:pPr>
              <a:t>86</a:t>
            </a:fld>
            <a:endParaRPr lang="en-US" altLang="en-US" sz="1400" smtClean="0"/>
          </a:p>
        </p:txBody>
      </p:sp>
      <p:sp>
        <p:nvSpPr>
          <p:cNvPr id="141316"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solidFill>
                  <a:srgbClr val="FF0000"/>
                </a:solidFill>
              </a:rPr>
              <a:t>23. </a:t>
            </a:r>
            <a:r>
              <a:rPr lang="en-US" altLang="en-US" sz="2800" b="1" smtClean="0">
                <a:solidFill>
                  <a:srgbClr val="FF9900"/>
                </a:solidFill>
              </a:rPr>
              <a:t>Bar of jurisdiction</a:t>
            </a:r>
            <a:r>
              <a:rPr lang="en-US" altLang="en-US" sz="2800" b="1" smtClean="0"/>
              <a:t> </a:t>
            </a:r>
            <a:r>
              <a:rPr lang="en-US" altLang="en-US" sz="2800" smtClean="0"/>
              <a:t>of courts.-No court shall entertain any </a:t>
            </a:r>
            <a:r>
              <a:rPr lang="en-US" altLang="en-US" sz="2800" smtClean="0">
                <a:solidFill>
                  <a:srgbClr val="FF0000"/>
                </a:solidFill>
              </a:rPr>
              <a:t>suit,</a:t>
            </a:r>
            <a:r>
              <a:rPr lang="en-US" altLang="en-US" sz="2800" smtClean="0"/>
              <a:t> </a:t>
            </a:r>
            <a:r>
              <a:rPr lang="en-US" altLang="en-US" sz="2800" smtClean="0">
                <a:solidFill>
                  <a:srgbClr val="0000FF"/>
                </a:solidFill>
              </a:rPr>
              <a:t>application</a:t>
            </a:r>
            <a:r>
              <a:rPr lang="en-US" altLang="en-US" sz="2800" smtClean="0"/>
              <a:t> or </a:t>
            </a:r>
            <a:r>
              <a:rPr lang="en-US" altLang="en-US" sz="2800" smtClean="0">
                <a:solidFill>
                  <a:srgbClr val="FF0000"/>
                </a:solidFill>
              </a:rPr>
              <a:t>other proceeding </a:t>
            </a:r>
            <a:r>
              <a:rPr lang="en-US" altLang="en-US" sz="2800" smtClean="0"/>
              <a:t>in respect  of any order made under this Act and no such order shall be called in question otherwise than  by way of an appeal under this Act. </a:t>
            </a:r>
          </a:p>
          <a:p>
            <a:pPr algn="ctr" eaLnBrk="1" hangingPunct="1"/>
            <a:endParaRPr lang="en-US" altLang="en-US" sz="2800" smtClean="0"/>
          </a:p>
          <a:p>
            <a:pPr algn="ctr" eaLnBrk="1" hangingPunct="1">
              <a:buFont typeface="Wingdings" panose="05000000000000000000" pitchFamily="2" charset="2"/>
              <a:buNone/>
            </a:pPr>
            <a:endParaRPr lang="en-US" altLang="en-US" sz="2800" smtClean="0"/>
          </a:p>
        </p:txBody>
      </p:sp>
      <p:sp>
        <p:nvSpPr>
          <p:cNvPr id="14233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61BF9D-198E-42FA-999B-08DFCD432662}" type="slidenum">
              <a:rPr lang="en-US" altLang="en-US" sz="1400" smtClean="0"/>
              <a:pPr>
                <a:spcBef>
                  <a:spcPct val="0"/>
                </a:spcBef>
                <a:buFontTx/>
                <a:buNone/>
              </a:pPr>
              <a:t>87</a:t>
            </a:fld>
            <a:endParaRPr lang="en-US" altLang="en-US" sz="1400" smtClean="0"/>
          </a:p>
        </p:txBody>
      </p:sp>
      <p:sp>
        <p:nvSpPr>
          <p:cNvPr id="142340"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Grp="1" noChangeArrowheads="1"/>
          </p:cNvSpPr>
          <p:nvPr>
            <p:ph idx="1"/>
          </p:nvPr>
        </p:nvSpPr>
        <p:spPr>
          <a:xfrm>
            <a:off x="457200" y="685800"/>
            <a:ext cx="8229600" cy="5445125"/>
          </a:xfrm>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smtClean="0">
                <a:solidFill>
                  <a:srgbClr val="FF3300"/>
                </a:solidFill>
              </a:rPr>
              <a:t>Act not to apply in certain organizations.-</a:t>
            </a:r>
          </a:p>
          <a:p>
            <a:pPr algn="ctr" eaLnBrk="1" hangingPunct="1">
              <a:buFont typeface="Wingdings" panose="05000000000000000000" pitchFamily="2" charset="2"/>
              <a:buNone/>
            </a:pPr>
            <a:r>
              <a:rPr lang="en-US" altLang="en-US" sz="2800" smtClean="0"/>
              <a:t>Nothing contained in this Act shall apply to the intelligence and security organisations specified in the </a:t>
            </a:r>
            <a:r>
              <a:rPr lang="en-US" altLang="en-US" sz="2800" b="1" smtClean="0">
                <a:solidFill>
                  <a:srgbClr val="FF9900"/>
                </a:solidFill>
              </a:rPr>
              <a:t>Second Schedule</a:t>
            </a:r>
            <a:r>
              <a:rPr lang="en-US" altLang="en-US" sz="2800" smtClean="0"/>
              <a:t>. </a:t>
            </a:r>
            <a:r>
              <a:rPr lang="en-US" altLang="en-US" sz="2800" smtClean="0">
                <a:solidFill>
                  <a:srgbClr val="FF0000"/>
                </a:solidFill>
              </a:rPr>
              <a:t>s.24 </a:t>
            </a:r>
          </a:p>
        </p:txBody>
      </p:sp>
      <p:sp>
        <p:nvSpPr>
          <p:cNvPr id="14336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969349C-0750-4D99-8E73-5AB6D5274940}" type="slidenum">
              <a:rPr lang="en-US" altLang="en-US" sz="1400" smtClean="0"/>
              <a:pPr>
                <a:spcBef>
                  <a:spcPct val="0"/>
                </a:spcBef>
                <a:buFontTx/>
                <a:buNone/>
              </a:pPr>
              <a:t>88</a:t>
            </a:fld>
            <a:endParaRPr lang="en-US" altLang="en-US" sz="1400" smtClean="0"/>
          </a:p>
        </p:txBody>
      </p:sp>
      <p:sp>
        <p:nvSpPr>
          <p:cNvPr id="143364"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3"/>
          <p:cNvSpPr>
            <a:spLocks noGrp="1" noChangeArrowheads="1"/>
          </p:cNvSpPr>
          <p:nvPr>
            <p:ph idx="1"/>
          </p:nvPr>
        </p:nvSpPr>
        <p:spPr/>
        <p:txBody>
          <a:bodyPr/>
          <a:lstStyle/>
          <a:p>
            <a:pPr algn="ctr" eaLnBrk="1" hangingPunct="1">
              <a:buFont typeface="Wingdings" panose="05000000000000000000" pitchFamily="2" charset="2"/>
              <a:buNone/>
            </a:pPr>
            <a:endParaRPr lang="en-US" altLang="en-US" sz="2800" smtClean="0"/>
          </a:p>
          <a:p>
            <a:pPr algn="ctr" eaLnBrk="1" hangingPunct="1">
              <a:buFont typeface="Wingdings" panose="05000000000000000000" pitchFamily="2" charset="2"/>
              <a:buNone/>
            </a:pPr>
            <a:r>
              <a:rPr lang="en-US" altLang="en-US" sz="2800" b="1" smtClean="0">
                <a:solidFill>
                  <a:srgbClr val="FF9900"/>
                </a:solidFill>
              </a:rPr>
              <a:t>Repeal</a:t>
            </a:r>
            <a:endParaRPr lang="en-US" altLang="en-US" sz="2800" smtClean="0"/>
          </a:p>
          <a:p>
            <a:pPr algn="ctr" eaLnBrk="1" hangingPunct="1">
              <a:buFont typeface="Wingdings" panose="05000000000000000000" pitchFamily="2" charset="2"/>
              <a:buNone/>
            </a:pPr>
            <a:r>
              <a:rPr lang="en-US" altLang="en-US" sz="2800" smtClean="0"/>
              <a:t>The Freedom of Information Act, 2002 </a:t>
            </a:r>
          </a:p>
          <a:p>
            <a:pPr algn="ctr" eaLnBrk="1" hangingPunct="1">
              <a:buFont typeface="Wingdings" panose="05000000000000000000" pitchFamily="2" charset="2"/>
              <a:buNone/>
            </a:pPr>
            <a:r>
              <a:rPr lang="en-US" altLang="en-US" sz="2800" smtClean="0"/>
              <a:t>is hereby repealed.</a:t>
            </a:r>
          </a:p>
          <a:p>
            <a:pPr algn="ctr" eaLnBrk="1" hangingPunct="1">
              <a:buFont typeface="Wingdings" panose="05000000000000000000" pitchFamily="2" charset="2"/>
              <a:buNone/>
            </a:pPr>
            <a:r>
              <a:rPr lang="en-US" altLang="en-US" sz="2800" smtClean="0">
                <a:solidFill>
                  <a:srgbClr val="FF0000"/>
                </a:solidFill>
              </a:rPr>
              <a:t> s.31</a:t>
            </a:r>
          </a:p>
          <a:p>
            <a:pPr algn="ctr" eaLnBrk="1" hangingPunct="1"/>
            <a:endParaRPr lang="en-US" altLang="en-US" sz="2800" smtClean="0"/>
          </a:p>
          <a:p>
            <a:pPr algn="ctr" eaLnBrk="1" hangingPunct="1">
              <a:buFont typeface="Wingdings" panose="05000000000000000000" pitchFamily="2" charset="2"/>
              <a:buNone/>
            </a:pPr>
            <a:endParaRPr lang="en-US" altLang="en-US" sz="2800" smtClean="0"/>
          </a:p>
        </p:txBody>
      </p:sp>
      <p:sp>
        <p:nvSpPr>
          <p:cNvPr id="1443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DF5DA92-5EF7-46C3-82A9-5678C6CB08EC}" type="slidenum">
              <a:rPr lang="en-US" altLang="en-US" sz="1400" smtClean="0"/>
              <a:pPr>
                <a:spcBef>
                  <a:spcPct val="0"/>
                </a:spcBef>
                <a:buFontTx/>
                <a:buNone/>
              </a:pPr>
              <a:t>89</a:t>
            </a:fld>
            <a:endParaRPr lang="en-US" altLang="en-US" sz="1400" smtClean="0"/>
          </a:p>
        </p:txBody>
      </p:sp>
      <p:sp>
        <p:nvSpPr>
          <p:cNvPr id="144388"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457200" y="457200"/>
            <a:ext cx="8229600" cy="5673725"/>
          </a:xfrm>
        </p:spPr>
        <p:txBody>
          <a:bodyPr/>
          <a:lstStyle/>
          <a:p>
            <a:pPr algn="ctr" eaLnBrk="1" hangingPunct="1">
              <a:buFont typeface="Wingdings" panose="05000000000000000000" pitchFamily="2" charset="2"/>
              <a:buNone/>
            </a:pPr>
            <a:r>
              <a:rPr lang="en-US" altLang="en-US" sz="3600" dirty="0" smtClean="0">
                <a:solidFill>
                  <a:srgbClr val="FF9900"/>
                </a:solidFill>
              </a:rPr>
              <a:t>Preamble </a:t>
            </a:r>
          </a:p>
          <a:p>
            <a:pPr algn="ctr" eaLnBrk="1" hangingPunct="1">
              <a:spcBef>
                <a:spcPct val="0"/>
              </a:spcBef>
              <a:buFont typeface="Wingdings" panose="05000000000000000000" pitchFamily="2" charset="2"/>
              <a:buNone/>
            </a:pPr>
            <a:r>
              <a:rPr lang="en-US" altLang="en-US" sz="2800" dirty="0" smtClean="0"/>
              <a:t>to the Act</a:t>
            </a:r>
          </a:p>
          <a:p>
            <a:pPr algn="ctr" eaLnBrk="1" hangingPunct="1">
              <a:spcBef>
                <a:spcPct val="0"/>
              </a:spcBef>
              <a:buFont typeface="Wingdings" panose="05000000000000000000" pitchFamily="2" charset="2"/>
              <a:buNone/>
            </a:pPr>
            <a:r>
              <a:rPr lang="en-US" altLang="en-US" sz="2800" dirty="0" smtClean="0"/>
              <a:t>What does it say ?</a:t>
            </a:r>
          </a:p>
          <a:p>
            <a:pPr algn="ctr" eaLnBrk="1" hangingPunct="1">
              <a:spcBef>
                <a:spcPct val="0"/>
              </a:spcBef>
              <a:buFont typeface="Wingdings" panose="05000000000000000000" pitchFamily="2" charset="2"/>
              <a:buNone/>
            </a:pPr>
            <a:endParaRPr lang="en-US" altLang="en-US" sz="2800" dirty="0" smtClean="0"/>
          </a:p>
          <a:p>
            <a:pPr eaLnBrk="1" hangingPunct="1">
              <a:buClr>
                <a:srgbClr val="EDF210"/>
              </a:buClr>
              <a:buFont typeface="Arial" panose="020B0604020202020204" pitchFamily="34" charset="0"/>
              <a:buChar char="●"/>
            </a:pPr>
            <a:r>
              <a:rPr lang="en-US" altLang="en-US" sz="2800" b="1" dirty="0" smtClean="0">
                <a:solidFill>
                  <a:srgbClr val="FF9900"/>
                </a:solidFill>
              </a:rPr>
              <a:t>Informed citizenry</a:t>
            </a:r>
            <a:r>
              <a:rPr lang="en-US" altLang="en-US" sz="2800" b="1" dirty="0" smtClean="0"/>
              <a:t> </a:t>
            </a:r>
            <a:r>
              <a:rPr lang="en-US" altLang="en-US" sz="2800" dirty="0" smtClean="0"/>
              <a:t>and </a:t>
            </a:r>
            <a:r>
              <a:rPr lang="en-US" altLang="en-US" sz="2800" b="1" dirty="0" smtClean="0">
                <a:solidFill>
                  <a:srgbClr val="FF9900"/>
                </a:solidFill>
              </a:rPr>
              <a:t>transparency of information</a:t>
            </a:r>
            <a:r>
              <a:rPr lang="en-US" altLang="en-US" sz="2800" dirty="0" smtClean="0"/>
              <a:t> are vital to the functioning of our democratic republic</a:t>
            </a:r>
          </a:p>
          <a:p>
            <a:pPr eaLnBrk="1" hangingPunct="1">
              <a:buClr>
                <a:srgbClr val="EDF210"/>
              </a:buClr>
              <a:buFont typeface="Arial" panose="020B0604020202020204" pitchFamily="34" charset="0"/>
              <a:buChar char="●"/>
            </a:pPr>
            <a:r>
              <a:rPr lang="en-US" altLang="en-US" sz="2800" dirty="0" smtClean="0"/>
              <a:t>to contain </a:t>
            </a:r>
            <a:r>
              <a:rPr lang="en-US" altLang="en-US" sz="2800" b="1" dirty="0" smtClean="0">
                <a:solidFill>
                  <a:srgbClr val="FF9900"/>
                </a:solidFill>
              </a:rPr>
              <a:t>corruption</a:t>
            </a:r>
          </a:p>
          <a:p>
            <a:pPr eaLnBrk="1" hangingPunct="1">
              <a:buClr>
                <a:srgbClr val="EDF210"/>
              </a:buClr>
              <a:buFont typeface="Arial" panose="020B0604020202020204" pitchFamily="34" charset="0"/>
              <a:buChar char="●"/>
            </a:pPr>
            <a:r>
              <a:rPr lang="en-US" altLang="en-US" sz="2800" dirty="0" smtClean="0"/>
              <a:t>to hold Government and their instrumentalities </a:t>
            </a:r>
            <a:r>
              <a:rPr lang="en-US" altLang="en-US" sz="2800" b="1" dirty="0" smtClean="0">
                <a:solidFill>
                  <a:srgbClr val="FF9900"/>
                </a:solidFill>
              </a:rPr>
              <a:t>accountable</a:t>
            </a:r>
            <a:r>
              <a:rPr lang="en-US" altLang="en-US" sz="2800" dirty="0" smtClean="0"/>
              <a:t> to the governed.</a:t>
            </a:r>
          </a:p>
          <a:p>
            <a:pPr algn="ctr" eaLnBrk="1" hangingPunct="1">
              <a:buClr>
                <a:srgbClr val="EDF210"/>
              </a:buClr>
              <a:buFont typeface="Arial" panose="020B0604020202020204" pitchFamily="34" charset="0"/>
              <a:buChar char="●"/>
            </a:pPr>
            <a:endParaRPr lang="en-US" altLang="en-US" sz="2800" dirty="0" smtClean="0"/>
          </a:p>
        </p:txBody>
      </p:sp>
      <p:sp>
        <p:nvSpPr>
          <p:cNvPr id="2048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FFA14E9-009D-4CD8-BA5D-F03A8E06E7FE}" type="slidenum">
              <a:rPr lang="en-US" altLang="en-US" sz="1400" smtClean="0"/>
              <a:pPr>
                <a:spcBef>
                  <a:spcPct val="0"/>
                </a:spcBef>
                <a:buFontTx/>
                <a:buNone/>
              </a:pPr>
              <a:t>9</a:t>
            </a:fld>
            <a:endParaRPr lang="en-US" altLang="en-US" sz="1400" smtClean="0"/>
          </a:p>
        </p:txBody>
      </p:sp>
      <p:sp>
        <p:nvSpPr>
          <p:cNvPr id="20484" name="Footer Placeholder 4"/>
          <p:cNvSpPr>
            <a:spLocks noGrp="1"/>
          </p:cNvSpPr>
          <p:nvPr>
            <p:ph type="ftr" sz="quarter" idx="11"/>
          </p:nvPr>
        </p:nvSpPr>
        <p:spPr>
          <a:xfrm>
            <a:off x="2667000" y="6245225"/>
            <a:ext cx="34290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457200" y="277813"/>
            <a:ext cx="8229600" cy="5132387"/>
          </a:xfrm>
        </p:spPr>
        <p:txBody>
          <a:bodyPr/>
          <a:lstStyle/>
          <a:p>
            <a:pPr eaLnBrk="1" hangingPunct="1"/>
            <a:r>
              <a:rPr lang="en-US" altLang="en-US" smtClean="0"/>
              <a:t>Some Key decisions</a:t>
            </a:r>
          </a:p>
        </p:txBody>
      </p:sp>
      <p:sp>
        <p:nvSpPr>
          <p:cNvPr id="14541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FCD5698-1820-44E4-BCE7-24084FF45F58}" type="slidenum">
              <a:rPr lang="en-US" altLang="en-US" sz="1400" smtClean="0"/>
              <a:pPr>
                <a:spcBef>
                  <a:spcPct val="0"/>
                </a:spcBef>
                <a:buFontTx/>
                <a:buNone/>
              </a:pPr>
              <a:t>90</a:t>
            </a:fld>
            <a:endParaRPr lang="en-US" altLang="en-US" sz="1400" smtClean="0"/>
          </a:p>
        </p:txBody>
      </p:sp>
      <p:sp>
        <p:nvSpPr>
          <p:cNvPr id="145412"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r>
              <a:rPr lang="en-US" altLang="en-US" sz="3600" smtClean="0"/>
              <a:t>Section 8(1)(h) can be applied when the departmental proceedings are prending</a:t>
            </a:r>
          </a:p>
        </p:txBody>
      </p:sp>
      <p:sp>
        <p:nvSpPr>
          <p:cNvPr id="146435" name="Rectangle 3"/>
          <p:cNvSpPr>
            <a:spLocks noGrp="1" noChangeArrowheads="1"/>
          </p:cNvSpPr>
          <p:nvPr>
            <p:ph idx="1"/>
          </p:nvPr>
        </p:nvSpPr>
        <p:spPr>
          <a:xfrm>
            <a:off x="457200" y="1600200"/>
            <a:ext cx="8305800" cy="5029200"/>
          </a:xfrm>
        </p:spPr>
        <p:txBody>
          <a:bodyPr/>
          <a:lstStyle/>
          <a:p>
            <a:pPr eaLnBrk="1" hangingPunct="1">
              <a:lnSpc>
                <a:spcPct val="90000"/>
              </a:lnSpc>
            </a:pPr>
            <a:r>
              <a:rPr lang="en-US" altLang="en-US" sz="2600" dirty="0" smtClean="0"/>
              <a:t>In the present case, </a:t>
            </a:r>
            <a:r>
              <a:rPr lang="en-US" altLang="en-US" sz="2600" b="1" dirty="0" smtClean="0">
                <a:solidFill>
                  <a:srgbClr val="FF3300"/>
                </a:solidFill>
              </a:rPr>
              <a:t>it is evident from the applications of the appellant themselves that he has sought </a:t>
            </a:r>
            <a:r>
              <a:rPr lang="en-US" altLang="en-US" sz="2600" b="1" dirty="0" smtClean="0">
                <a:solidFill>
                  <a:srgbClr val="0000FF"/>
                </a:solidFill>
              </a:rPr>
              <a:t>copies of various documents connected with </a:t>
            </a:r>
            <a:r>
              <a:rPr lang="en-US" altLang="en-US" sz="2600" b="1" u="sng" dirty="0" smtClean="0">
                <a:solidFill>
                  <a:srgbClr val="FF3300"/>
                </a:solidFill>
              </a:rPr>
              <a:t>disciplinary / other proceedings</a:t>
            </a:r>
            <a:r>
              <a:rPr lang="en-US" altLang="en-US" sz="2600" b="1" u="sng" dirty="0" smtClean="0"/>
              <a:t> </a:t>
            </a:r>
            <a:r>
              <a:rPr lang="en-US" altLang="en-US" sz="2600" b="1" dirty="0" smtClean="0"/>
              <a:t>against him.</a:t>
            </a:r>
            <a:r>
              <a:rPr lang="en-US" altLang="en-US" sz="2600" dirty="0" smtClean="0"/>
              <a:t> Therefore, I am of the view that the CPIOs and AAs have correctly applied the provisions of </a:t>
            </a:r>
            <a:r>
              <a:rPr lang="en-US" altLang="en-US" sz="2600" dirty="0" smtClean="0">
                <a:solidFill>
                  <a:srgbClr val="0000FF"/>
                </a:solidFill>
              </a:rPr>
              <a:t>Section 8(1)(h) </a:t>
            </a:r>
            <a:r>
              <a:rPr lang="en-US" altLang="en-US" sz="2600" dirty="0" smtClean="0"/>
              <a:t>to decline to provide copies of the documents sought for by the appellant.</a:t>
            </a:r>
          </a:p>
          <a:p>
            <a:pPr eaLnBrk="1" hangingPunct="1">
              <a:lnSpc>
                <a:spcPct val="90000"/>
              </a:lnSpc>
            </a:pPr>
            <a:endParaRPr lang="en-US" altLang="en-US" sz="2600" dirty="0" smtClean="0"/>
          </a:p>
          <a:p>
            <a:pPr eaLnBrk="1" hangingPunct="1">
              <a:lnSpc>
                <a:spcPct val="90000"/>
              </a:lnSpc>
              <a:buFont typeface="Wingdings" panose="05000000000000000000" pitchFamily="2" charset="2"/>
              <a:buNone/>
            </a:pPr>
            <a:r>
              <a:rPr lang="en-US" altLang="en-US" sz="2600" dirty="0" smtClean="0"/>
              <a:t>   CIC decision in appeals Appeal No.243/ICPB/2006</a:t>
            </a:r>
          </a:p>
          <a:p>
            <a:pPr eaLnBrk="1" hangingPunct="1">
              <a:lnSpc>
                <a:spcPct val="90000"/>
              </a:lnSpc>
              <a:buFont typeface="Wingdings" panose="05000000000000000000" pitchFamily="2" charset="2"/>
              <a:buNone/>
            </a:pPr>
            <a:r>
              <a:rPr lang="en-US" altLang="en-US" sz="2600" dirty="0" smtClean="0"/>
              <a:t>    </a:t>
            </a:r>
            <a:r>
              <a:rPr lang="en-US" altLang="en-US" sz="2600" dirty="0" err="1" smtClean="0"/>
              <a:t>F.No.PBA</a:t>
            </a:r>
            <a:r>
              <a:rPr lang="en-US" altLang="en-US" sz="2600" dirty="0" smtClean="0"/>
              <a:t>/06/237 </a:t>
            </a:r>
            <a:r>
              <a:rPr lang="en-US" altLang="en-US" sz="2600" b="1" dirty="0" smtClean="0"/>
              <a:t>And </a:t>
            </a:r>
            <a:r>
              <a:rPr lang="en-US" altLang="en-US" sz="2600" dirty="0" smtClean="0"/>
              <a:t>Appeal No.244/ICPB/2006 </a:t>
            </a:r>
            <a:r>
              <a:rPr lang="en-US" altLang="en-US" sz="2600" dirty="0" err="1" smtClean="0"/>
              <a:t>F.No.PBA</a:t>
            </a:r>
            <a:r>
              <a:rPr lang="en-US" altLang="en-US" sz="2600" dirty="0" smtClean="0"/>
              <a:t>/06/238, December 27, 2006</a:t>
            </a:r>
          </a:p>
        </p:txBody>
      </p:sp>
      <p:sp>
        <p:nvSpPr>
          <p:cNvPr id="14643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7E12926-3FD8-4B05-9C41-703D1230D2C0}" type="slidenum">
              <a:rPr lang="en-US" altLang="en-US" sz="1400" smtClean="0"/>
              <a:pPr>
                <a:spcBef>
                  <a:spcPct val="0"/>
                </a:spcBef>
                <a:buFontTx/>
                <a:buNone/>
              </a:pPr>
              <a:t>91</a:t>
            </a:fld>
            <a:endParaRPr lang="en-US" altLang="en-US" sz="1400" smtClean="0"/>
          </a:p>
        </p:txBody>
      </p:sp>
      <p:sp>
        <p:nvSpPr>
          <p:cNvPr id="146437"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457200" y="277813"/>
            <a:ext cx="8229600" cy="715962"/>
          </a:xfrm>
        </p:spPr>
        <p:txBody>
          <a:bodyPr/>
          <a:lstStyle/>
          <a:p>
            <a:pPr eaLnBrk="1" hangingPunct="1"/>
            <a:r>
              <a:rPr lang="en-US" altLang="en-US" sz="4000" b="1" smtClean="0">
                <a:solidFill>
                  <a:schemeClr val="tx1"/>
                </a:solidFill>
              </a:rPr>
              <a:t>What is “Public Interest”?</a:t>
            </a:r>
            <a:r>
              <a:rPr lang="en-US" altLang="en-US" sz="4000" smtClean="0"/>
              <a:t> </a:t>
            </a:r>
          </a:p>
        </p:txBody>
      </p:sp>
      <p:sp>
        <p:nvSpPr>
          <p:cNvPr id="147459" name="Rectangle 3"/>
          <p:cNvSpPr>
            <a:spLocks noGrp="1" noChangeArrowheads="1"/>
          </p:cNvSpPr>
          <p:nvPr>
            <p:ph idx="1"/>
          </p:nvPr>
        </p:nvSpPr>
        <p:spPr>
          <a:xfrm>
            <a:off x="457200" y="1066800"/>
            <a:ext cx="8229600" cy="5486400"/>
          </a:xfrm>
        </p:spPr>
        <p:txBody>
          <a:bodyPr/>
          <a:lstStyle/>
          <a:p>
            <a:pPr algn="just" eaLnBrk="1" hangingPunct="1">
              <a:lnSpc>
                <a:spcPct val="80000"/>
              </a:lnSpc>
            </a:pPr>
            <a:r>
              <a:rPr lang="en-US" altLang="en-US" sz="2800" smtClean="0"/>
              <a:t>In the Indian context, and especially in the context of the RTI Act, 2005, a </a:t>
            </a:r>
            <a:r>
              <a:rPr lang="en-US" altLang="en-US" sz="2800" smtClean="0">
                <a:solidFill>
                  <a:srgbClr val="FF0000"/>
                </a:solidFill>
              </a:rPr>
              <a:t>significant judgment of the Supreme Court of India </a:t>
            </a:r>
            <a:r>
              <a:rPr lang="en-US" altLang="en-US" sz="2800" smtClean="0"/>
              <a:t>can be taken note of in understanding the term “public interest”. </a:t>
            </a:r>
          </a:p>
          <a:p>
            <a:pPr algn="just" eaLnBrk="1" hangingPunct="1">
              <a:lnSpc>
                <a:spcPct val="80000"/>
              </a:lnSpc>
            </a:pPr>
            <a:r>
              <a:rPr lang="en-US" altLang="en-US" sz="2800" smtClean="0"/>
              <a:t>In </a:t>
            </a:r>
            <a:r>
              <a:rPr lang="en-US" altLang="en-US" sz="2800" i="1" smtClean="0"/>
              <a:t>‘S. P. Gupta v President of India’</a:t>
            </a:r>
            <a:r>
              <a:rPr lang="en-US" altLang="en-US" sz="2800" smtClean="0"/>
              <a:t>, AIR 1982 SC 149, Justice Bhagwati, in referring to ‘public interest’, maintained: </a:t>
            </a:r>
          </a:p>
          <a:p>
            <a:pPr algn="just" eaLnBrk="1" hangingPunct="1">
              <a:lnSpc>
                <a:spcPct val="80000"/>
              </a:lnSpc>
            </a:pPr>
            <a:r>
              <a:rPr lang="en-US" altLang="en-US" sz="2800" smtClean="0">
                <a:solidFill>
                  <a:srgbClr val="FF3300"/>
                </a:solidFill>
              </a:rPr>
              <a:t>“Redressing public injury, enforcing public duty, protecting social, collective, ‘diffused’ rights and interests vindicate public interest… [in the enforcement of which] the public or a class of the community have pecuniary interest or some interest by which their legal rights or liabilities are affected.” </a:t>
            </a:r>
          </a:p>
        </p:txBody>
      </p:sp>
      <p:sp>
        <p:nvSpPr>
          <p:cNvPr id="14746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5483F34-CA81-4AD3-B377-AA047F9AF83E}" type="slidenum">
              <a:rPr lang="en-US" altLang="en-US" sz="1400" smtClean="0"/>
              <a:pPr>
                <a:spcBef>
                  <a:spcPct val="0"/>
                </a:spcBef>
                <a:buFontTx/>
                <a:buNone/>
              </a:pPr>
              <a:t>92</a:t>
            </a:fld>
            <a:endParaRPr lang="en-US" altLang="en-US" sz="1400" smtClean="0"/>
          </a:p>
        </p:txBody>
      </p:sp>
      <p:sp>
        <p:nvSpPr>
          <p:cNvPr id="14746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457200" y="277813"/>
            <a:ext cx="8229600" cy="792162"/>
          </a:xfrm>
        </p:spPr>
        <p:txBody>
          <a:bodyPr/>
          <a:lstStyle/>
          <a:p>
            <a:pPr eaLnBrk="1" hangingPunct="1"/>
            <a:r>
              <a:rPr lang="en-US" altLang="en-US" sz="3600" b="1" smtClean="0">
                <a:solidFill>
                  <a:schemeClr val="tx1"/>
                </a:solidFill>
              </a:rPr>
              <a:t>What is “Public Interest”? Contd…</a:t>
            </a:r>
          </a:p>
        </p:txBody>
      </p:sp>
      <p:sp>
        <p:nvSpPr>
          <p:cNvPr id="158723" name="Rectangle 3"/>
          <p:cNvSpPr>
            <a:spLocks noGrp="1" noChangeArrowheads="1"/>
          </p:cNvSpPr>
          <p:nvPr>
            <p:ph idx="1"/>
          </p:nvPr>
        </p:nvSpPr>
        <p:spPr>
          <a:xfrm>
            <a:off x="457200" y="1295400"/>
            <a:ext cx="8229600" cy="5334000"/>
          </a:xfrm>
        </p:spPr>
        <p:txBody>
          <a:bodyPr/>
          <a:lstStyle/>
          <a:p>
            <a:pPr algn="just" eaLnBrk="1" hangingPunct="1">
              <a:lnSpc>
                <a:spcPct val="90000"/>
              </a:lnSpc>
              <a:defRPr/>
            </a:pPr>
            <a:r>
              <a:rPr lang="en-US" sz="2400" dirty="0" smtClean="0">
                <a:solidFill>
                  <a:srgbClr val="FF3300"/>
                </a:solidFill>
              </a:rPr>
              <a:t>In </a:t>
            </a:r>
            <a:r>
              <a:rPr lang="en-US" sz="2400" i="1" dirty="0" smtClean="0">
                <a:solidFill>
                  <a:srgbClr val="FF3300"/>
                </a:solidFill>
              </a:rPr>
              <a:t>State of Gujarat v </a:t>
            </a:r>
            <a:r>
              <a:rPr lang="en-US" sz="2400" i="1" dirty="0" err="1" smtClean="0">
                <a:solidFill>
                  <a:srgbClr val="FF3300"/>
                </a:solidFill>
              </a:rPr>
              <a:t>Mirzapur</a:t>
            </a:r>
            <a:r>
              <a:rPr lang="en-US" sz="2400" i="1" dirty="0" smtClean="0">
                <a:solidFill>
                  <a:srgbClr val="FF3300"/>
                </a:solidFill>
              </a:rPr>
              <a:t> </a:t>
            </a:r>
            <a:r>
              <a:rPr lang="en-US" sz="2400" i="1" dirty="0" err="1" smtClean="0">
                <a:solidFill>
                  <a:srgbClr val="FF3300"/>
                </a:solidFill>
              </a:rPr>
              <a:t>Moti</a:t>
            </a:r>
            <a:r>
              <a:rPr lang="en-US" sz="2400" i="1" dirty="0" smtClean="0">
                <a:solidFill>
                  <a:srgbClr val="FF3300"/>
                </a:solidFill>
              </a:rPr>
              <a:t> </a:t>
            </a:r>
            <a:r>
              <a:rPr lang="en-US" sz="2400" i="1" dirty="0" err="1" smtClean="0">
                <a:solidFill>
                  <a:srgbClr val="FF3300"/>
                </a:solidFill>
              </a:rPr>
              <a:t>Kureshi</a:t>
            </a:r>
            <a:r>
              <a:rPr lang="en-US" sz="2400" i="1" dirty="0" smtClean="0">
                <a:solidFill>
                  <a:srgbClr val="FF3300"/>
                </a:solidFill>
              </a:rPr>
              <a:t> </a:t>
            </a:r>
            <a:r>
              <a:rPr lang="en-US" sz="2400" i="1" dirty="0" err="1" smtClean="0">
                <a:solidFill>
                  <a:srgbClr val="FF3300"/>
                </a:solidFill>
              </a:rPr>
              <a:t>Kasab</a:t>
            </a:r>
            <a:r>
              <a:rPr lang="en-US" sz="2400" i="1" dirty="0" smtClean="0">
                <a:solidFill>
                  <a:srgbClr val="FF3300"/>
                </a:solidFill>
              </a:rPr>
              <a:t> </a:t>
            </a:r>
            <a:r>
              <a:rPr lang="en-US" sz="2400" i="1" dirty="0" err="1" smtClean="0">
                <a:solidFill>
                  <a:srgbClr val="FF3300"/>
                </a:solidFill>
              </a:rPr>
              <a:t>Jamat</a:t>
            </a:r>
            <a:r>
              <a:rPr lang="en-US" sz="2400" i="1" dirty="0" smtClean="0">
                <a:solidFill>
                  <a:srgbClr val="FF3300"/>
                </a:solidFill>
              </a:rPr>
              <a:t> &amp; others</a:t>
            </a:r>
            <a:r>
              <a:rPr lang="en-US" sz="2400" dirty="0" smtClean="0">
                <a:solidFill>
                  <a:srgbClr val="FF3300"/>
                </a:solidFill>
              </a:rPr>
              <a:t> AIR 2006 Supreme Court 212, </a:t>
            </a:r>
            <a:r>
              <a:rPr lang="en-US" sz="2400" dirty="0" smtClean="0">
                <a:solidFill>
                  <a:srgbClr val="0000FF"/>
                </a:solidFill>
              </a:rPr>
              <a:t>the Apex Court held</a:t>
            </a:r>
            <a:r>
              <a:rPr lang="en-US" sz="2400" dirty="0" smtClean="0">
                <a:solidFill>
                  <a:srgbClr val="FF3300"/>
                </a:solidFill>
              </a:rPr>
              <a:t> “the interest of general public (public interest) is of a wide import covering public order, public health, public security, morals, economic welfare of the community, and the objects mentioned in Part IV of the Constitution [i.e. Directive Principles of State Policy]”. </a:t>
            </a:r>
          </a:p>
          <a:p>
            <a:pPr algn="just" eaLnBrk="1" hangingPunct="1">
              <a:lnSpc>
                <a:spcPct val="90000"/>
              </a:lnSpc>
              <a:defRPr/>
            </a:pPr>
            <a:endParaRPr lang="en-US" sz="2400" dirty="0" smtClean="0">
              <a:solidFill>
                <a:srgbClr val="FF3300"/>
              </a:solidFill>
            </a:endParaRPr>
          </a:p>
          <a:p>
            <a:pPr algn="just" eaLnBrk="1" hangingPunct="1">
              <a:lnSpc>
                <a:spcPct val="90000"/>
              </a:lnSpc>
              <a:defRPr/>
            </a:pPr>
            <a:r>
              <a:rPr lang="en-US" sz="2400" dirty="0" smtClean="0"/>
              <a:t>One of the decisions of the </a:t>
            </a:r>
            <a:r>
              <a:rPr lang="en-US" sz="2400" dirty="0" smtClean="0">
                <a:solidFill>
                  <a:srgbClr val="0000FF"/>
                </a:solidFill>
              </a:rPr>
              <a:t>Central Information Commission</a:t>
            </a:r>
            <a:r>
              <a:rPr lang="en-US" sz="2400" dirty="0" smtClean="0"/>
              <a:t> also throws some light on this term. Public interest includes </a:t>
            </a:r>
            <a:r>
              <a:rPr lang="en-US" sz="2400" b="1" dirty="0" smtClean="0">
                <a:solidFill>
                  <a:srgbClr val="FF0000"/>
                </a:solidFill>
              </a:rPr>
              <a:t>“disclosure of information that leads towards greater transparency and accountability” [in the working of a public authority]</a:t>
            </a:r>
            <a:r>
              <a:rPr lang="en-US" sz="2400" dirty="0" smtClean="0">
                <a:solidFill>
                  <a:srgbClr val="FF0000"/>
                </a:solidFill>
              </a:rPr>
              <a:t> </a:t>
            </a:r>
          </a:p>
          <a:p>
            <a:pPr marL="0" indent="0" algn="just" eaLnBrk="1" hangingPunct="1">
              <a:lnSpc>
                <a:spcPct val="90000"/>
              </a:lnSpc>
              <a:buFontTx/>
              <a:buNone/>
              <a:defRPr/>
            </a:pPr>
            <a:r>
              <a:rPr lang="en-US" sz="2400" dirty="0">
                <a:solidFill>
                  <a:srgbClr val="FF0000"/>
                </a:solidFill>
              </a:rPr>
              <a:t> </a:t>
            </a:r>
            <a:r>
              <a:rPr lang="en-US" sz="2400" dirty="0" smtClean="0">
                <a:solidFill>
                  <a:srgbClr val="FF0000"/>
                </a:solidFill>
              </a:rPr>
              <a:t>   </a:t>
            </a:r>
            <a:r>
              <a:rPr lang="en-US" sz="2400" dirty="0" smtClean="0"/>
              <a:t>(Decision No. CIC/OK/A/2006/00046, </a:t>
            </a:r>
            <a:r>
              <a:rPr lang="en-US" sz="2400" dirty="0" err="1" smtClean="0"/>
              <a:t>dt.</a:t>
            </a:r>
            <a:r>
              <a:rPr lang="en-US" sz="2400" dirty="0" smtClean="0"/>
              <a:t> 02.05.2006).</a:t>
            </a:r>
          </a:p>
        </p:txBody>
      </p:sp>
      <p:sp>
        <p:nvSpPr>
          <p:cNvPr id="14848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6D8C59E-393E-4A82-A40F-76E5E502A0E4}" type="slidenum">
              <a:rPr lang="en-US" altLang="en-US" sz="1400" smtClean="0"/>
              <a:pPr>
                <a:spcBef>
                  <a:spcPct val="0"/>
                </a:spcBef>
                <a:buFontTx/>
                <a:buNone/>
              </a:pPr>
              <a:t>93</a:t>
            </a:fld>
            <a:endParaRPr lang="en-US" altLang="en-US" sz="1400" smtClean="0"/>
          </a:p>
        </p:txBody>
      </p:sp>
      <p:sp>
        <p:nvSpPr>
          <p:cNvPr id="148485" name="Footer Placeholder 4"/>
          <p:cNvSpPr>
            <a:spLocks noGrp="1"/>
          </p:cNvSpPr>
          <p:nvPr>
            <p:ph type="ftr" sz="quarter" idx="11"/>
          </p:nvPr>
        </p:nvSpPr>
        <p:spPr>
          <a:xfrm>
            <a:off x="3124200" y="6245225"/>
            <a:ext cx="3352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533400" y="122238"/>
            <a:ext cx="8229600" cy="1173162"/>
          </a:xfrm>
        </p:spPr>
        <p:txBody>
          <a:bodyPr/>
          <a:lstStyle/>
          <a:p>
            <a:pPr eaLnBrk="1" hangingPunct="1"/>
            <a:r>
              <a:rPr lang="en-US" altLang="en-US" sz="4000" b="1" smtClean="0"/>
              <a:t/>
            </a:r>
            <a:br>
              <a:rPr lang="en-US" altLang="en-US" sz="4000" b="1" smtClean="0"/>
            </a:br>
            <a:r>
              <a:rPr lang="en-US" altLang="en-US" sz="4000" b="1" smtClean="0"/>
              <a:t>Privacy Rights of Public Servants</a:t>
            </a:r>
            <a:br>
              <a:rPr lang="en-US" altLang="en-US" sz="4000" b="1" smtClean="0"/>
            </a:br>
            <a:endParaRPr lang="en-US" altLang="en-US" sz="4000" b="1" smtClean="0"/>
          </a:p>
        </p:txBody>
      </p:sp>
      <p:sp>
        <p:nvSpPr>
          <p:cNvPr id="149507" name="Rectangle 3"/>
          <p:cNvSpPr>
            <a:spLocks noGrp="1" noChangeArrowheads="1"/>
          </p:cNvSpPr>
          <p:nvPr>
            <p:ph idx="1"/>
          </p:nvPr>
        </p:nvSpPr>
        <p:spPr>
          <a:xfrm>
            <a:off x="484188" y="1433513"/>
            <a:ext cx="8229600" cy="4911725"/>
          </a:xfrm>
        </p:spPr>
        <p:txBody>
          <a:bodyPr/>
          <a:lstStyle/>
          <a:p>
            <a:pPr eaLnBrk="1" hangingPunct="1"/>
            <a:r>
              <a:rPr lang="en-US" altLang="en-US" sz="2800" dirty="0" smtClean="0"/>
              <a:t>In a significant decision regarding </a:t>
            </a:r>
            <a:r>
              <a:rPr lang="en-US" altLang="en-US" sz="2800" dirty="0" smtClean="0">
                <a:hlinkClick r:id="rId2" tooltip="Privacy Rights of Public Servants Wiki"/>
              </a:rPr>
              <a:t>Privacy Rights of Public Servants</a:t>
            </a:r>
            <a:r>
              <a:rPr lang="en-US" altLang="en-US" sz="2800" dirty="0" smtClean="0"/>
              <a:t>, CIC holds that the </a:t>
            </a:r>
            <a:r>
              <a:rPr lang="en-US" altLang="en-US" sz="2800" b="1" u="sng" dirty="0" smtClean="0">
                <a:solidFill>
                  <a:srgbClr val="FF3300"/>
                </a:solidFill>
              </a:rPr>
              <a:t>Copies of property returns</a:t>
            </a:r>
            <a:r>
              <a:rPr lang="en-US" altLang="en-US" sz="2800" u="sng" dirty="0" smtClean="0">
                <a:solidFill>
                  <a:srgbClr val="FF3300"/>
                </a:solidFill>
              </a:rPr>
              <a:t>,</a:t>
            </a:r>
            <a:r>
              <a:rPr lang="en-US" altLang="en-US" sz="2800" dirty="0" smtClean="0">
                <a:solidFill>
                  <a:srgbClr val="FF3300"/>
                </a:solidFill>
              </a:rPr>
              <a:t> </a:t>
            </a:r>
            <a:r>
              <a:rPr lang="en-US" altLang="en-US" sz="2800" b="1" u="sng" dirty="0" smtClean="0">
                <a:solidFill>
                  <a:srgbClr val="0000FF"/>
                </a:solidFill>
              </a:rPr>
              <a:t>Form 16</a:t>
            </a:r>
            <a:r>
              <a:rPr lang="en-US" altLang="en-US" sz="2800" u="sng" dirty="0" smtClean="0">
                <a:solidFill>
                  <a:srgbClr val="0000FF"/>
                </a:solidFill>
              </a:rPr>
              <a:t>,</a:t>
            </a:r>
            <a:r>
              <a:rPr lang="en-US" altLang="en-US" sz="2800" dirty="0" smtClean="0">
                <a:solidFill>
                  <a:srgbClr val="0000FF"/>
                </a:solidFill>
              </a:rPr>
              <a:t> </a:t>
            </a:r>
            <a:r>
              <a:rPr lang="en-US" altLang="en-US" sz="2800" b="1" u="sng" dirty="0" smtClean="0">
                <a:solidFill>
                  <a:srgbClr val="FF3300"/>
                </a:solidFill>
              </a:rPr>
              <a:t>copies of complaints </a:t>
            </a:r>
            <a:r>
              <a:rPr lang="en-US" altLang="en-US" sz="2800" b="1" u="sng" dirty="0">
                <a:solidFill>
                  <a:srgbClr val="FF3300"/>
                </a:solidFill>
              </a:rPr>
              <a:t>against an </a:t>
            </a:r>
            <a:r>
              <a:rPr lang="en-US" altLang="en-US" sz="2800" b="1" u="sng" dirty="0" err="1">
                <a:solidFill>
                  <a:srgbClr val="FF3300"/>
                </a:solidFill>
              </a:rPr>
              <a:t>officer</a:t>
            </a:r>
            <a:r>
              <a:rPr lang="en-US" altLang="en-US" sz="2800" b="1" u="sng" dirty="0" err="1" smtClean="0">
                <a:solidFill>
                  <a:srgbClr val="0000FF"/>
                </a:solidFill>
              </a:rPr>
              <a:t>salary</a:t>
            </a:r>
            <a:r>
              <a:rPr lang="en-US" altLang="en-US" sz="2800" b="1" u="sng" dirty="0" smtClean="0">
                <a:solidFill>
                  <a:srgbClr val="0000FF"/>
                </a:solidFill>
              </a:rPr>
              <a:t> </a:t>
            </a:r>
            <a:r>
              <a:rPr lang="en-US" altLang="en-US" sz="2800" b="1" u="sng" dirty="0" smtClean="0">
                <a:solidFill>
                  <a:srgbClr val="0000FF"/>
                </a:solidFill>
              </a:rPr>
              <a:t>statement(Pay slip</a:t>
            </a:r>
            <a:r>
              <a:rPr lang="en-US" altLang="en-US" sz="2800" b="1" u="sng" dirty="0" smtClean="0">
                <a:solidFill>
                  <a:srgbClr val="0000FF"/>
                </a:solidFill>
              </a:rPr>
              <a:t>)</a:t>
            </a:r>
            <a:r>
              <a:rPr lang="en-US" altLang="en-US" sz="2800" u="sng" dirty="0" smtClean="0">
                <a:solidFill>
                  <a:srgbClr val="0000FF"/>
                </a:solidFill>
              </a:rPr>
              <a:t>,</a:t>
            </a:r>
            <a:r>
              <a:rPr lang="en-US" altLang="en-US" sz="2800" u="sng" dirty="0" smtClean="0">
                <a:solidFill>
                  <a:srgbClr val="FF3300"/>
                </a:solidFill>
              </a:rPr>
              <a:t>,</a:t>
            </a:r>
            <a:r>
              <a:rPr lang="en-US" altLang="en-US" sz="2800" dirty="0" smtClean="0">
                <a:solidFill>
                  <a:srgbClr val="FF3300"/>
                </a:solidFill>
              </a:rPr>
              <a:t> </a:t>
            </a:r>
            <a:r>
              <a:rPr lang="en-US" altLang="en-US" sz="2800" b="1" u="sng" dirty="0" smtClean="0">
                <a:solidFill>
                  <a:srgbClr val="FF3300"/>
                </a:solidFill>
              </a:rPr>
              <a:t>loan details</a:t>
            </a:r>
            <a:r>
              <a:rPr lang="en-US" altLang="en-US" sz="2800" dirty="0" smtClean="0"/>
              <a:t> </a:t>
            </a:r>
            <a:r>
              <a:rPr lang="en-US" altLang="en-US" sz="2800" b="1" u="sng" dirty="0" smtClean="0">
                <a:solidFill>
                  <a:srgbClr val="0000FF"/>
                </a:solidFill>
              </a:rPr>
              <a:t>without establishing larger public interest or consent </a:t>
            </a:r>
            <a:r>
              <a:rPr lang="en-US" altLang="en-US" sz="2800" b="1" dirty="0" smtClean="0">
                <a:solidFill>
                  <a:srgbClr val="0000FF"/>
                </a:solidFill>
              </a:rPr>
              <a:t>from the party whose details are sought, </a:t>
            </a:r>
            <a:r>
              <a:rPr lang="en-US" altLang="en-US" sz="2800" b="1" dirty="0" smtClean="0">
                <a:solidFill>
                  <a:srgbClr val="FF0000"/>
                </a:solidFill>
              </a:rPr>
              <a:t>fall under the category of personal information</a:t>
            </a:r>
            <a:r>
              <a:rPr lang="en-US" altLang="en-US" sz="2800" b="1" dirty="0" smtClean="0"/>
              <a:t>, disclosure of which would cause unwarranted invasion of his privacy and thus shall not be disclosed to the persons. </a:t>
            </a:r>
          </a:p>
        </p:txBody>
      </p:sp>
      <p:sp>
        <p:nvSpPr>
          <p:cNvPr id="14950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9F9F395-E41C-4B30-ABC8-3FBEA49D203D}" type="slidenum">
              <a:rPr lang="en-US" altLang="en-US" sz="1400" smtClean="0"/>
              <a:pPr>
                <a:spcBef>
                  <a:spcPct val="0"/>
                </a:spcBef>
                <a:buFontTx/>
                <a:buNone/>
              </a:pPr>
              <a:t>94</a:t>
            </a:fld>
            <a:endParaRPr lang="en-US" altLang="en-US" sz="1400" smtClean="0"/>
          </a:p>
        </p:txBody>
      </p:sp>
      <p:sp>
        <p:nvSpPr>
          <p:cNvPr id="149509" name="Footer Placeholder 4"/>
          <p:cNvSpPr>
            <a:spLocks noGrp="1"/>
          </p:cNvSpPr>
          <p:nvPr>
            <p:ph type="ftr" sz="quarter" idx="11"/>
          </p:nvPr>
        </p:nvSpPr>
        <p:spPr>
          <a:xfrm>
            <a:off x="3124200" y="64833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457200" y="228600"/>
            <a:ext cx="8229600" cy="1371600"/>
          </a:xfrm>
        </p:spPr>
        <p:txBody>
          <a:bodyPr/>
          <a:lstStyle/>
          <a:p>
            <a:pPr algn="l" eaLnBrk="1" hangingPunct="1"/>
            <a:r>
              <a:rPr lang="en-US" altLang="en-US" sz="4000" b="1" smtClean="0"/>
              <a:t>Privacy Rights of public servants </a:t>
            </a:r>
            <a:br>
              <a:rPr lang="en-US" altLang="en-US" sz="4000" b="1" smtClean="0"/>
            </a:br>
            <a:r>
              <a:rPr lang="en-US" altLang="en-US" sz="4000" b="1" smtClean="0"/>
              <a:t>contd…</a:t>
            </a:r>
          </a:p>
        </p:txBody>
      </p:sp>
      <p:sp>
        <p:nvSpPr>
          <p:cNvPr id="150531" name="Rectangle 3"/>
          <p:cNvSpPr>
            <a:spLocks noGrp="1" noChangeArrowheads="1"/>
          </p:cNvSpPr>
          <p:nvPr>
            <p:ph idx="1"/>
          </p:nvPr>
        </p:nvSpPr>
        <p:spPr>
          <a:xfrm>
            <a:off x="609600" y="1752600"/>
            <a:ext cx="8229600" cy="4911725"/>
          </a:xfrm>
        </p:spPr>
        <p:txBody>
          <a:bodyPr/>
          <a:lstStyle/>
          <a:p>
            <a:pPr eaLnBrk="1" hangingPunct="1"/>
            <a:r>
              <a:rPr lang="en-US" altLang="en-US" smtClean="0"/>
              <a:t>CIC has quoted two court decisions in this regards:</a:t>
            </a:r>
            <a:br>
              <a:rPr lang="en-US" altLang="en-US" smtClean="0"/>
            </a:br>
            <a:r>
              <a:rPr lang="en-US" altLang="en-US" smtClean="0"/>
              <a:t>1. Hon’ble Delhi High Court in the case of Vijay Prakash Vs. Union of India [AIR2010Delhi7]</a:t>
            </a:r>
            <a:br>
              <a:rPr lang="en-US" altLang="en-US" smtClean="0"/>
            </a:br>
            <a:r>
              <a:rPr lang="en-US" altLang="en-US" smtClean="0">
                <a:solidFill>
                  <a:srgbClr val="FF0000"/>
                </a:solidFill>
              </a:rPr>
              <a:t>2. Hon’ble Supreme Court in the case of Girish Ramchandra Deshpande Vs. CIC [2012(9)SCALE700]</a:t>
            </a:r>
          </a:p>
        </p:txBody>
      </p:sp>
      <p:sp>
        <p:nvSpPr>
          <p:cNvPr id="15053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4D5F560-5FAE-416F-8FF4-C41DF6716E0E}" type="slidenum">
              <a:rPr lang="en-US" altLang="en-US" sz="1400" smtClean="0"/>
              <a:pPr>
                <a:spcBef>
                  <a:spcPct val="0"/>
                </a:spcBef>
                <a:buFontTx/>
                <a:buNone/>
              </a:pPr>
              <a:t>95</a:t>
            </a:fld>
            <a:endParaRPr lang="en-US" altLang="en-US" sz="1400" smtClean="0"/>
          </a:p>
        </p:txBody>
      </p:sp>
      <p:sp>
        <p:nvSpPr>
          <p:cNvPr id="150533"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228600" y="152400"/>
            <a:ext cx="8458200" cy="639763"/>
          </a:xfrm>
        </p:spPr>
        <p:txBody>
          <a:bodyPr/>
          <a:lstStyle/>
          <a:p>
            <a:pPr eaLnBrk="1" hangingPunct="1"/>
            <a:r>
              <a:rPr lang="en-US" altLang="en-US" sz="4000" b="1" smtClean="0"/>
              <a:t>Privacy Rights of Public Servants</a:t>
            </a:r>
            <a:r>
              <a:rPr lang="en-US" altLang="en-US" sz="4000" smtClean="0"/>
              <a:t> </a:t>
            </a:r>
          </a:p>
        </p:txBody>
      </p:sp>
      <p:sp>
        <p:nvSpPr>
          <p:cNvPr id="151555" name="Rectangle 3"/>
          <p:cNvSpPr>
            <a:spLocks noGrp="1" noChangeArrowheads="1"/>
          </p:cNvSpPr>
          <p:nvPr>
            <p:ph idx="1"/>
          </p:nvPr>
        </p:nvSpPr>
        <p:spPr>
          <a:xfrm>
            <a:off x="342900" y="965200"/>
            <a:ext cx="8458200" cy="5280025"/>
          </a:xfrm>
        </p:spPr>
        <p:txBody>
          <a:bodyPr/>
          <a:lstStyle/>
          <a:p>
            <a:pPr eaLnBrk="1" hangingPunct="1">
              <a:buFont typeface="Wingdings" panose="05000000000000000000" pitchFamily="2" charset="2"/>
              <a:buNone/>
            </a:pPr>
            <a:r>
              <a:rPr lang="en-US" altLang="en-US" sz="2800" smtClean="0"/>
              <a:t>   Hon’ble Delhi High Court in the case of Vijay Prakash Vs. Union of India [AIR2010Delhi7] has stated that:</a:t>
            </a:r>
          </a:p>
          <a:p>
            <a:pPr eaLnBrk="1" hangingPunct="1"/>
            <a:r>
              <a:rPr lang="en-US" altLang="en-US" sz="2800" smtClean="0"/>
              <a:t>If public access to the personal details such as </a:t>
            </a:r>
            <a:r>
              <a:rPr lang="en-US" altLang="en-US" sz="2800" b="1" smtClean="0">
                <a:solidFill>
                  <a:srgbClr val="FF3300"/>
                </a:solidFill>
              </a:rPr>
              <a:t>identity particulars of public servants, i.e. details such as </a:t>
            </a:r>
            <a:r>
              <a:rPr lang="en-US" altLang="en-US" sz="2800" b="1" smtClean="0">
                <a:solidFill>
                  <a:srgbClr val="0000FF"/>
                </a:solidFill>
              </a:rPr>
              <a:t>their dates of birth, </a:t>
            </a:r>
            <a:r>
              <a:rPr lang="en-US" altLang="en-US" sz="2800" b="1" smtClean="0">
                <a:solidFill>
                  <a:srgbClr val="FF3300"/>
                </a:solidFill>
              </a:rPr>
              <a:t>personal identification numbers, or other personal information furnished to public agencies,</a:t>
            </a:r>
            <a:r>
              <a:rPr lang="en-US" altLang="en-US" sz="2800" b="1" smtClean="0"/>
              <a:t> </a:t>
            </a:r>
            <a:r>
              <a:rPr lang="en-US" altLang="en-US" sz="2800" smtClean="0"/>
              <a:t>is requested, the balancing exercise, necessarily dependent and </a:t>
            </a:r>
            <a:r>
              <a:rPr lang="en-US" altLang="en-US" sz="2800" u="sng" smtClean="0"/>
              <a:t>evolving on case by case basis may take into account </a:t>
            </a:r>
            <a:r>
              <a:rPr lang="en-US" altLang="en-US" sz="2800" smtClean="0"/>
              <a:t>the following relevant considerations, i.e.</a:t>
            </a:r>
          </a:p>
          <a:p>
            <a:pPr eaLnBrk="1" hangingPunct="1"/>
            <a:endParaRPr lang="en-US" altLang="en-US" sz="2800" smtClean="0"/>
          </a:p>
        </p:txBody>
      </p:sp>
      <p:sp>
        <p:nvSpPr>
          <p:cNvPr id="15155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F4F54DF-4020-4F70-94B2-BD6084F66E5C}" type="slidenum">
              <a:rPr lang="en-US" altLang="en-US" sz="1400" smtClean="0"/>
              <a:pPr>
                <a:spcBef>
                  <a:spcPct val="0"/>
                </a:spcBef>
                <a:buFontTx/>
                <a:buNone/>
              </a:pPr>
              <a:t>96</a:t>
            </a:fld>
            <a:endParaRPr lang="en-US" altLang="en-US" sz="1400" smtClean="0"/>
          </a:p>
        </p:txBody>
      </p:sp>
      <p:sp>
        <p:nvSpPr>
          <p:cNvPr id="151557" name="Footer Placeholder 4"/>
          <p:cNvSpPr>
            <a:spLocks noGrp="1"/>
          </p:cNvSpPr>
          <p:nvPr>
            <p:ph type="ftr" sz="quarter" idx="11"/>
          </p:nvPr>
        </p:nvSpPr>
        <p:spPr>
          <a:xfrm>
            <a:off x="3124200" y="6381750"/>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457200" y="277813"/>
            <a:ext cx="8229600" cy="331787"/>
          </a:xfrm>
        </p:spPr>
        <p:txBody>
          <a:bodyPr/>
          <a:lstStyle/>
          <a:p>
            <a:pPr eaLnBrk="1" hangingPunct="1"/>
            <a:endParaRPr lang="en-US" altLang="en-US" sz="4000" smtClean="0"/>
          </a:p>
        </p:txBody>
      </p:sp>
      <p:sp>
        <p:nvSpPr>
          <p:cNvPr id="152579" name="Rectangle 3"/>
          <p:cNvSpPr>
            <a:spLocks noGrp="1" noChangeArrowheads="1"/>
          </p:cNvSpPr>
          <p:nvPr>
            <p:ph idx="1"/>
          </p:nvPr>
        </p:nvSpPr>
        <p:spPr>
          <a:xfrm>
            <a:off x="457200" y="914400"/>
            <a:ext cx="8458200" cy="5715000"/>
          </a:xfrm>
        </p:spPr>
        <p:txBody>
          <a:bodyPr/>
          <a:lstStyle/>
          <a:p>
            <a:pPr marL="577850" indent="-577850" eaLnBrk="1" hangingPunct="1">
              <a:lnSpc>
                <a:spcPct val="90000"/>
              </a:lnSpc>
              <a:buFont typeface="Wingdings" panose="05000000000000000000" pitchFamily="2" charset="2"/>
              <a:buAutoNum type="romanLcParenR"/>
            </a:pPr>
            <a:r>
              <a:rPr lang="en-US" altLang="en-US" sz="2800" smtClean="0">
                <a:solidFill>
                  <a:srgbClr val="FF0000"/>
                </a:solidFill>
              </a:rPr>
              <a:t>whether the information is deemed to comprise the individual’s private details, </a:t>
            </a:r>
            <a:r>
              <a:rPr lang="en-US" altLang="en-US" sz="2800" smtClean="0"/>
              <a:t>unrelated to his position in the organization, and,</a:t>
            </a:r>
            <a:br>
              <a:rPr lang="en-US" altLang="en-US" sz="2800" smtClean="0"/>
            </a:br>
            <a:endParaRPr lang="en-US" altLang="en-US" sz="2800" smtClean="0"/>
          </a:p>
          <a:p>
            <a:pPr marL="577850" indent="-577850" eaLnBrk="1" hangingPunct="1">
              <a:lnSpc>
                <a:spcPct val="90000"/>
              </a:lnSpc>
              <a:buFont typeface="Wingdings" panose="05000000000000000000" pitchFamily="2" charset="2"/>
              <a:buAutoNum type="romanLcParenR"/>
            </a:pPr>
            <a:r>
              <a:rPr lang="en-US" altLang="en-US" sz="2800" smtClean="0"/>
              <a:t>whether the disclosure of the personal information is with the aim of providing knowledge of the proper performance of the duties and tasks assigned to the public servant in any specific case;</a:t>
            </a:r>
            <a:br>
              <a:rPr lang="en-US" altLang="en-US" sz="2800" smtClean="0"/>
            </a:br>
            <a:endParaRPr lang="en-US" altLang="en-US" sz="2800" smtClean="0"/>
          </a:p>
          <a:p>
            <a:pPr marL="577850" indent="-577850" eaLnBrk="1" hangingPunct="1">
              <a:lnSpc>
                <a:spcPct val="90000"/>
              </a:lnSpc>
              <a:buFont typeface="Wingdings" panose="05000000000000000000" pitchFamily="2" charset="2"/>
              <a:buAutoNum type="romanLcParenR"/>
            </a:pPr>
            <a:r>
              <a:rPr lang="en-US" altLang="en-US" sz="2800" smtClean="0"/>
              <a:t>whether the disclosure will furnish any information required to establish </a:t>
            </a:r>
            <a:r>
              <a:rPr lang="en-US" altLang="en-US" sz="2800" smtClean="0">
                <a:solidFill>
                  <a:srgbClr val="0000FF"/>
                </a:solidFill>
              </a:rPr>
              <a:t>accountability or transparency in the use of public resources. </a:t>
            </a:r>
          </a:p>
        </p:txBody>
      </p:sp>
      <p:sp>
        <p:nvSpPr>
          <p:cNvPr id="15258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10B9A7C-AABA-4C47-991F-AC53B2BFE746}" type="slidenum">
              <a:rPr lang="en-US" altLang="en-US" sz="1400" smtClean="0"/>
              <a:pPr>
                <a:spcBef>
                  <a:spcPct val="0"/>
                </a:spcBef>
                <a:buFontTx/>
                <a:buNone/>
              </a:pPr>
              <a:t>97</a:t>
            </a:fld>
            <a:endParaRPr lang="en-US" altLang="en-US" sz="1400" smtClean="0"/>
          </a:p>
        </p:txBody>
      </p:sp>
      <p:sp>
        <p:nvSpPr>
          <p:cNvPr id="152581"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457200" y="277813"/>
            <a:ext cx="8229600" cy="255587"/>
          </a:xfrm>
        </p:spPr>
        <p:txBody>
          <a:bodyPr/>
          <a:lstStyle/>
          <a:p>
            <a:pPr eaLnBrk="1" hangingPunct="1"/>
            <a:endParaRPr lang="en-US" altLang="en-US" sz="4000" smtClean="0"/>
          </a:p>
        </p:txBody>
      </p:sp>
      <p:sp>
        <p:nvSpPr>
          <p:cNvPr id="153603" name="Rectangle 3"/>
          <p:cNvSpPr>
            <a:spLocks noGrp="1" noChangeArrowheads="1"/>
          </p:cNvSpPr>
          <p:nvPr>
            <p:ph idx="1"/>
          </p:nvPr>
        </p:nvSpPr>
        <p:spPr>
          <a:xfrm>
            <a:off x="457200" y="914400"/>
            <a:ext cx="8229600" cy="5715000"/>
          </a:xfrm>
        </p:spPr>
        <p:txBody>
          <a:bodyPr/>
          <a:lstStyle/>
          <a:p>
            <a:pPr eaLnBrk="1" hangingPunct="1">
              <a:lnSpc>
                <a:spcPct val="90000"/>
              </a:lnSpc>
              <a:buFont typeface="Wingdings" panose="05000000000000000000" pitchFamily="2" charset="2"/>
              <a:buNone/>
            </a:pPr>
            <a:r>
              <a:rPr lang="en-US" altLang="en-US" sz="2800" smtClean="0"/>
              <a:t>   Hon’ble Supreme Court in the case of </a:t>
            </a:r>
            <a:r>
              <a:rPr lang="en-US" altLang="en-US" sz="2800" b="1" u="sng" smtClean="0">
                <a:solidFill>
                  <a:srgbClr val="0000FF"/>
                </a:solidFill>
              </a:rPr>
              <a:t>Girish Ramchandra Deshpande Vs. CIC </a:t>
            </a:r>
            <a:r>
              <a:rPr lang="en-US" altLang="en-US" sz="2800" smtClean="0"/>
              <a:t>[2012(9) SCALE 700] has observed that :</a:t>
            </a:r>
          </a:p>
          <a:p>
            <a:pPr eaLnBrk="1" hangingPunct="1">
              <a:lnSpc>
                <a:spcPct val="90000"/>
              </a:lnSpc>
              <a:buFont typeface="Wingdings" panose="05000000000000000000" pitchFamily="2" charset="2"/>
              <a:buNone/>
            </a:pPr>
            <a:r>
              <a:rPr lang="en-US" altLang="en-US" sz="2800" smtClean="0"/>
              <a:t>“14. </a:t>
            </a:r>
            <a:r>
              <a:rPr lang="en-US" altLang="en-US" sz="2800" b="1" smtClean="0">
                <a:solidFill>
                  <a:srgbClr val="FF3300"/>
                </a:solidFill>
              </a:rPr>
              <a:t>The details disclosed by a person in his income tax returns are </a:t>
            </a:r>
            <a:r>
              <a:rPr lang="en-US" altLang="en-US" sz="2800" b="1" smtClean="0">
                <a:solidFill>
                  <a:srgbClr val="0000FF"/>
                </a:solidFill>
              </a:rPr>
              <a:t>“personal information” </a:t>
            </a:r>
            <a:r>
              <a:rPr lang="en-US" altLang="en-US" sz="2800" b="1" smtClean="0">
                <a:solidFill>
                  <a:srgbClr val="FF3300"/>
                </a:solidFill>
              </a:rPr>
              <a:t>which stand exempted from disclosure under clause (j) of Section 8(1) of the RTI Act,</a:t>
            </a:r>
            <a:r>
              <a:rPr lang="en-US" altLang="en-US" sz="2800" smtClean="0"/>
              <a:t> </a:t>
            </a:r>
            <a:r>
              <a:rPr lang="en-US" altLang="en-US" sz="2800" smtClean="0">
                <a:solidFill>
                  <a:srgbClr val="FF3300"/>
                </a:solidFill>
              </a:rPr>
              <a:t>unless involves a larger public interest</a:t>
            </a:r>
            <a:r>
              <a:rPr lang="en-US" altLang="en-US" sz="2800" smtClean="0"/>
              <a:t> and the Central Public Information Officer or the State Public Information Officer or the Appellate Authority is satisfied that the larger public interest justifies the disclosure of such information.”</a:t>
            </a:r>
          </a:p>
        </p:txBody>
      </p:sp>
      <p:sp>
        <p:nvSpPr>
          <p:cNvPr id="15360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79E32B7-AFF8-4522-9928-4A746668184D}" type="slidenum">
              <a:rPr lang="en-US" altLang="en-US" sz="1400" smtClean="0"/>
              <a:pPr>
                <a:spcBef>
                  <a:spcPct val="0"/>
                </a:spcBef>
                <a:buFontTx/>
                <a:buNone/>
              </a:pPr>
              <a:t>98</a:t>
            </a:fld>
            <a:endParaRPr lang="en-US" altLang="en-US" sz="1400" smtClean="0"/>
          </a:p>
        </p:txBody>
      </p:sp>
      <p:sp>
        <p:nvSpPr>
          <p:cNvPr id="153605" name="Footer Placeholder 4"/>
          <p:cNvSpPr>
            <a:spLocks noGrp="1"/>
          </p:cNvSpPr>
          <p:nvPr>
            <p:ph type="ftr" sz="quarter" idx="11"/>
          </p:nvPr>
        </p:nvSpPr>
        <p:spPr>
          <a:xfrm>
            <a:off x="3124200" y="6245225"/>
            <a:ext cx="3429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457200" y="277813"/>
            <a:ext cx="8229600" cy="407987"/>
          </a:xfrm>
        </p:spPr>
        <p:txBody>
          <a:bodyPr/>
          <a:lstStyle/>
          <a:p>
            <a:pPr eaLnBrk="1" hangingPunct="1"/>
            <a:endParaRPr lang="en-US" altLang="en-US" sz="4000" smtClean="0"/>
          </a:p>
        </p:txBody>
      </p:sp>
      <p:sp>
        <p:nvSpPr>
          <p:cNvPr id="154627" name="Rectangle 3"/>
          <p:cNvSpPr>
            <a:spLocks noGrp="1" noChangeArrowheads="1"/>
          </p:cNvSpPr>
          <p:nvPr>
            <p:ph idx="1"/>
          </p:nvPr>
        </p:nvSpPr>
        <p:spPr>
          <a:xfrm>
            <a:off x="457200" y="1143000"/>
            <a:ext cx="8458200" cy="5486400"/>
          </a:xfrm>
        </p:spPr>
        <p:txBody>
          <a:bodyPr/>
          <a:lstStyle/>
          <a:p>
            <a:pPr eaLnBrk="1" hangingPunct="1">
              <a:buFont typeface="Wingdings" panose="05000000000000000000" pitchFamily="2" charset="2"/>
              <a:buNone/>
            </a:pPr>
            <a:r>
              <a:rPr lang="en-US" altLang="en-US" sz="2800" smtClean="0"/>
              <a:t>Thus the Commission holds that the copies of </a:t>
            </a:r>
            <a:r>
              <a:rPr lang="en-US" altLang="en-US" sz="2800" b="1" u="sng" smtClean="0">
                <a:solidFill>
                  <a:srgbClr val="FF3300"/>
                </a:solidFill>
              </a:rPr>
              <a:t>property return,</a:t>
            </a:r>
            <a:r>
              <a:rPr lang="en-US" altLang="en-US" sz="2800" b="1" smtClean="0">
                <a:solidFill>
                  <a:srgbClr val="FF3300"/>
                </a:solidFill>
              </a:rPr>
              <a:t> </a:t>
            </a:r>
            <a:r>
              <a:rPr lang="en-US" altLang="en-US" sz="2800" b="1" u="sng" smtClean="0">
                <a:solidFill>
                  <a:srgbClr val="0000FF"/>
                </a:solidFill>
              </a:rPr>
              <a:t>salary statement,</a:t>
            </a:r>
            <a:r>
              <a:rPr lang="en-US" altLang="en-US" sz="2800" b="1" smtClean="0">
                <a:solidFill>
                  <a:srgbClr val="0000FF"/>
                </a:solidFill>
              </a:rPr>
              <a:t> </a:t>
            </a:r>
            <a:r>
              <a:rPr lang="en-US" altLang="en-US" sz="2800" b="1" u="sng" smtClean="0">
                <a:solidFill>
                  <a:srgbClr val="FF3300"/>
                </a:solidFill>
              </a:rPr>
              <a:t>details of loans and </a:t>
            </a:r>
            <a:r>
              <a:rPr lang="en-US" altLang="en-US" sz="2800" b="1" u="sng" smtClean="0">
                <a:solidFill>
                  <a:srgbClr val="0000FF"/>
                </a:solidFill>
              </a:rPr>
              <a:t>copy of written complaint pertaining to Mr. C.S.Yadav</a:t>
            </a:r>
            <a:r>
              <a:rPr lang="en-US" altLang="en-US" sz="2800" b="1" smtClean="0">
                <a:solidFill>
                  <a:srgbClr val="FF3300"/>
                </a:solidFill>
              </a:rPr>
              <a:t> and </a:t>
            </a:r>
            <a:r>
              <a:rPr lang="en-US" altLang="en-US" sz="2800" b="1" u="sng" smtClean="0">
                <a:solidFill>
                  <a:srgbClr val="FF3300"/>
                </a:solidFill>
              </a:rPr>
              <a:t>Form No.16, etc.</a:t>
            </a:r>
            <a:r>
              <a:rPr lang="en-US" altLang="en-US" sz="2800" smtClean="0"/>
              <a:t> </a:t>
            </a:r>
            <a:r>
              <a:rPr lang="en-US" altLang="en-US" sz="2800" b="1" smtClean="0"/>
              <a:t>will fall under the category of </a:t>
            </a:r>
            <a:r>
              <a:rPr lang="en-US" altLang="en-US" sz="2800" b="1" u="sng" smtClean="0">
                <a:solidFill>
                  <a:srgbClr val="0000FF"/>
                </a:solidFill>
              </a:rPr>
              <a:t>personal information, </a:t>
            </a:r>
            <a:r>
              <a:rPr lang="en-US" altLang="en-US" sz="2800" b="1" u="sng" smtClean="0">
                <a:solidFill>
                  <a:srgbClr val="FF3300"/>
                </a:solidFill>
              </a:rPr>
              <a:t>disclosure of which would cause unwarranted invasion of his privacy and thus shall not be disclosed to the persons</a:t>
            </a:r>
            <a:r>
              <a:rPr lang="en-US" altLang="en-US" sz="2800" b="1" smtClean="0"/>
              <a:t>.</a:t>
            </a:r>
            <a:r>
              <a:rPr lang="en-US" altLang="en-US" sz="2800" smtClean="0"/>
              <a:t> There was neither public interest nor the consent of the </a:t>
            </a:r>
            <a:r>
              <a:rPr lang="en-US" altLang="en-US" sz="2800" smtClean="0">
                <a:hlinkClick r:id="rId2" tooltip="Third Party"/>
              </a:rPr>
              <a:t>third party</a:t>
            </a:r>
            <a:r>
              <a:rPr lang="en-US" altLang="en-US" sz="2800" smtClean="0"/>
              <a:t> in this regard.</a:t>
            </a:r>
          </a:p>
          <a:p>
            <a:pPr eaLnBrk="1" hangingPunct="1">
              <a:buFont typeface="Wingdings" panose="05000000000000000000" pitchFamily="2" charset="2"/>
              <a:buNone/>
            </a:pPr>
            <a:r>
              <a:rPr lang="en-US" altLang="en-US" sz="2800" smtClean="0"/>
              <a:t>   Citation: </a:t>
            </a:r>
            <a:r>
              <a:rPr lang="en-US" altLang="en-US" sz="2800" smtClean="0">
                <a:hlinkClick r:id="rId3" tooltip="CIC Decision"/>
              </a:rPr>
              <a:t>Dr. Vikrant Bhuria Vs. SRHC Hospital</a:t>
            </a:r>
            <a:r>
              <a:rPr lang="en-US" altLang="en-US" sz="2800" smtClean="0"/>
              <a:t>, File No.CIC/AD/A/2013/001675­SA dt.17­07­2014</a:t>
            </a:r>
          </a:p>
        </p:txBody>
      </p:sp>
      <p:sp>
        <p:nvSpPr>
          <p:cNvPr id="15462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03D19A1-A7B2-4433-88B6-830424F1D449}" type="slidenum">
              <a:rPr lang="en-US" altLang="en-US" sz="1400" smtClean="0"/>
              <a:pPr>
                <a:spcBef>
                  <a:spcPct val="0"/>
                </a:spcBef>
                <a:buFontTx/>
                <a:buNone/>
              </a:pPr>
              <a:t>99</a:t>
            </a:fld>
            <a:endParaRPr lang="en-US" altLang="en-US" sz="1400" smtClean="0"/>
          </a:p>
        </p:txBody>
      </p:sp>
      <p:sp>
        <p:nvSpPr>
          <p:cNvPr id="154629" name="Footer Placeholder 4"/>
          <p:cNvSpPr>
            <a:spLocks noGrp="1"/>
          </p:cNvSpPr>
          <p:nvPr>
            <p:ph type="ftr" sz="quarter" idx="11"/>
          </p:nvPr>
        </p:nvSpPr>
        <p:spPr>
          <a:xfrm>
            <a:off x="3124200" y="6400800"/>
            <a:ext cx="33528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800" smtClean="0"/>
              <a:t>Presented by K.S.Srinivas, MBA(HRM),LLB, JS (Retd), TGTRANSCO</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1553</TotalTime>
  <Words>15058</Words>
  <Application>Microsoft Office PowerPoint</Application>
  <PresentationFormat>On-screen Show (4:3)</PresentationFormat>
  <Paragraphs>1357</Paragraphs>
  <Slides>214</Slides>
  <Notes>15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214</vt:i4>
      </vt:variant>
    </vt:vector>
  </HeadingPairs>
  <TitlesOfParts>
    <vt:vector size="222" baseType="lpstr">
      <vt:lpstr>Arial</vt:lpstr>
      <vt:lpstr>Arial MT</vt:lpstr>
      <vt:lpstr>Courier New</vt:lpstr>
      <vt:lpstr>Tahoma</vt:lpstr>
      <vt:lpstr>Times New Roman</vt:lpstr>
      <vt:lpstr>Wingdings</vt:lpstr>
      <vt:lpstr>Default Design</vt:lpstr>
      <vt:lpstr>Clip</vt:lpstr>
      <vt:lpstr>Presentation  on The Right to Information Act  2005 by K.S.Srinivas, MBA (HRM), LLB Joint Secretary (Retired) TGTRANSCO</vt:lpstr>
      <vt:lpstr>PowerPoint Presentation</vt:lpstr>
      <vt:lpstr>PowerPoint Presentation</vt:lpstr>
      <vt:lpstr>PowerPoint Presentation</vt:lpstr>
      <vt:lpstr>Key Facts and Salient Features of the ‘RTI Act, 2005’…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Right to Information includes: sec. 2(j)</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Designation of Public Information Officers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Obligations  of  PIOs/APIOs</vt:lpstr>
      <vt:lpstr>Duties and Responsibilities of APIOs</vt:lpstr>
      <vt:lpstr>Duties and Responsibilities of PIOs</vt:lpstr>
      <vt:lpstr>Accepting Requests for Information</vt:lpstr>
      <vt:lpstr>Disposal of Requests </vt:lpstr>
      <vt:lpstr>Disposal of Requests</vt:lpstr>
      <vt:lpstr>Disposal of Requests</vt:lpstr>
      <vt:lpstr> Severability </vt:lpstr>
      <vt:lpstr>Transfer of Requests </vt:lpstr>
      <vt:lpstr>Third Party Information</vt:lpstr>
      <vt:lpstr>Provide Information</vt:lpstr>
      <vt:lpstr>Fees &amp; Costs</vt:lpstr>
      <vt:lpstr>Fees &amp; Costs</vt:lpstr>
      <vt:lpstr>What is the fee? </vt:lpstr>
      <vt:lpstr>A.P. RIGHT TO INFORMATION RULES</vt:lpstr>
      <vt:lpstr>Mode of payment</vt:lpstr>
      <vt:lpstr>Other charges</vt:lpstr>
      <vt:lpstr>Time limits</vt:lpstr>
      <vt:lpstr>Time limits specified in the RTI Act </vt:lpstr>
      <vt:lpstr>Rejection of Requests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Key decisions</vt:lpstr>
      <vt:lpstr>Section 8(1)(h) can be applied when the departmental proceedings are prending</vt:lpstr>
      <vt:lpstr>What is “Public Interest”? </vt:lpstr>
      <vt:lpstr>What is “Public Interest”? Contd…</vt:lpstr>
      <vt:lpstr> Privacy Rights of Public Servants </vt:lpstr>
      <vt:lpstr>Privacy Rights of public servants  contd…</vt:lpstr>
      <vt:lpstr>Privacy Rights of Public Servants </vt:lpstr>
      <vt:lpstr>PowerPoint Presentation</vt:lpstr>
      <vt:lpstr>PowerPoint Presentation</vt:lpstr>
      <vt:lpstr>PowerPoint Presentation</vt:lpstr>
      <vt:lpstr>Medical details of the spouse of an officer is personal information </vt:lpstr>
      <vt:lpstr> Disclosure of objections of the third-party is a right </vt:lpstr>
      <vt:lpstr>Copy of the leave application is a personal information</vt:lpstr>
      <vt:lpstr>PowerPoint Presentation</vt:lpstr>
      <vt:lpstr>PowerPoint Presentation</vt:lpstr>
      <vt:lpstr> No Right to Repeat: Citizen has right to information only once- Rules CIC </vt:lpstr>
      <vt:lpstr>Here are the summary recommendations of No Right to Repeat </vt:lpstr>
      <vt:lpstr>PowerPoint Presentation</vt:lpstr>
      <vt:lpstr>PowerPoint Presentation</vt:lpstr>
      <vt:lpstr>Probe into the motive behind repeated RTI </vt:lpstr>
      <vt:lpstr>Probe into the motive behind repeated RTI </vt:lpstr>
      <vt:lpstr>PowerPoint Presentation</vt:lpstr>
      <vt:lpstr>PowerPoint Presentation</vt:lpstr>
      <vt:lpstr>PowerPoint Presentation</vt:lpstr>
      <vt:lpstr>PowerPoint Presentation</vt:lpstr>
      <vt:lpstr>PUBLIC AUTHORITY IS LEGALLY NOT OBLIGED TO PROVIDE INFORMATION FALLING UNDER SECTION-8(1)(j) - Supreme Court of India. 19-05-2014</vt:lpstr>
      <vt:lpstr>PowerPoint Presentation</vt:lpstr>
      <vt:lpstr>PowerPoint Presentation</vt:lpstr>
      <vt:lpstr>PowerPoint Presentation</vt:lpstr>
      <vt:lpstr>PowerPoint Presentation</vt:lpstr>
      <vt:lpstr>PowerPoint Presentation</vt:lpstr>
      <vt:lpstr>PowerPoint Presentation</vt:lpstr>
      <vt:lpstr>Right to privacy would include telephone-conversation - Supreme Court  PEOPLE’S UNION FOR CIVIL LIBERTIES VS UOI (1997) 1 SCC 301 (18/12/1996)</vt:lpstr>
      <vt:lpstr>Supreme Court's interpretation of Privacy issue </vt:lpstr>
      <vt:lpstr>CIC imposed penalty over both PIO and RTI Applicant </vt:lpstr>
      <vt:lpstr>PowerPoint Presentation</vt:lpstr>
      <vt:lpstr>PowerPoint Presentation</vt:lpstr>
      <vt:lpstr>PowerPoint Presentation</vt:lpstr>
      <vt:lpstr>PowerPoint Presentation</vt:lpstr>
      <vt:lpstr>When can penalty be imposed on PIO under RTI Act? </vt:lpstr>
      <vt:lpstr>PowerPoint Presentation</vt:lpstr>
      <vt:lpstr>PowerPoint Presentation</vt:lpstr>
      <vt:lpstr>Give opportunity of hearing during appeal </vt:lpstr>
      <vt:lpstr>RTI is my hobby </vt:lpstr>
      <vt:lpstr>PowerPoint Presentation</vt:lpstr>
      <vt:lpstr>PowerPoint Presentation</vt:lpstr>
      <vt:lpstr>Vexatious and frivolous RTI are ground of denial F.No.CIC/DS/A/2013/001038-YA F.No.CIC/DS/A/2013/001079-YA F.No.CIC/DS/A/2013/001039-YA</vt:lpstr>
      <vt:lpstr>PowerPoint Presentation</vt:lpstr>
      <vt:lpstr>Fight of a bold officer against abuse of RTI </vt:lpstr>
      <vt:lpstr>PowerPoint Presentation</vt:lpstr>
      <vt:lpstr>PowerPoint Presentation</vt:lpstr>
      <vt:lpstr>PowerPoint Presentation</vt:lpstr>
      <vt:lpstr>PowerPoint Presentation</vt:lpstr>
      <vt:lpstr>What satisfaction must be arrived at prior to disclosure of information to third party? </vt:lpstr>
      <vt:lpstr>PowerPoint Presentation</vt:lpstr>
      <vt:lpstr>Important Decisions of CIC </vt:lpstr>
      <vt:lpstr>Scope and Ambit of RTI Act </vt:lpstr>
      <vt:lpstr>Optimum use of limited fiscal resources </vt:lpstr>
      <vt:lpstr>Meaning of information and its coverage </vt:lpstr>
      <vt:lpstr>Section 2 (f)</vt:lpstr>
      <vt:lpstr>Section 2 (f)</vt:lpstr>
      <vt:lpstr>Section 2 (f)</vt:lpstr>
      <vt:lpstr>RTI is not about seeking answers and asking questions </vt:lpstr>
      <vt:lpstr>Don’t forget to ask all related information in one RTI or it shall now be refused </vt:lpstr>
      <vt:lpstr>PowerPoint Presentation</vt:lpstr>
      <vt:lpstr>PowerPoint Presentation</vt:lpstr>
      <vt:lpstr>PowerPoint Presentation</vt:lpstr>
      <vt:lpstr>Landmark Decisions of the CIC and SICs and Judgements of the Courts</vt:lpstr>
      <vt:lpstr>Sections 1 and 2</vt:lpstr>
      <vt:lpstr>Form of Access </vt:lpstr>
      <vt:lpstr>Destruction of Records</vt:lpstr>
      <vt:lpstr>Information</vt:lpstr>
      <vt:lpstr>Sections 3 to 7</vt:lpstr>
      <vt:lpstr>Citizen</vt:lpstr>
      <vt:lpstr>Section 8</vt:lpstr>
      <vt:lpstr>Contracts and PAN</vt:lpstr>
      <vt:lpstr>Details of security and surety submitted to the Bank</vt:lpstr>
      <vt:lpstr>I.T.Returns</vt:lpstr>
      <vt:lpstr>Legal opinion and fiduciary capacity</vt:lpstr>
      <vt:lpstr>File Notings and Fiduciary capacity</vt:lpstr>
      <vt:lpstr>PowerPoint Presentation</vt:lpstr>
      <vt:lpstr>Report of the Board of Enquiry</vt:lpstr>
      <vt:lpstr>PowerPoint Presentation</vt:lpstr>
      <vt:lpstr>PowerPoint Presentation</vt:lpstr>
      <vt:lpstr>Investigations in vigilance related cases</vt:lpstr>
      <vt:lpstr>PowerPoint Presentation</vt:lpstr>
      <vt:lpstr>PowerPoint Presentation</vt:lpstr>
      <vt:lpstr>PowerPoint Presentation</vt:lpstr>
      <vt:lpstr>Statement made to CBI</vt:lpstr>
      <vt:lpstr>Personal information</vt:lpstr>
      <vt:lpstr>Information regarding LTC disbursals and privacy</vt:lpstr>
      <vt:lpstr>PowerPoint Presentation</vt:lpstr>
      <vt:lpstr>Whereabouts of an employee</vt:lpstr>
      <vt:lpstr>Leave records and Privacy</vt:lpstr>
      <vt:lpstr>Leave records</vt:lpstr>
      <vt:lpstr>Leave records without names</vt:lpstr>
      <vt:lpstr>PowerPoint Presentation</vt:lpstr>
      <vt:lpstr>Employees' personal information</vt:lpstr>
      <vt:lpstr>PowerPoint Presentation</vt:lpstr>
      <vt:lpstr>PowerPoint Presentation</vt:lpstr>
      <vt:lpstr>Third party appeals (Section 19)</vt:lpstr>
      <vt:lpstr>Review: Can CIC review its own decision?</vt:lpstr>
      <vt:lpstr>Interpretation / Elaboration of definitions in S. 2</vt:lpstr>
      <vt:lpstr>Interpretation / Elaboration of definitions in S. 2</vt:lpstr>
      <vt:lpstr>Interpretation / Elaboration of definitions in S. 2</vt:lpstr>
      <vt:lpstr>PowerPoint Presentation</vt:lpstr>
      <vt:lpstr>Information</vt:lpstr>
      <vt:lpstr>Information</vt:lpstr>
      <vt:lpstr>Section 2 (f)  -  Appeal No. 30/SCIC/2010 Goa State Information Commission</vt:lpstr>
      <vt:lpstr>PowerPoint Presentation</vt:lpstr>
      <vt:lpstr>Maharashtra State Information Commission</vt:lpstr>
      <vt:lpstr>Section-4  F.No.CIC/AT/A/2009/000200 Dt. 30.6.2009</vt:lpstr>
      <vt:lpstr>ACRs cannot be denied</vt:lpstr>
      <vt:lpstr>PowerPoint Presentation</vt:lpstr>
      <vt:lpstr>Information cannot be provided if there is no record</vt:lpstr>
      <vt:lpstr>Disclosure of answer-sheets</vt:lpstr>
      <vt:lpstr>PIO should sign all the communications</vt:lpstr>
      <vt:lpstr>       Judgements on Exemptions      </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Srinivas Kota</dc:creator>
  <cp:lastModifiedBy>Srinivas Kota</cp:lastModifiedBy>
  <cp:revision>496</cp:revision>
  <cp:lastPrinted>1601-01-01T00:00:00Z</cp:lastPrinted>
  <dcterms:created xsi:type="dcterms:W3CDTF">1601-01-01T00:00:00Z</dcterms:created>
  <dcterms:modified xsi:type="dcterms:W3CDTF">2025-06-17T12:37:17Z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